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s/slide1.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53.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35.xml" ContentType="application/vnd.openxmlformats-officedocument.presentationml.slide+xml"/>
  <Override PartName="/ppt/slides/slide17.xml" ContentType="application/vnd.openxmlformats-officedocument.presentationml.slide+xml"/>
  <Override PartName="/ppt/slides/slide37.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9.xml" ContentType="application/vnd.openxmlformats-officedocument.presentationml.slide+xml"/>
  <Override PartName="/ppt/slides/slide36.xml" ContentType="application/vnd.openxmlformats-officedocument.presentationml.slide+xml"/>
  <Override PartName="/ppt/slides/slide52.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44.xml" ContentType="application/vnd.openxmlformats-officedocument.presentationml.slide+xml"/>
  <Override PartName="/ppt/slides/slide70.xml" ContentType="application/vnd.openxmlformats-officedocument.presentationml.slide+xml"/>
  <Override PartName="/ppt/slides/slide46.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5.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53.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74.xml" ContentType="application/vnd.openxmlformats-officedocument.presentationml.slideLayout+xml"/>
  <Override PartName="/ppt/slideLayouts/slideLayout73.xml" ContentType="application/vnd.openxmlformats-officedocument.presentationml.slideLayout+xml"/>
  <Override PartName="/ppt/slideLayouts/slideLayout72.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52.xml" ContentType="application/vnd.openxmlformats-officedocument.presentationml.notesSlide+xml"/>
  <Override PartName="/ppt/notesSlides/notesSlide55.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54.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22.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53.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70.xml" ContentType="application/vnd.openxmlformats-officedocument.presentationml.notesSlide+xml"/>
  <Override PartName="/ppt/notesSlides/notesSlide64.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2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20.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91" r:id="rId1"/>
  </p:sldMasterIdLst>
  <p:notesMasterIdLst>
    <p:notesMasterId r:id="rId72"/>
  </p:notesMasterIdLst>
  <p:handoutMasterIdLst>
    <p:handoutMasterId r:id="rId73"/>
  </p:handoutMasterIdLst>
  <p:sldIdLst>
    <p:sldId id="487" r:id="rId2"/>
    <p:sldId id="271" r:id="rId3"/>
    <p:sldId id="277" r:id="rId4"/>
    <p:sldId id="278" r:id="rId5"/>
    <p:sldId id="279" r:id="rId6"/>
    <p:sldId id="363" r:id="rId7"/>
    <p:sldId id="365" r:id="rId8"/>
    <p:sldId id="366" r:id="rId9"/>
    <p:sldId id="456" r:id="rId10"/>
    <p:sldId id="368" r:id="rId11"/>
    <p:sldId id="369" r:id="rId12"/>
    <p:sldId id="370" r:id="rId13"/>
    <p:sldId id="371" r:id="rId14"/>
    <p:sldId id="372" r:id="rId15"/>
    <p:sldId id="374" r:id="rId16"/>
    <p:sldId id="373" r:id="rId17"/>
    <p:sldId id="375" r:id="rId18"/>
    <p:sldId id="376" r:id="rId19"/>
    <p:sldId id="377" r:id="rId20"/>
    <p:sldId id="387" r:id="rId21"/>
    <p:sldId id="389" r:id="rId22"/>
    <p:sldId id="388" r:id="rId23"/>
    <p:sldId id="378" r:id="rId24"/>
    <p:sldId id="390" r:id="rId25"/>
    <p:sldId id="379" r:id="rId26"/>
    <p:sldId id="380" r:id="rId27"/>
    <p:sldId id="381" r:id="rId28"/>
    <p:sldId id="382" r:id="rId29"/>
    <p:sldId id="383" r:id="rId30"/>
    <p:sldId id="391" r:id="rId31"/>
    <p:sldId id="384" r:id="rId32"/>
    <p:sldId id="457" r:id="rId33"/>
    <p:sldId id="458" r:id="rId34"/>
    <p:sldId id="459" r:id="rId35"/>
    <p:sldId id="460" r:id="rId36"/>
    <p:sldId id="461" r:id="rId37"/>
    <p:sldId id="462" r:id="rId38"/>
    <p:sldId id="463" r:id="rId39"/>
    <p:sldId id="464" r:id="rId40"/>
    <p:sldId id="465" r:id="rId41"/>
    <p:sldId id="466" r:id="rId42"/>
    <p:sldId id="467" r:id="rId43"/>
    <p:sldId id="468" r:id="rId44"/>
    <p:sldId id="469" r:id="rId45"/>
    <p:sldId id="470" r:id="rId46"/>
    <p:sldId id="471" r:id="rId47"/>
    <p:sldId id="472" r:id="rId48"/>
    <p:sldId id="473" r:id="rId49"/>
    <p:sldId id="474" r:id="rId50"/>
    <p:sldId id="475" r:id="rId51"/>
    <p:sldId id="476" r:id="rId52"/>
    <p:sldId id="477" r:id="rId53"/>
    <p:sldId id="478" r:id="rId54"/>
    <p:sldId id="479" r:id="rId55"/>
    <p:sldId id="480" r:id="rId56"/>
    <p:sldId id="481" r:id="rId57"/>
    <p:sldId id="482" r:id="rId58"/>
    <p:sldId id="483" r:id="rId59"/>
    <p:sldId id="484" r:id="rId60"/>
    <p:sldId id="485" r:id="rId61"/>
    <p:sldId id="486" r:id="rId62"/>
    <p:sldId id="436" r:id="rId63"/>
    <p:sldId id="426" r:id="rId64"/>
    <p:sldId id="427" r:id="rId65"/>
    <p:sldId id="428" r:id="rId66"/>
    <p:sldId id="429" r:id="rId67"/>
    <p:sldId id="430" r:id="rId68"/>
    <p:sldId id="322" r:id="rId69"/>
    <p:sldId id="431" r:id="rId70"/>
    <p:sldId id="270" r:id="rId71"/>
  </p:sldIdLst>
  <p:sldSz cx="12192000" cy="6858000"/>
  <p:notesSz cx="6797675" cy="9926638"/>
  <p:embeddedFontLst>
    <p:embeddedFont>
      <p:font typeface="微软雅黑" panose="020B0503020204020204" pitchFamily="34" charset="-122"/>
      <p:regular r:id="rId74"/>
      <p:bold r:id="rId75"/>
    </p:embeddedFont>
    <p:embeddedFont>
      <p:font typeface="Huawei Sans" panose="020C0503030203020204" pitchFamily="34" charset="0"/>
      <p:regular r:id="rId76"/>
      <p:bold r:id="rId77"/>
    </p:embeddedFont>
    <p:embeddedFont>
      <p:font typeface="方正兰亭黑简体" panose="02000000000000000000" pitchFamily="2" charset="-122"/>
      <p:regular r:id="rId78"/>
    </p:embeddedFont>
    <p:embeddedFont>
      <p:font typeface="Calibri" panose="020F0502020204030204" pitchFamily="34" charset="0"/>
      <p:regular r:id="rId79"/>
      <p:bold r:id="rId80"/>
      <p:italic r:id="rId81"/>
      <p:boldItalic r:id="rId8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1366"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22" clrIdx="0">
    <p:extLst>
      <p:ext uri="{19B8F6BF-5375-455C-9EA6-DF929625EA0E}">
        <p15:presenceInfo xmlns:p15="http://schemas.microsoft.com/office/powerpoint/2012/main" userId="S-1-5-21-147214757-305610072-1517763936-5682676" providerId="AD"/>
      </p:ext>
    </p:extLst>
  </p:cmAuthor>
  <p:cmAuthor id="2" name="shimiaomiaozjhw" initials="s" lastIdx="78" clrIdx="1">
    <p:extLst>
      <p:ext uri="{19B8F6BF-5375-455C-9EA6-DF929625EA0E}">
        <p15:presenceInfo xmlns:p15="http://schemas.microsoft.com/office/powerpoint/2012/main" userId="S-1-5-21-147214757-305610072-1517763936-6685495" providerId="AD"/>
      </p:ext>
    </p:extLst>
  </p:cmAuthor>
  <p:cmAuthor id="3" name="y00335324" initials="y" lastIdx="9" clrIdx="2">
    <p:extLst>
      <p:ext uri="{19B8F6BF-5375-455C-9EA6-DF929625EA0E}">
        <p15:presenceInfo xmlns:p15="http://schemas.microsoft.com/office/powerpoint/2012/main" userId="y00335324" providerId="None"/>
      </p:ext>
    </p:extLst>
  </p:cmAuthor>
  <p:cmAuthor id="4" name="Yangyufu (Yang)" initials="Y(" lastIdx="4" clrIdx="3">
    <p:extLst>
      <p:ext uri="{19B8F6BF-5375-455C-9EA6-DF929625EA0E}">
        <p15:presenceInfo xmlns:p15="http://schemas.microsoft.com/office/powerpoint/2012/main" userId="S-1-5-21-147214757-305610072-1517763936-445015" providerId="AD"/>
      </p:ext>
    </p:extLst>
  </p:cmAuthor>
  <p:cmAuthor id="5" name="Zhanglinruizjhw (Leroy)" initials="Z(" lastIdx="17" clrIdx="4">
    <p:extLst>
      <p:ext uri="{19B8F6BF-5375-455C-9EA6-DF929625EA0E}">
        <p15:presenceInfo xmlns:p15="http://schemas.microsoft.com/office/powerpoint/2012/main" userId="S-1-5-21-147214757-305610072-1517763936-5615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BFE"/>
    <a:srgbClr val="ABABAB"/>
    <a:srgbClr val="C8C8C8"/>
    <a:srgbClr val="00B0F0"/>
    <a:srgbClr val="D9D9D9"/>
    <a:srgbClr val="EC7061"/>
    <a:srgbClr val="99DFF9"/>
    <a:srgbClr val="E3E3E3"/>
    <a:srgbClr val="FFD17D"/>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982" autoAdjust="0"/>
  </p:normalViewPr>
  <p:slideViewPr>
    <p:cSldViewPr snapToGrid="0" snapToObjects="1">
      <p:cViewPr varScale="1">
        <p:scale>
          <a:sx n="139" d="100"/>
          <a:sy n="139" d="100"/>
        </p:scale>
        <p:origin x="102" y="120"/>
      </p:cViewPr>
      <p:guideLst>
        <p:guide pos="3840"/>
        <p:guide orient="horz" pos="1366"/>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6" d="100"/>
          <a:sy n="76" d="100"/>
        </p:scale>
        <p:origin x="3318"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89" Type="http://schemas.openxmlformats.org/officeDocument/2006/relationships/customXml" Target="../customXml/item2.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fntdata"/><Relationship Id="rId79" Type="http://schemas.openxmlformats.org/officeDocument/2006/relationships/font" Target="fonts/font6.fntdata"/><Relationship Id="rId5" Type="http://schemas.openxmlformats.org/officeDocument/2006/relationships/slide" Target="slides/slide4.xml"/><Relationship Id="rId90" Type="http://schemas.openxmlformats.org/officeDocument/2006/relationships/customXml" Target="../customXml/item3.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7.fntdata"/><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2.fntdata"/><Relationship Id="rId83" Type="http://schemas.openxmlformats.org/officeDocument/2006/relationships/commentAuthors" Target="commentAuthors.xml"/><Relationship Id="rId88"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78" Type="http://schemas.openxmlformats.org/officeDocument/2006/relationships/font" Target="fonts/font5.fntdata"/><Relationship Id="rId81" Type="http://schemas.openxmlformats.org/officeDocument/2006/relationships/font" Target="fonts/font8.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3.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font" Target="fonts/font9.fntdata"/><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t>9/1/2020</a:t>
            </a:fld>
            <a:endParaRPr lang="en-US"/>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j-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j-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j-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j-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j-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8072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t>Why do we need to know the positions and work content of users?</a:t>
            </a:r>
          </a:p>
          <a:p>
            <a:pPr marL="419100" lvl="1" indent="-241300"/>
            <a:r>
              <a:rPr lang="en-US" dirty="0"/>
              <a:t>In an enterprise environment, </a:t>
            </a:r>
            <a:r>
              <a:rPr lang="en-US" altLang="zh-CN" dirty="0" smtClean="0"/>
              <a:t>n</a:t>
            </a:r>
            <a:r>
              <a:rPr lang="en-US" dirty="0" smtClean="0"/>
              <a:t>etwork </a:t>
            </a:r>
            <a:r>
              <a:rPr lang="en-US" dirty="0"/>
              <a:t>access permissions </a:t>
            </a:r>
            <a:r>
              <a:rPr lang="en-US" altLang="zh-CN" dirty="0" smtClean="0"/>
              <a:t>to be</a:t>
            </a:r>
            <a:r>
              <a:rPr lang="en-US" dirty="0" smtClean="0"/>
              <a:t> </a:t>
            </a:r>
            <a:r>
              <a:rPr lang="en-US" dirty="0"/>
              <a:t>granted </a:t>
            </a:r>
            <a:r>
              <a:rPr lang="en-US" altLang="zh-CN" dirty="0" smtClean="0"/>
              <a:t>vary according to </a:t>
            </a:r>
            <a:r>
              <a:rPr lang="en-US" dirty="0" smtClean="0"/>
              <a:t>positions</a:t>
            </a:r>
            <a:r>
              <a:rPr lang="en-US" dirty="0"/>
              <a:t>. Even users of the same position may have only the permission to use network services related to their work content.</a:t>
            </a:r>
          </a:p>
        </p:txBody>
      </p:sp>
    </p:spTree>
    <p:extLst>
      <p:ext uri="{BB962C8B-B14F-4D97-AF65-F5344CB8AC3E}">
        <p14:creationId xmlns:p14="http://schemas.microsoft.com/office/powerpoint/2010/main" val="2605702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indent="-180000"/>
            <a:r>
              <a:rPr lang="en-US" dirty="0"/>
              <a:t>Why do we need to confirm a fault?</a:t>
            </a:r>
          </a:p>
          <a:p>
            <a:pPr marL="419100" lvl="1" indent="-241300"/>
            <a:r>
              <a:rPr lang="en-US" dirty="0"/>
              <a:t>The user description may be ambiguous, and the reported fault may not be the actual </a:t>
            </a:r>
            <a:r>
              <a:rPr lang="en-US" dirty="0" smtClean="0"/>
              <a:t>faulty </a:t>
            </a:r>
            <a:r>
              <a:rPr lang="en-US" dirty="0"/>
              <a:t>point. In this situation, experienced engineers have to confirm the fault.</a:t>
            </a:r>
          </a:p>
        </p:txBody>
      </p:sp>
    </p:spTree>
    <p:extLst>
      <p:ext uri="{BB962C8B-B14F-4D97-AF65-F5344CB8AC3E}">
        <p14:creationId xmlns:p14="http://schemas.microsoft.com/office/powerpoint/2010/main" val="1356527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542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3441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963358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t>A temporary network environment may need to be built for fault evaluation.</a:t>
            </a:r>
          </a:p>
          <a:p>
            <a:pPr marL="419100" lvl="1" indent="-241300"/>
            <a:r>
              <a:rPr lang="en-US" dirty="0"/>
              <a:t>If a complex network fault cannot be rectified within a short period of time after being evaluated and a user wants to immediately restore </a:t>
            </a:r>
            <a:r>
              <a:rPr lang="en-US" dirty="0" smtClean="0"/>
              <a:t>network </a:t>
            </a:r>
            <a:r>
              <a:rPr lang="en-US" dirty="0"/>
              <a:t>availability, you </a:t>
            </a:r>
            <a:r>
              <a:rPr lang="en-US" dirty="0" smtClean="0"/>
              <a:t>advise </a:t>
            </a:r>
            <a:r>
              <a:rPr lang="en-US" dirty="0"/>
              <a:t>the user to temporarily skip the faulty node and build an alternative network environment.</a:t>
            </a:r>
          </a:p>
          <a:p>
            <a:pPr marL="419100" lvl="1" indent="-241300"/>
            <a:r>
              <a:rPr lang="en-US" dirty="0"/>
              <a:t>When building a temporary network environment, fully consider the urgency of solving problems and the risk of bypassing certain security restrictions. Fully communicate with </a:t>
            </a:r>
            <a:r>
              <a:rPr lang="en-US" dirty="0" smtClean="0"/>
              <a:t>users</a:t>
            </a:r>
            <a:r>
              <a:rPr lang="en-US" baseline="0" dirty="0" smtClean="0"/>
              <a:t> </a:t>
            </a:r>
            <a:r>
              <a:rPr lang="en-US" dirty="0" smtClean="0"/>
              <a:t>and </a:t>
            </a:r>
            <a:r>
              <a:rPr lang="en-US" dirty="0"/>
              <a:t>implement the environment only after obtaining permissions.</a:t>
            </a:r>
          </a:p>
          <a:p>
            <a:endParaRPr lang="zh-CN" altLang="en-US" dirty="0"/>
          </a:p>
        </p:txBody>
      </p:sp>
    </p:spTree>
    <p:extLst>
      <p:ext uri="{BB962C8B-B14F-4D97-AF65-F5344CB8AC3E}">
        <p14:creationId xmlns:p14="http://schemas.microsoft.com/office/powerpoint/2010/main" val="12836768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13219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13312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74737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56798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9481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422660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6495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88929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6834232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610449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488203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15924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011987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24442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0971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00391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indent="-228600">
              <a:buFont typeface="+mj-lt"/>
              <a:buAutoNum type="arabicPeriod"/>
            </a:pPr>
            <a:r>
              <a:rPr lang="en-US" dirty="0" smtClean="0"/>
              <a:t>ABC</a:t>
            </a:r>
            <a:endParaRPr lang="en-US" dirty="0"/>
          </a:p>
          <a:p>
            <a:pPr marL="228600" marR="0" lvl="0" indent="-228600" algn="l" defTabSz="1219304" rtl="0" eaLnBrk="1" fontAlgn="auto" latinLnBrk="0" hangingPunct="1">
              <a:lnSpc>
                <a:spcPct val="125000"/>
              </a:lnSpc>
              <a:spcBef>
                <a:spcPts val="0"/>
              </a:spcBef>
              <a:spcAft>
                <a:spcPts val="600"/>
              </a:spcAft>
              <a:buClrTx/>
              <a:buSzTx/>
              <a:buFont typeface="+mj-lt"/>
              <a:buAutoNum type="arabicPeriod"/>
              <a:tabLst/>
              <a:defRPr/>
            </a:pPr>
            <a:r>
              <a:rPr lang="en-US" dirty="0" smtClean="0"/>
              <a:t>False</a:t>
            </a:r>
            <a:endParaRPr lang="en-US" dirty="0"/>
          </a:p>
          <a:p>
            <a:endParaRPr lang="zh-CN" altLang="en-US" dirty="0" smtClean="0"/>
          </a:p>
          <a:p>
            <a:endParaRPr lang="zh-CN" altLang="en-US" dirty="0"/>
          </a:p>
        </p:txBody>
      </p:sp>
    </p:spTree>
    <p:extLst>
      <p:ext uri="{BB962C8B-B14F-4D97-AF65-F5344CB8AC3E}">
        <p14:creationId xmlns:p14="http://schemas.microsoft.com/office/powerpoint/2010/main" val="5696062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171177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173355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a:t>R3 and SW5 are connected through Layer 3 sub-interfaces.</a:t>
            </a:r>
          </a:p>
        </p:txBody>
      </p:sp>
    </p:spTree>
    <p:extLst>
      <p:ext uri="{BB962C8B-B14F-4D97-AF65-F5344CB8AC3E}">
        <p14:creationId xmlns:p14="http://schemas.microsoft.com/office/powerpoint/2010/main" val="7012812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678713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37137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t>This section describes common troubleshooting methods and tools, providing guidance for network maintenance personnel. The processing sequence in actual scenarios can be different from that in the example.</a:t>
            </a:r>
          </a:p>
        </p:txBody>
      </p:sp>
    </p:spTree>
    <p:extLst>
      <p:ext uri="{BB962C8B-B14F-4D97-AF65-F5344CB8AC3E}">
        <p14:creationId xmlns:p14="http://schemas.microsoft.com/office/powerpoint/2010/main" val="39486539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u="none" strike="noStrike" dirty="0"/>
              <a:t>This section uses </a:t>
            </a:r>
            <a:r>
              <a:rPr lang="en-US" sz="1100" u="none" strike="noStrike" dirty="0" smtClean="0"/>
              <a:t>the</a:t>
            </a:r>
            <a:r>
              <a:rPr lang="en-US" sz="1100" u="none" strike="noStrike" baseline="0" dirty="0" smtClean="0"/>
              <a:t> </a:t>
            </a:r>
            <a:r>
              <a:rPr lang="en-US" sz="1100" u="none" strike="noStrike" dirty="0" smtClean="0"/>
              <a:t>Windows </a:t>
            </a:r>
            <a:r>
              <a:rPr lang="en-US" sz="1100" u="none" strike="noStrike" dirty="0"/>
              <a:t>10 </a:t>
            </a:r>
            <a:r>
              <a:rPr lang="en-US" sz="1100" u="none" strike="noStrike" dirty="0" smtClean="0"/>
              <a:t>OS as </a:t>
            </a:r>
            <a:r>
              <a:rPr lang="en-US" sz="1100" u="none" strike="noStrike" dirty="0"/>
              <a:t>an example to describe how to check the physical connection status of a PC.</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err="1" smtClean="0"/>
              <a:t>InUti</a:t>
            </a:r>
            <a:r>
              <a:rPr lang="en-US" dirty="0" smtClean="0"/>
              <a:t>: input </a:t>
            </a:r>
            <a:r>
              <a:rPr lang="en-US" dirty="0"/>
              <a:t>bandwidth </a:t>
            </a:r>
            <a:r>
              <a:rPr lang="en-US" dirty="0" smtClean="0"/>
              <a:t>utilization</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err="1" smtClean="0"/>
              <a:t>OutUti</a:t>
            </a:r>
            <a:r>
              <a:rPr lang="en-US" dirty="0" smtClean="0"/>
              <a:t>:</a:t>
            </a:r>
            <a:r>
              <a:rPr lang="en-US" baseline="0" dirty="0" smtClean="0"/>
              <a:t> </a:t>
            </a:r>
            <a:r>
              <a:rPr lang="en-US" dirty="0" smtClean="0"/>
              <a:t>output </a:t>
            </a:r>
            <a:r>
              <a:rPr lang="en-US" dirty="0"/>
              <a:t>bandwidth </a:t>
            </a:r>
            <a:r>
              <a:rPr lang="en-US" dirty="0" smtClean="0"/>
              <a:t>utilization</a:t>
            </a:r>
            <a:endParaRPr lang="en-US" dirty="0"/>
          </a:p>
        </p:txBody>
      </p:sp>
    </p:spTree>
    <p:extLst>
      <p:ext uri="{BB962C8B-B14F-4D97-AF65-F5344CB8AC3E}">
        <p14:creationId xmlns:p14="http://schemas.microsoft.com/office/powerpoint/2010/main" val="40907956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en-US" altLang="zh-CN" dirty="0" smtClean="0"/>
          </a:p>
        </p:txBody>
      </p:sp>
    </p:spTree>
    <p:extLst>
      <p:ext uri="{BB962C8B-B14F-4D97-AF65-F5344CB8AC3E}">
        <p14:creationId xmlns:p14="http://schemas.microsoft.com/office/powerpoint/2010/main" val="1955257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t>GE 0/0/10 belongs to VLAN 12 and VLAN 34 and works in tagged mode, indicating that the interface is configured as a trunk interface and the PVID is not 12.</a:t>
            </a:r>
          </a:p>
        </p:txBody>
      </p:sp>
    </p:spTree>
    <p:extLst>
      <p:ext uri="{BB962C8B-B14F-4D97-AF65-F5344CB8AC3E}">
        <p14:creationId xmlns:p14="http://schemas.microsoft.com/office/powerpoint/2010/main" val="2813280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2358416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A Layer 2 loop causes the following failures:</a:t>
            </a:r>
          </a:p>
          <a:p>
            <a:pPr marL="419100" lvl="1" indent="-241300"/>
            <a:r>
              <a:rPr lang="en-US" altLang="zh-CN" sz="1100" dirty="0" smtClean="0">
                <a:latin typeface="+mj-lt"/>
              </a:rPr>
              <a:t>An attempt to remotely log in to a device fails</a:t>
            </a:r>
            <a:r>
              <a:rPr lang="en-US" dirty="0" smtClean="0"/>
              <a:t>.</a:t>
            </a:r>
            <a:endParaRPr lang="en-US" dirty="0"/>
          </a:p>
          <a:p>
            <a:pPr marL="419100" lvl="1" indent="-241300"/>
            <a:r>
              <a:rPr lang="en-US" dirty="0" smtClean="0"/>
              <a:t>An </a:t>
            </a:r>
            <a:r>
              <a:rPr lang="en-US" dirty="0"/>
              <a:t>interface receives a large number of broadcast </a:t>
            </a:r>
            <a:r>
              <a:rPr lang="en-US" dirty="0" smtClean="0"/>
              <a:t>packets,</a:t>
            </a:r>
            <a:r>
              <a:rPr lang="en-US" baseline="0" dirty="0" smtClean="0"/>
              <a:t> which can be viewed in </a:t>
            </a:r>
            <a:r>
              <a:rPr lang="en-US" altLang="zh-CN" dirty="0" smtClean="0"/>
              <a:t>the</a:t>
            </a:r>
            <a:r>
              <a:rPr lang="en-US" altLang="zh-CN" b="1" dirty="0" smtClean="0"/>
              <a:t> display interface</a:t>
            </a:r>
            <a:r>
              <a:rPr lang="en-US" altLang="zh-CN" dirty="0" smtClean="0"/>
              <a:t> command output.</a:t>
            </a:r>
            <a:endParaRPr lang="en-US" dirty="0"/>
          </a:p>
          <a:p>
            <a:pPr marL="419100" lvl="1" indent="-241300"/>
            <a:r>
              <a:rPr lang="en-US" dirty="0"/>
              <a:t>An attempt to log in to a device through the serial port is time consuming.</a:t>
            </a:r>
          </a:p>
          <a:p>
            <a:pPr marL="419100" lvl="1" indent="-241300"/>
            <a:r>
              <a:rPr lang="en-US" dirty="0"/>
              <a:t>CPU usage exceeds 70%.</a:t>
            </a:r>
          </a:p>
          <a:p>
            <a:pPr marL="419100" lvl="1" indent="-241300"/>
            <a:r>
              <a:rPr lang="en-US" dirty="0"/>
              <a:t>High packet loss occurs when a ping command is used.</a:t>
            </a:r>
          </a:p>
          <a:p>
            <a:pPr marL="419100" lvl="1" indent="-241300"/>
            <a:r>
              <a:rPr lang="en-US" dirty="0"/>
              <a:t>The indicator of the VLAN interface with </a:t>
            </a:r>
            <a:r>
              <a:rPr lang="en-US" dirty="0" smtClean="0"/>
              <a:t>the </a:t>
            </a:r>
            <a:r>
              <a:rPr lang="en-US" dirty="0"/>
              <a:t>loop </a:t>
            </a:r>
            <a:r>
              <a:rPr lang="en-US" dirty="0" smtClean="0"/>
              <a:t>occurring frequently </a:t>
            </a:r>
            <a:r>
              <a:rPr lang="en-US" dirty="0"/>
              <a:t>blinks.</a:t>
            </a:r>
          </a:p>
          <a:p>
            <a:pPr marL="419100" lvl="1" indent="-241300"/>
            <a:r>
              <a:rPr lang="en-US" dirty="0"/>
              <a:t>A PC receives a large number of broadcast packets.</a:t>
            </a:r>
          </a:p>
          <a:p>
            <a:pPr marL="419100" lvl="1" indent="-241300"/>
            <a:r>
              <a:rPr lang="en-US" altLang="zh-CN" dirty="0" smtClean="0"/>
              <a:t>A loop alarm is generated i</a:t>
            </a:r>
            <a:r>
              <a:rPr lang="en-US" dirty="0" smtClean="0"/>
              <a:t>f </a:t>
            </a:r>
            <a:r>
              <a:rPr lang="en-US" dirty="0"/>
              <a:t>loop detection is configured on a </a:t>
            </a:r>
            <a:r>
              <a:rPr lang="en-US" dirty="0" smtClean="0"/>
              <a:t>switch.</a:t>
            </a:r>
            <a:endParaRPr lang="en-US" dirty="0"/>
          </a:p>
          <a:p>
            <a:pPr lvl="0"/>
            <a:endParaRPr lang="en-US" altLang="zh-CN" dirty="0" smtClean="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1904359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After receiving STP TC BPDUs, the STP-enabled switch clears the MAC address table and </a:t>
            </a:r>
            <a:r>
              <a:rPr lang="en-US" dirty="0" smtClean="0"/>
              <a:t>re-learns </a:t>
            </a:r>
            <a:r>
              <a:rPr lang="en-US" dirty="0"/>
              <a:t>MAC addresses. During this period, data forwarding is interrupted for a short period, causing packet loss.</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1456022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The </a:t>
            </a:r>
            <a:r>
              <a:rPr lang="en-US" b="1" dirty="0"/>
              <a:t>capture-packet</a:t>
            </a:r>
            <a:r>
              <a:rPr lang="en-US" dirty="0"/>
              <a:t> command obtains </a:t>
            </a:r>
            <a:r>
              <a:rPr lang="en-US" dirty="0" smtClean="0"/>
              <a:t>information in service </a:t>
            </a:r>
            <a:r>
              <a:rPr lang="en-US" dirty="0"/>
              <a:t>packets that match a configured rule. The obtained information is saved in a local </a:t>
            </a:r>
            <a:r>
              <a:rPr lang="en-US" dirty="0" smtClean="0"/>
              <a:t>file.</a:t>
            </a:r>
            <a:endParaRPr lang="en-US" dirty="0"/>
          </a:p>
          <a:p>
            <a:pPr marL="419100" lvl="1" indent="-241300"/>
            <a:r>
              <a:rPr lang="en-US" b="1" dirty="0"/>
              <a:t>capture-packet</a:t>
            </a:r>
            <a:r>
              <a:rPr lang="en-US" dirty="0"/>
              <a:t> { </a:t>
            </a:r>
            <a:r>
              <a:rPr lang="en-US" b="1" dirty="0"/>
              <a:t>interface</a:t>
            </a:r>
            <a:r>
              <a:rPr lang="en-US" dirty="0"/>
              <a:t> </a:t>
            </a:r>
            <a:r>
              <a:rPr lang="en-US" i="1" dirty="0"/>
              <a:t>interface-type</a:t>
            </a:r>
            <a:r>
              <a:rPr lang="en-US" dirty="0"/>
              <a:t> </a:t>
            </a:r>
            <a:r>
              <a:rPr lang="en-US" i="1" dirty="0"/>
              <a:t>interface-number</a:t>
            </a:r>
            <a:r>
              <a:rPr lang="en-US" dirty="0"/>
              <a:t> | </a:t>
            </a:r>
            <a:r>
              <a:rPr lang="en-US" b="1" dirty="0" err="1" smtClean="0"/>
              <a:t>acl</a:t>
            </a:r>
            <a:r>
              <a:rPr lang="en-US" dirty="0" smtClean="0"/>
              <a:t> </a:t>
            </a:r>
            <a:r>
              <a:rPr lang="en-US" i="1" dirty="0" err="1"/>
              <a:t>acl</a:t>
            </a:r>
            <a:r>
              <a:rPr lang="en-US" i="1" dirty="0"/>
              <a:t>-number</a:t>
            </a:r>
            <a:r>
              <a:rPr lang="en-US" dirty="0"/>
              <a:t> } </a:t>
            </a:r>
            <a:r>
              <a:rPr lang="en-US" baseline="30000" dirty="0"/>
              <a:t>*</a:t>
            </a:r>
            <a:r>
              <a:rPr lang="en-US" dirty="0"/>
              <a:t> [ </a:t>
            </a:r>
            <a:r>
              <a:rPr lang="en-US" b="1" dirty="0" err="1"/>
              <a:t>vlan</a:t>
            </a:r>
            <a:r>
              <a:rPr lang="en-US" dirty="0"/>
              <a:t> </a:t>
            </a:r>
            <a:r>
              <a:rPr lang="en-US" i="1" dirty="0" err="1"/>
              <a:t>vlan</a:t>
            </a:r>
            <a:r>
              <a:rPr lang="en-US" i="1" dirty="0"/>
              <a:t>-id</a:t>
            </a:r>
            <a:r>
              <a:rPr lang="en-US" dirty="0"/>
              <a:t> | </a:t>
            </a:r>
            <a:r>
              <a:rPr lang="en-US" b="1" dirty="0" err="1"/>
              <a:t>cvlan</a:t>
            </a:r>
            <a:r>
              <a:rPr lang="en-US" dirty="0"/>
              <a:t> </a:t>
            </a:r>
            <a:r>
              <a:rPr lang="en-US" i="1" dirty="0" err="1"/>
              <a:t>cvlan</a:t>
            </a:r>
            <a:r>
              <a:rPr lang="en-US" i="1" dirty="0"/>
              <a:t>-id</a:t>
            </a:r>
            <a:r>
              <a:rPr lang="en-US" dirty="0"/>
              <a:t> ] </a:t>
            </a:r>
            <a:r>
              <a:rPr lang="en-US" baseline="30000" dirty="0"/>
              <a:t>*</a:t>
            </a:r>
            <a:r>
              <a:rPr lang="en-US" dirty="0"/>
              <a:t> </a:t>
            </a:r>
            <a:r>
              <a:rPr lang="en-US" b="1" dirty="0"/>
              <a:t>destination</a:t>
            </a:r>
            <a:r>
              <a:rPr lang="en-US" dirty="0"/>
              <a:t> </a:t>
            </a:r>
            <a:r>
              <a:rPr lang="en-US" b="1" dirty="0"/>
              <a:t>terminal</a:t>
            </a:r>
            <a:r>
              <a:rPr lang="en-US" dirty="0"/>
              <a:t> [ </a:t>
            </a:r>
            <a:r>
              <a:rPr lang="en-US" b="1" dirty="0"/>
              <a:t>car</a:t>
            </a:r>
            <a:r>
              <a:rPr lang="en-US" dirty="0"/>
              <a:t> </a:t>
            </a:r>
            <a:r>
              <a:rPr lang="en-US" b="1" dirty="0" err="1"/>
              <a:t>cir</a:t>
            </a:r>
            <a:r>
              <a:rPr lang="en-US" dirty="0"/>
              <a:t> </a:t>
            </a:r>
            <a:r>
              <a:rPr lang="en-US" i="1" dirty="0"/>
              <a:t>car-value</a:t>
            </a:r>
            <a:r>
              <a:rPr lang="en-US" dirty="0"/>
              <a:t> | </a:t>
            </a:r>
            <a:r>
              <a:rPr lang="en-US" b="1" dirty="0"/>
              <a:t>time-out</a:t>
            </a:r>
            <a:r>
              <a:rPr lang="en-US" dirty="0"/>
              <a:t> </a:t>
            </a:r>
            <a:r>
              <a:rPr lang="en-US" i="1" dirty="0"/>
              <a:t>time-out-value</a:t>
            </a:r>
            <a:r>
              <a:rPr lang="en-US" dirty="0"/>
              <a:t> | </a:t>
            </a:r>
            <a:r>
              <a:rPr lang="en-US" b="1" dirty="0"/>
              <a:t>packet-</a:t>
            </a:r>
            <a:r>
              <a:rPr lang="en-US" b="1" dirty="0" err="1"/>
              <a:t>num</a:t>
            </a:r>
            <a:r>
              <a:rPr lang="en-US" dirty="0"/>
              <a:t> </a:t>
            </a:r>
            <a:r>
              <a:rPr lang="en-US" i="1" dirty="0"/>
              <a:t>number</a:t>
            </a:r>
            <a:r>
              <a:rPr lang="en-US" dirty="0"/>
              <a:t> | </a:t>
            </a:r>
            <a:r>
              <a:rPr lang="en-US" b="1" dirty="0"/>
              <a:t>packet-</a:t>
            </a:r>
            <a:r>
              <a:rPr lang="en-US" b="1" dirty="0" err="1"/>
              <a:t>len</a:t>
            </a:r>
            <a:r>
              <a:rPr lang="en-US" dirty="0"/>
              <a:t> </a:t>
            </a:r>
            <a:r>
              <a:rPr lang="en-US" i="1" dirty="0"/>
              <a:t>length</a:t>
            </a:r>
            <a:r>
              <a:rPr lang="en-US" dirty="0"/>
              <a:t> ] </a:t>
            </a:r>
            <a:r>
              <a:rPr lang="en-US" baseline="30000" dirty="0"/>
              <a:t>*</a:t>
            </a:r>
          </a:p>
          <a:p>
            <a:pPr marL="419100" lvl="1" indent="-241300"/>
            <a:r>
              <a:rPr lang="en-US" dirty="0"/>
              <a:t>Information </a:t>
            </a:r>
            <a:r>
              <a:rPr lang="en-US" dirty="0" smtClean="0"/>
              <a:t>in </a:t>
            </a:r>
            <a:r>
              <a:rPr lang="en-US" dirty="0"/>
              <a:t>packets on the management interface cannot be obtained.</a:t>
            </a:r>
          </a:p>
          <a:p>
            <a:pPr marL="419100" lvl="1" indent="-241300"/>
            <a:r>
              <a:rPr lang="en-US" dirty="0"/>
              <a:t>This command can only obtain information received by an interface, not </a:t>
            </a:r>
            <a:r>
              <a:rPr lang="en-US" dirty="0" smtClean="0"/>
              <a:t>information </a:t>
            </a:r>
            <a:r>
              <a:rPr lang="en-US" dirty="0"/>
              <a:t>sent by an interface.</a:t>
            </a:r>
          </a:p>
          <a:p>
            <a:pPr lvl="1"/>
            <a:endParaRPr lang="en-US" altLang="zh-CN" dirty="0" smtClean="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0056696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r>
              <a:rPr lang="en-US" dirty="0"/>
              <a:t>The VRRP group numbers on SW3 and SW4 are different. </a:t>
            </a:r>
            <a:r>
              <a:rPr lang="en-US" dirty="0" smtClean="0"/>
              <a:t>After </a:t>
            </a:r>
            <a:r>
              <a:rPr lang="en-US" dirty="0"/>
              <a:t>the VRRP group on SW3 detects a downlink fault, the VRRP status on SW4 does not change. The VRRP status on SW4 remains in the Master state. In this situation, sending gratuitous ARP messages is not triggered for an ARP entry update on the terminal.</a:t>
            </a:r>
          </a:p>
          <a:p>
            <a:r>
              <a:rPr lang="en-US" dirty="0"/>
              <a:t>The destination MAC address of data frames sent from PC1 to a gateway is still </a:t>
            </a:r>
            <a:r>
              <a:rPr lang="en-US" sz="1100" dirty="0">
                <a:solidFill>
                  <a:srgbClr val="EC7061"/>
                </a:solidFill>
                <a:latin typeface="Huawei Sans" panose="020C0503030203020204" pitchFamily="34" charset="0"/>
                <a:ea typeface="方正兰亭黑简体" panose="02000000000000000000" pitchFamily="2" charset="-122"/>
              </a:rPr>
              <a:t>00 00 5e 00 01 03</a:t>
            </a:r>
            <a:r>
              <a:rPr lang="en-US" dirty="0"/>
              <a:t>.</a:t>
            </a:r>
          </a:p>
          <a:p>
            <a:r>
              <a:rPr lang="en-US" sz="1100" dirty="0">
                <a:solidFill>
                  <a:srgbClr val="EC7061"/>
                </a:solidFill>
                <a:latin typeface="Huawei Sans" panose="020C0503030203020204" pitchFamily="34" charset="0"/>
                <a:ea typeface="方正兰亭黑简体" panose="02000000000000000000" pitchFamily="2" charset="-122"/>
              </a:rPr>
              <a:t>After the link between SW1 and SW3 is disconnected, SW1 cannot forward packets to SW2, because SW1 does not have the MAC address entry of 00 00 5e 00 01 03.</a:t>
            </a:r>
          </a:p>
        </p:txBody>
      </p:sp>
    </p:spTree>
    <p:extLst>
      <p:ext uri="{BB962C8B-B14F-4D97-AF65-F5344CB8AC3E}">
        <p14:creationId xmlns:p14="http://schemas.microsoft.com/office/powerpoint/2010/main" val="13739716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198662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465153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25450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793462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38392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1742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5839273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t>The debugging information on R1 shows that the OSPF router ID carried in the Hello packets sent from 10.0.12.2 is the same as the OSPF router ID on R1.</a:t>
            </a:r>
          </a:p>
        </p:txBody>
      </p:sp>
    </p:spTree>
    <p:extLst>
      <p:ext uri="{BB962C8B-B14F-4D97-AF65-F5344CB8AC3E}">
        <p14:creationId xmlns:p14="http://schemas.microsoft.com/office/powerpoint/2010/main" val="17449041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07216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41505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t>On R3, the command output shows that the route to 192.168.56.0/24 has been imported </a:t>
            </a:r>
            <a:r>
              <a:rPr lang="en-US" dirty="0" smtClean="0"/>
              <a:t>into </a:t>
            </a:r>
            <a:r>
              <a:rPr lang="en-US" dirty="0"/>
              <a:t>the BGP routing table.</a:t>
            </a:r>
          </a:p>
        </p:txBody>
      </p:sp>
    </p:spTree>
    <p:extLst>
      <p:ext uri="{BB962C8B-B14F-4D97-AF65-F5344CB8AC3E}">
        <p14:creationId xmlns:p14="http://schemas.microsoft.com/office/powerpoint/2010/main" val="4511791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smtClean="0"/>
              <a:t>Possible </a:t>
            </a:r>
            <a:r>
              <a:rPr lang="en-US" dirty="0"/>
              <a:t>causes </a:t>
            </a:r>
            <a:r>
              <a:rPr lang="en-US" dirty="0" smtClean="0"/>
              <a:t>for the </a:t>
            </a:r>
            <a:r>
              <a:rPr lang="en-US" dirty="0"/>
              <a:t>failure to establish an IS-IS neighbor relationship are as follows:</a:t>
            </a:r>
          </a:p>
          <a:p>
            <a:pPr marL="419100" lvl="1" indent="-241300"/>
            <a:r>
              <a:rPr lang="en-US" dirty="0"/>
              <a:t>Area IDs do not match on both ends. (The inconsistency adversely affects only level-1 neighbor relationships.)</a:t>
            </a:r>
          </a:p>
          <a:p>
            <a:pPr marL="419100" lvl="1" indent="-241300"/>
            <a:r>
              <a:rPr lang="en-US" dirty="0"/>
              <a:t>IS-IS levels do not match on both ends. (Note that on Huawei devices if the system level differs from the interface circuit level, the system level takes effect.)</a:t>
            </a:r>
          </a:p>
          <a:p>
            <a:pPr marL="419100" lvl="1" indent="-241300"/>
            <a:r>
              <a:rPr lang="en-US" dirty="0"/>
              <a:t>Interface authentication settings do not match on both ends.</a:t>
            </a:r>
          </a:p>
          <a:p>
            <a:pPr marL="419100" lvl="1" indent="-241300"/>
            <a:r>
              <a:rPr lang="en-US" dirty="0"/>
              <a:t>System </a:t>
            </a:r>
            <a:r>
              <a:rPr lang="en-US" altLang="zh-CN" sz="1100" kern="1200" dirty="0" smtClean="0">
                <a:solidFill>
                  <a:schemeClr val="tx1"/>
                </a:solidFill>
                <a:effectLst/>
                <a:latin typeface="+mj-lt"/>
                <a:ea typeface="+mn-ea"/>
                <a:cs typeface="+mn-cs"/>
              </a:rPr>
              <a:t>ID lengths do not match or system ID conflict occurs</a:t>
            </a:r>
            <a:r>
              <a:rPr lang="en-US" dirty="0" smtClean="0"/>
              <a:t>.</a:t>
            </a:r>
            <a:endParaRPr lang="en-US" dirty="0"/>
          </a:p>
          <a:p>
            <a:pPr marL="419100" lvl="1" indent="-241300"/>
            <a:r>
              <a:rPr lang="en-US" dirty="0" smtClean="0"/>
              <a:t>The </a:t>
            </a:r>
            <a:r>
              <a:rPr lang="en-US" dirty="0"/>
              <a:t>IP addresses </a:t>
            </a:r>
            <a:r>
              <a:rPr lang="en-US" dirty="0" smtClean="0"/>
              <a:t>are </a:t>
            </a:r>
            <a:r>
              <a:rPr lang="en-US" dirty="0"/>
              <a:t>on different network segments. (Source check is enabled for IS-IS on a broadcast network, and can be disabled.)</a:t>
            </a:r>
          </a:p>
        </p:txBody>
      </p:sp>
    </p:spTree>
    <p:extLst>
      <p:ext uri="{BB962C8B-B14F-4D97-AF65-F5344CB8AC3E}">
        <p14:creationId xmlns:p14="http://schemas.microsoft.com/office/powerpoint/2010/main" val="31266029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p>
        </p:txBody>
      </p:sp>
    </p:spTree>
    <p:extLst>
      <p:ext uri="{BB962C8B-B14F-4D97-AF65-F5344CB8AC3E}">
        <p14:creationId xmlns:p14="http://schemas.microsoft.com/office/powerpoint/2010/main" val="37208699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p>
        </p:txBody>
      </p:sp>
    </p:spTree>
    <p:extLst>
      <p:ext uri="{BB962C8B-B14F-4D97-AF65-F5344CB8AC3E}">
        <p14:creationId xmlns:p14="http://schemas.microsoft.com/office/powerpoint/2010/main" val="36515583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0" indent="0">
              <a:buNone/>
            </a:pPr>
            <a:endParaRPr lang="zh-CN" altLang="en-US" dirty="0"/>
          </a:p>
        </p:txBody>
      </p:sp>
    </p:spTree>
    <p:extLst>
      <p:ext uri="{BB962C8B-B14F-4D97-AF65-F5344CB8AC3E}">
        <p14:creationId xmlns:p14="http://schemas.microsoft.com/office/powerpoint/2010/main" val="39780528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r>
              <a:rPr lang="en-US"/>
              <a:t>After the configuration of R2 is modified, the route to 10.0.3.3/32 is displayed on R1.</a:t>
            </a:r>
          </a:p>
        </p:txBody>
      </p:sp>
    </p:spTree>
    <p:extLst>
      <p:ext uri="{BB962C8B-B14F-4D97-AF65-F5344CB8AC3E}">
        <p14:creationId xmlns:p14="http://schemas.microsoft.com/office/powerpoint/2010/main" val="18813464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z="1000" dirty="0"/>
              <a:t>After R1 learns the route, PC1 still cannot access the FTP service provided by server 6. In this case, run the </a:t>
            </a:r>
            <a:r>
              <a:rPr lang="en-US" sz="1000" b="1" dirty="0"/>
              <a:t>traceroute</a:t>
            </a:r>
            <a:r>
              <a:rPr lang="en-US" sz="1000" dirty="0"/>
              <a:t> command to check connectivity between R1 and server 6.</a:t>
            </a:r>
          </a:p>
          <a:p>
            <a:r>
              <a:rPr lang="en-US" sz="1000" dirty="0"/>
              <a:t>Based on traffic statistics, </a:t>
            </a:r>
            <a:r>
              <a:rPr lang="en-US" sz="1000" dirty="0" smtClean="0"/>
              <a:t>the analysis is as follows:</a:t>
            </a:r>
            <a:endParaRPr lang="en-US" sz="1000" dirty="0"/>
          </a:p>
          <a:p>
            <a:pPr marL="419100" lvl="1" indent="-241300"/>
            <a:r>
              <a:rPr lang="en-US" sz="1000" dirty="0"/>
              <a:t>Check whether the traffic reaches the inbound interface of the device and determine whether packet loss occurs on the upstream device.</a:t>
            </a:r>
          </a:p>
          <a:p>
            <a:pPr marL="419100" lvl="1" indent="-241300"/>
            <a:r>
              <a:rPr lang="en-US" sz="1000" dirty="0"/>
              <a:t>Check whether the traffic is forwarded to the outbound of the device and determine whether packet loss occurs on the device.</a:t>
            </a:r>
          </a:p>
          <a:p>
            <a:pPr marL="419100" lvl="1" indent="-241300"/>
            <a:r>
              <a:rPr lang="en-US" sz="1000" dirty="0"/>
              <a:t>Check whether Layer 2 and Layer 3 information about traffic on the inbound interface of the device is correct and determine whether the upstream device forwards and encapsulates packets properly.</a:t>
            </a:r>
          </a:p>
          <a:p>
            <a:pPr marL="419100" lvl="1" indent="-241300"/>
            <a:r>
              <a:rPr lang="en-US" sz="1000" dirty="0"/>
              <a:t>Check whether the Layer 2 and Layer 3 information about the outbound interface is correct and determine whether the device forwards and encapsulates packets properly.</a:t>
            </a:r>
          </a:p>
          <a:p>
            <a:pPr marL="419100" lvl="1" indent="-241300"/>
            <a:r>
              <a:rPr lang="en-US" sz="1000" dirty="0"/>
              <a:t>Check whether transient traffic flapping occurs due to MAC address flapping, route changes, or IP address conflicts.</a:t>
            </a:r>
          </a:p>
          <a:p>
            <a:pPr lvl="0"/>
            <a:r>
              <a:rPr lang="en-US" sz="1000" dirty="0"/>
              <a:t>Procedure for configuring traffic statistics collection:</a:t>
            </a:r>
          </a:p>
          <a:p>
            <a:pPr marL="419100" lvl="1" indent="-241300"/>
            <a:r>
              <a:rPr lang="en-US" sz="1000" dirty="0"/>
              <a:t>Configure an ACL rule to match traffic to be collected.</a:t>
            </a:r>
          </a:p>
          <a:p>
            <a:pPr marL="419100" lvl="1" indent="-241300"/>
            <a:r>
              <a:rPr lang="en-US" sz="1000" dirty="0"/>
              <a:t>Configure a traffic classifier.</a:t>
            </a:r>
          </a:p>
          <a:p>
            <a:pPr marL="419100" lvl="1" indent="-241300"/>
            <a:r>
              <a:rPr lang="en-US" sz="1000" dirty="0"/>
              <a:t>Configure a traffic behavior and configure traffic statistics collection in the traffic behavior.</a:t>
            </a:r>
          </a:p>
          <a:p>
            <a:pPr marL="419100" lvl="1" indent="-241300"/>
            <a:r>
              <a:rPr lang="en-US" sz="1000" dirty="0"/>
              <a:t>Configure a traffic policy; bind the traffic classifier and behavior to the traffic policy; apply the traffic policy to the inbound direction of the switch to collect statistics on packets of different </a:t>
            </a:r>
            <a:r>
              <a:rPr lang="en-US" sz="1000"/>
              <a:t>users</a:t>
            </a:r>
            <a:r>
              <a:rPr lang="en-US" sz="1000" smtClean="0"/>
              <a:t>.</a:t>
            </a:r>
            <a:endParaRPr lang="en-US" sz="1000"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54318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indent="-180000"/>
            <a:r>
              <a:rPr lang="en-US"/>
              <a:t>Mapping between the preceding fault symptoms and categories varies according to scenarios.</a:t>
            </a:r>
          </a:p>
        </p:txBody>
      </p:sp>
    </p:spTree>
    <p:extLst>
      <p:ext uri="{BB962C8B-B14F-4D97-AF65-F5344CB8AC3E}">
        <p14:creationId xmlns:p14="http://schemas.microsoft.com/office/powerpoint/2010/main" val="22880995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54811118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567169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323577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17891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144624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793830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1095254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532285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ABC</a:t>
            </a:r>
            <a:endParaRPr lang="en-US" dirty="0"/>
          </a:p>
          <a:p>
            <a:pPr marL="228600" indent="-228600">
              <a:buFont typeface="+mj-lt"/>
              <a:buAutoNum type="arabicPeriod"/>
            </a:pPr>
            <a:r>
              <a:rPr lang="en-US" dirty="0" smtClean="0"/>
              <a:t>False</a:t>
            </a:r>
            <a:endParaRPr lang="en-US" dirty="0"/>
          </a:p>
          <a:p>
            <a:pPr marL="228600" indent="-228600">
              <a:buFont typeface="+mj-lt"/>
              <a:buAutoNum type="arabicPeriod"/>
            </a:pPr>
            <a:r>
              <a:rPr lang="en-US" dirty="0" smtClean="0"/>
              <a:t>ABCD</a:t>
            </a:r>
            <a:endParaRPr lang="en-US" dirty="0"/>
          </a:p>
        </p:txBody>
      </p:sp>
      <p:sp>
        <p:nvSpPr>
          <p:cNvPr id="4" name="幻灯片图像占位符 3"/>
          <p:cNvSpPr>
            <a:spLocks noGrp="1" noRot="1" noChangeAspect="1"/>
          </p:cNvSpPr>
          <p:nvPr>
            <p:ph type="sldImg"/>
          </p:nvPr>
        </p:nvSpPr>
        <p:spPr>
          <a:xfrm>
            <a:off x="584200" y="765175"/>
            <a:ext cx="5930900" cy="3336925"/>
          </a:xfrm>
        </p:spPr>
      </p:sp>
    </p:spTree>
    <p:extLst>
      <p:ext uri="{BB962C8B-B14F-4D97-AF65-F5344CB8AC3E}">
        <p14:creationId xmlns:p14="http://schemas.microsoft.com/office/powerpoint/2010/main" val="32312402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938007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861459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804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t>If an unstructured network troubleshooting is carried out, steps are performed repeatedly, leading to low efficiency even though a solution to the fault is found.</a:t>
            </a:r>
          </a:p>
          <a:p>
            <a:r>
              <a:rPr lang="en-US" dirty="0"/>
              <a:t>In a complex network environment, a new fault may be caused due to an unstructured network fault rectification process, making network fault rectification more difficult.</a:t>
            </a:r>
          </a:p>
          <a:p>
            <a:endParaRPr lang="zh-CN" altLang="en-US" dirty="0"/>
          </a:p>
        </p:txBody>
      </p:sp>
    </p:spTree>
    <p:extLst>
      <p:ext uri="{BB962C8B-B14F-4D97-AF65-F5344CB8AC3E}">
        <p14:creationId xmlns:p14="http://schemas.microsoft.com/office/powerpoint/2010/main" val="1415555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dirty="0"/>
          </a:p>
        </p:txBody>
      </p:sp>
    </p:spTree>
    <p:extLst>
      <p:ext uri="{BB962C8B-B14F-4D97-AF65-F5344CB8AC3E}">
        <p14:creationId xmlns:p14="http://schemas.microsoft.com/office/powerpoint/2010/main" val="2174294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63" name="Rectangle 2">
            <a:extLst>
              <a:ext uri="{FF2B5EF4-FFF2-40B4-BE49-F238E27FC236}">
                <a16:creationId xmlns:a16="http://schemas.microsoft.com/office/drawing/2014/main" xmlns="" id="{8EB5E1EE-BB41-4076-B52C-798CFC222CEA}"/>
              </a:ext>
            </a:extLst>
          </p:cNvPr>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a:solidFill>
                  <a:prstClr val="black">
                    <a:lumMod val="75000"/>
                    <a:lumOff val="25000"/>
                  </a:prstClr>
                </a:solidFill>
              </a:rPr>
              <a:t>Revision Record</a:t>
            </a:r>
            <a:endParaRPr lang="zh-CN" altLang="en-US" sz="3500" b="1" dirty="0">
              <a:solidFill>
                <a:prstClr val="black">
                  <a:lumMod val="75000"/>
                  <a:lumOff val="25000"/>
                </a:prstClr>
              </a:solidFill>
            </a:endParaRPr>
          </a:p>
        </p:txBody>
      </p:sp>
      <p:sp>
        <p:nvSpPr>
          <p:cNvPr id="64" name="Text Box 58">
            <a:extLst>
              <a:ext uri="{FF2B5EF4-FFF2-40B4-BE49-F238E27FC236}">
                <a16:creationId xmlns:a16="http://schemas.microsoft.com/office/drawing/2014/main" xmlns="" id="{C519CBD8-DC4F-4BFB-95DE-3FB1A2D63318}"/>
              </a:ext>
            </a:extLst>
          </p:cNvPr>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a:solidFill>
                  <a:srgbClr val="4D4D4D"/>
                </a:solidFill>
              </a:rPr>
              <a:t>Do Not Print this Page</a:t>
            </a:r>
            <a:endParaRPr lang="zh-CN" altLang="en-US" sz="2800" dirty="0">
              <a:solidFill>
                <a:srgbClr val="4D4D4D"/>
              </a:solidFill>
            </a:endParaRPr>
          </a:p>
        </p:txBody>
      </p:sp>
      <p:graphicFrame>
        <p:nvGraphicFramePr>
          <p:cNvPr id="65" name="Group 3">
            <a:extLst>
              <a:ext uri="{FF2B5EF4-FFF2-40B4-BE49-F238E27FC236}">
                <a16:creationId xmlns:a16="http://schemas.microsoft.com/office/drawing/2014/main" xmlns="" id="{3AAFE3AD-3406-40ED-A5F9-FC2F78F6D543}"/>
              </a:ext>
            </a:extLst>
          </p:cNvPr>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66" name="Group 21">
            <a:extLst>
              <a:ext uri="{FF2B5EF4-FFF2-40B4-BE49-F238E27FC236}">
                <a16:creationId xmlns:a16="http://schemas.microsoft.com/office/drawing/2014/main" xmlns="" id="{1A202698-ED53-412B-B37E-7098DCDA7A21}"/>
              </a:ext>
            </a:extLst>
          </p:cNvPr>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67" name="文本占位符 7">
            <a:extLst>
              <a:ext uri="{FF2B5EF4-FFF2-40B4-BE49-F238E27FC236}">
                <a16:creationId xmlns:a16="http://schemas.microsoft.com/office/drawing/2014/main" xmlns="" id="{C8D7AD58-BF08-4863-AAA9-3C03784EE5C3}"/>
              </a:ext>
            </a:extLst>
          </p:cNvPr>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68" name="文本占位符 7">
            <a:extLst>
              <a:ext uri="{FF2B5EF4-FFF2-40B4-BE49-F238E27FC236}">
                <a16:creationId xmlns:a16="http://schemas.microsoft.com/office/drawing/2014/main" xmlns="" id="{C1E4B9BD-02D1-4977-A1F2-EA5C5E4AADAC}"/>
              </a:ext>
            </a:extLst>
          </p:cNvPr>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69" name="文本占位符 7">
            <a:extLst>
              <a:ext uri="{FF2B5EF4-FFF2-40B4-BE49-F238E27FC236}">
                <a16:creationId xmlns:a16="http://schemas.microsoft.com/office/drawing/2014/main" xmlns="" id="{845D7A8E-ED9C-4950-A1B0-772DB068B8AB}"/>
              </a:ext>
            </a:extLst>
          </p:cNvPr>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0" name="文本占位符 7">
            <a:extLst>
              <a:ext uri="{FF2B5EF4-FFF2-40B4-BE49-F238E27FC236}">
                <a16:creationId xmlns:a16="http://schemas.microsoft.com/office/drawing/2014/main" xmlns="" id="{672930CE-C27D-4394-99AD-83EEC4A93853}"/>
              </a:ext>
            </a:extLst>
          </p:cNvPr>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71" name="文本占位符 7">
            <a:extLst>
              <a:ext uri="{FF2B5EF4-FFF2-40B4-BE49-F238E27FC236}">
                <a16:creationId xmlns:a16="http://schemas.microsoft.com/office/drawing/2014/main" xmlns="" id="{EF9414F3-1918-472B-8D71-AEAFBADCB178}"/>
              </a:ext>
            </a:extLst>
          </p:cNvPr>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2" name="文本占位符 7">
            <a:extLst>
              <a:ext uri="{FF2B5EF4-FFF2-40B4-BE49-F238E27FC236}">
                <a16:creationId xmlns:a16="http://schemas.microsoft.com/office/drawing/2014/main" xmlns="" id="{D9180FCA-43C0-4864-BD23-2D9822D934C2}"/>
              </a:ext>
            </a:extLst>
          </p:cNvPr>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3" name="文本占位符 7">
            <a:extLst>
              <a:ext uri="{FF2B5EF4-FFF2-40B4-BE49-F238E27FC236}">
                <a16:creationId xmlns:a16="http://schemas.microsoft.com/office/drawing/2014/main" xmlns="" id="{9E37AEA5-CD50-4256-978C-AD41817FA5BA}"/>
              </a:ext>
            </a:extLst>
          </p:cNvPr>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4" name="文本占位符 7">
            <a:extLst>
              <a:ext uri="{FF2B5EF4-FFF2-40B4-BE49-F238E27FC236}">
                <a16:creationId xmlns:a16="http://schemas.microsoft.com/office/drawing/2014/main" xmlns="" id="{03042BE2-FFBC-4B22-BDF2-64031F41CC4E}"/>
              </a:ext>
            </a:extLst>
          </p:cNvPr>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5" name="文本占位符 7">
            <a:extLst>
              <a:ext uri="{FF2B5EF4-FFF2-40B4-BE49-F238E27FC236}">
                <a16:creationId xmlns:a16="http://schemas.microsoft.com/office/drawing/2014/main" xmlns="" id="{5DA47CEE-5614-49D0-80BA-16D8406E9DF0}"/>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76" name="文本占位符 7">
            <a:extLst>
              <a:ext uri="{FF2B5EF4-FFF2-40B4-BE49-F238E27FC236}">
                <a16:creationId xmlns:a16="http://schemas.microsoft.com/office/drawing/2014/main" xmlns="" id="{19908707-4581-4C0F-86F7-465E7136252C}"/>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77" name="文本占位符 7">
            <a:extLst>
              <a:ext uri="{FF2B5EF4-FFF2-40B4-BE49-F238E27FC236}">
                <a16:creationId xmlns:a16="http://schemas.microsoft.com/office/drawing/2014/main" xmlns="" id="{4A96AABB-8CCF-4777-9F14-D13409DBA370}"/>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78" name="文本占位符 7">
            <a:extLst>
              <a:ext uri="{FF2B5EF4-FFF2-40B4-BE49-F238E27FC236}">
                <a16:creationId xmlns:a16="http://schemas.microsoft.com/office/drawing/2014/main" xmlns="" id="{5366BBA7-7780-4BF8-BFBC-D8FC349DF3AA}"/>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79" name="文本占位符 7">
            <a:extLst>
              <a:ext uri="{FF2B5EF4-FFF2-40B4-BE49-F238E27FC236}">
                <a16:creationId xmlns:a16="http://schemas.microsoft.com/office/drawing/2014/main" xmlns="" id="{9C3754EA-7FD3-4256-916F-417412D43F86}"/>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0" name="文本占位符 7">
            <a:extLst>
              <a:ext uri="{FF2B5EF4-FFF2-40B4-BE49-F238E27FC236}">
                <a16:creationId xmlns:a16="http://schemas.microsoft.com/office/drawing/2014/main" xmlns="" id="{002DB3B0-0481-4570-A7C1-65F935BE4432}"/>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1" name="文本占位符 7">
            <a:extLst>
              <a:ext uri="{FF2B5EF4-FFF2-40B4-BE49-F238E27FC236}">
                <a16:creationId xmlns:a16="http://schemas.microsoft.com/office/drawing/2014/main" xmlns="" id="{9E14AC63-C9DD-4FBA-9CBF-B7053102F678}"/>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2" name="文本占位符 7">
            <a:extLst>
              <a:ext uri="{FF2B5EF4-FFF2-40B4-BE49-F238E27FC236}">
                <a16:creationId xmlns:a16="http://schemas.microsoft.com/office/drawing/2014/main" xmlns="" id="{429E7CD5-8B44-410B-A768-64DB14D1AD3B}"/>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3" name="文本占位符 7">
            <a:extLst>
              <a:ext uri="{FF2B5EF4-FFF2-40B4-BE49-F238E27FC236}">
                <a16:creationId xmlns:a16="http://schemas.microsoft.com/office/drawing/2014/main" xmlns="" id="{4ABBD4C1-AFF8-41FA-9A33-1218BEEA9CE4}"/>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4" name="文本占位符 7">
            <a:extLst>
              <a:ext uri="{FF2B5EF4-FFF2-40B4-BE49-F238E27FC236}">
                <a16:creationId xmlns:a16="http://schemas.microsoft.com/office/drawing/2014/main" xmlns="" id="{C9231021-4837-4962-9935-F129AFFE2CE8}"/>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5" name="文本占位符 7">
            <a:extLst>
              <a:ext uri="{FF2B5EF4-FFF2-40B4-BE49-F238E27FC236}">
                <a16:creationId xmlns:a16="http://schemas.microsoft.com/office/drawing/2014/main" xmlns="" id="{790795CA-BDE6-4EE2-85A5-C9D47811B9F0}"/>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86" name="文本占位符 7">
            <a:extLst>
              <a:ext uri="{FF2B5EF4-FFF2-40B4-BE49-F238E27FC236}">
                <a16:creationId xmlns:a16="http://schemas.microsoft.com/office/drawing/2014/main" xmlns="" id="{D0919409-3058-4E8D-8FAD-90672AFB1DB3}"/>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87" name="文本占位符 7">
            <a:extLst>
              <a:ext uri="{FF2B5EF4-FFF2-40B4-BE49-F238E27FC236}">
                <a16:creationId xmlns:a16="http://schemas.microsoft.com/office/drawing/2014/main" xmlns="" id="{A4C58E78-CBC6-4CE1-8B72-367541089A7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88" name="文本占位符 7">
            <a:extLst>
              <a:ext uri="{FF2B5EF4-FFF2-40B4-BE49-F238E27FC236}">
                <a16:creationId xmlns:a16="http://schemas.microsoft.com/office/drawing/2014/main" xmlns="" id="{49F82308-4B8A-4543-9DDA-05AB01C86CF5}"/>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89" name="文本占位符 7">
            <a:extLst>
              <a:ext uri="{FF2B5EF4-FFF2-40B4-BE49-F238E27FC236}">
                <a16:creationId xmlns:a16="http://schemas.microsoft.com/office/drawing/2014/main" xmlns="" id="{B7D15B88-96F8-4D37-A807-81A4E7E8229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0" name="文本占位符 7">
            <a:extLst>
              <a:ext uri="{FF2B5EF4-FFF2-40B4-BE49-F238E27FC236}">
                <a16:creationId xmlns:a16="http://schemas.microsoft.com/office/drawing/2014/main" xmlns="" id="{776E1FAB-A96C-41F0-B091-E9ED8AB2E7DC}"/>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91" name="文本占位符 7">
            <a:extLst>
              <a:ext uri="{FF2B5EF4-FFF2-40B4-BE49-F238E27FC236}">
                <a16:creationId xmlns:a16="http://schemas.microsoft.com/office/drawing/2014/main" xmlns="" id="{6ED85261-3B44-49B1-879F-F93AA1736858}"/>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92" name="文本占位符 7">
            <a:extLst>
              <a:ext uri="{FF2B5EF4-FFF2-40B4-BE49-F238E27FC236}">
                <a16:creationId xmlns:a16="http://schemas.microsoft.com/office/drawing/2014/main" xmlns="" id="{41C6D1D8-FA2D-49DE-8A83-6670E25F07D8}"/>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93" name="文本占位符 7">
            <a:extLst>
              <a:ext uri="{FF2B5EF4-FFF2-40B4-BE49-F238E27FC236}">
                <a16:creationId xmlns:a16="http://schemas.microsoft.com/office/drawing/2014/main" xmlns="" id="{9D44EB0B-6BAA-4327-B232-0B53A3A48707}"/>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94" name="文本占位符 7">
            <a:extLst>
              <a:ext uri="{FF2B5EF4-FFF2-40B4-BE49-F238E27FC236}">
                <a16:creationId xmlns:a16="http://schemas.microsoft.com/office/drawing/2014/main" xmlns="" id="{9FD8753F-9F05-4D6A-9E57-60809D2960BE}"/>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126721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a:solidFill>
                  <a:prstClr val="black">
                    <a:lumMod val="75000"/>
                    <a:lumOff val="25000"/>
                  </a:prstClr>
                </a:solidFill>
                <a:latin typeface="Huawei Sans" panose="020C0503030203020204" pitchFamily="34" charset="0"/>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501671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a:solidFill>
                  <a:prstClr val="black"/>
                </a:solidFill>
                <a:latin typeface="Huawei Sans" panose="020C0503030203020204" pitchFamily="34" charset="0"/>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1237600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75170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2088603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41858576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t">
              <a:spcBef>
                <a:spcPct val="0"/>
              </a:spcBef>
              <a:spcAft>
                <a:spcPct val="0"/>
              </a:spcAft>
            </a:pPr>
            <a:endParaRPr lang="zh-CN" altLang="en-US" sz="1000">
              <a:solidFill>
                <a:prstClr val="black"/>
              </a:solidFill>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dirty="0">
                  <a:ln w="0"/>
                  <a:solidFill>
                    <a:prstClr val="white"/>
                  </a:solidFill>
                  <a:effectLst>
                    <a:outerShdw blurRad="38100" dist="19050" dir="2700000" algn="tl" rotWithShape="0">
                      <a:prstClr val="black">
                        <a:alpha val="40000"/>
                      </a:prstClr>
                    </a:outerShdw>
                  </a:effectLst>
                </a:rPr>
                <a:t>谢 谢</a:t>
              </a:r>
              <a:endParaRPr lang="en-US" altLang="zh-CN" sz="5398" dirty="0">
                <a:ln w="0"/>
                <a:solidFill>
                  <a:prstClr val="white"/>
                </a:solidFill>
                <a:effectLst>
                  <a:outerShdw blurRad="38100" dist="19050" dir="2700000" algn="tl" rotWithShape="0">
                    <a:prstClr val="black">
                      <a:alpha val="40000"/>
                    </a:prst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dirty="0">
                  <a:ln w="0"/>
                  <a:solidFill>
                    <a:prstClr val="white"/>
                  </a:solidFill>
                  <a:effectLst>
                    <a:outerShdw blurRad="38100" dist="19050" dir="2700000" algn="tl" rotWithShape="0">
                      <a:prstClr val="black">
                        <a:alpha val="40000"/>
                      </a:prstClr>
                    </a:outerShdw>
                  </a:effectLst>
                </a:rPr>
                <a:t>www.huawei.com</a:t>
              </a:r>
              <a:endParaRPr lang="zh-CN" altLang="en-US" sz="3599" dirty="0">
                <a:ln w="0"/>
                <a:solidFill>
                  <a:prstClr val="white"/>
                </a:solidFill>
                <a:effectLst>
                  <a:outerShdw blurRad="38100" dist="19050" dir="2700000" algn="tl" rotWithShape="0">
                    <a:prstClr val="black">
                      <a:alpha val="40000"/>
                    </a:prst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a:ln w="0"/>
                  <a:solidFill>
                    <a:prstClr val="white"/>
                  </a:solidFill>
                  <a:effectLst>
                    <a:outerShdw blurRad="38100" dist="19050" dir="2700000" algn="tl" rotWithShape="0">
                      <a:prstClr val="black">
                        <a:alpha val="40000"/>
                      </a:prstClr>
                    </a:outerShdw>
                  </a:effectLst>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a:ln w="0"/>
                  <a:solidFill>
                    <a:prstClr val="white"/>
                  </a:solidFill>
                  <a:effectLst>
                    <a:outerShdw blurRad="38100" dist="19050" dir="2700000" algn="tl" rotWithShape="0">
                      <a:prstClr val="black">
                        <a:alpha val="40000"/>
                      </a:prstClr>
                    </a:outerShdw>
                  </a:effectLst>
                </a:rPr>
                <a:t>www.huawei.com</a:t>
              </a:r>
              <a:endParaRPr lang="zh-CN" altLang="en-US" sz="3599" dirty="0">
                <a:ln w="0"/>
                <a:solidFill>
                  <a:prstClr val="white"/>
                </a:solidFill>
                <a:effectLst>
                  <a:outerShdw blurRad="38100" dist="19050" dir="2700000" algn="tl" rotWithShape="0">
                    <a:prstClr val="black">
                      <a:alpha val="40000"/>
                    </a:prstClr>
                  </a:outerShdw>
                </a:effectLst>
              </a:endParaRPr>
            </a:p>
          </p:txBody>
        </p:sp>
      </p:grpSp>
    </p:spTree>
    <p:extLst>
      <p:ext uri="{BB962C8B-B14F-4D97-AF65-F5344CB8AC3E}">
        <p14:creationId xmlns:p14="http://schemas.microsoft.com/office/powerpoint/2010/main" val="109575070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930727">
                  <a:extLst>
                    <a:ext uri="{9D8B030D-6E8A-4147-A177-3AD203B41FA5}">
                      <a16:colId xmlns:a16="http://schemas.microsoft.com/office/drawing/2014/main" xmlns="" val="20002"/>
                    </a:ext>
                  </a:extLst>
                </a:gridCol>
                <a:gridCol w="23196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V5R2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V1R1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211656798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64606690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6719393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85499430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4430642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28501365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22656161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23031282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6120906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68310574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28349022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11335462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98454053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4598374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2159471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a:solidFill>
                  <a:prstClr val="black"/>
                </a:solidFill>
                <a:latin typeface="Huawei Sans" panose="020C0503030203020204" pitchFamily="34" charset="0"/>
                <a:cs typeface="Huawei Sans" panose="020C0503030203020204" pitchFamily="34" charset="0"/>
              </a:rPr>
              <a:t>Foreword</a:t>
            </a:r>
            <a:endParaRPr lang="zh-CN" altLang="en-US" dirty="0">
              <a:solidFill>
                <a:prstClr val="black"/>
              </a:solidFill>
              <a:latin typeface="Huawei Sans" panose="020C0503030203020204" pitchFamily="34" charset="0"/>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2608192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81310356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32823110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11262304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97896623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9807376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20263195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56600244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97125676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76185315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8863211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spTree>
      <p:nvGrpSpPr>
        <p:cNvPr id="1" name=""/>
        <p:cNvGrpSpPr/>
        <p:nvPr/>
      </p:nvGrpSpPr>
      <p:grpSpPr>
        <a:xfrm>
          <a:off x="0" y="0"/>
          <a:ext cx="0" cy="0"/>
          <a:chOff x="0" y="0"/>
          <a:chExt cx="0" cy="0"/>
        </a:xfrm>
      </p:grpSpPr>
      <p:sp>
        <p:nvSpPr>
          <p:cNvPr id="41" name="TextBox 10">
            <a:extLst>
              <a:ext uri="{FF2B5EF4-FFF2-40B4-BE49-F238E27FC236}">
                <a16:creationId xmlns:a16="http://schemas.microsoft.com/office/drawing/2014/main" xmlns="" id="{F902D1C6-F660-4A5B-9723-3132BF7062CA}"/>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a:solidFill>
                  <a:prstClr val="black"/>
                </a:solidFill>
                <a:latin typeface="Huawei Sans" panose="020C0503030203020204" pitchFamily="34" charset="0"/>
                <a:cs typeface="Huawei Sans" panose="020C0503030203020204" pitchFamily="34" charset="0"/>
              </a:rPr>
              <a:t>Objectives</a:t>
            </a:r>
          </a:p>
        </p:txBody>
      </p:sp>
      <p:sp>
        <p:nvSpPr>
          <p:cNvPr id="42" name="Freeform 9">
            <a:extLst>
              <a:ext uri="{FF2B5EF4-FFF2-40B4-BE49-F238E27FC236}">
                <a16:creationId xmlns:a16="http://schemas.microsoft.com/office/drawing/2014/main" xmlns="" id="{F696D86C-6DC3-414E-A929-5F283A4D79B9}"/>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3" name="Freeform 11">
            <a:extLst>
              <a:ext uri="{FF2B5EF4-FFF2-40B4-BE49-F238E27FC236}">
                <a16:creationId xmlns:a16="http://schemas.microsoft.com/office/drawing/2014/main" xmlns="" id="{708E1C34-DC20-4488-B77D-AC1A6D70ED0B}"/>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44" name="组合 43">
            <a:extLst>
              <a:ext uri="{FF2B5EF4-FFF2-40B4-BE49-F238E27FC236}">
                <a16:creationId xmlns:a16="http://schemas.microsoft.com/office/drawing/2014/main" xmlns="" id="{3EA294EE-AA0E-4058-A97F-BE215F815E04}"/>
              </a:ext>
            </a:extLst>
          </p:cNvPr>
          <p:cNvGrpSpPr/>
          <p:nvPr userDrawn="1"/>
        </p:nvGrpSpPr>
        <p:grpSpPr>
          <a:xfrm>
            <a:off x="443372" y="440668"/>
            <a:ext cx="533970" cy="533470"/>
            <a:chOff x="2960687" y="4865687"/>
            <a:chExt cx="1698626" cy="1697038"/>
          </a:xfrm>
          <a:solidFill>
            <a:schemeClr val="bg1"/>
          </a:solidFill>
        </p:grpSpPr>
        <p:sp>
          <p:nvSpPr>
            <p:cNvPr id="45" name="Freeform 6">
              <a:extLst>
                <a:ext uri="{FF2B5EF4-FFF2-40B4-BE49-F238E27FC236}">
                  <a16:creationId xmlns:a16="http://schemas.microsoft.com/office/drawing/2014/main" xmlns="" id="{54429A12-14D4-4E2F-A1F5-849279EDA40B}"/>
                </a:ext>
              </a:extLst>
            </p:cNvPr>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6" name="Freeform 7">
              <a:extLst>
                <a:ext uri="{FF2B5EF4-FFF2-40B4-BE49-F238E27FC236}">
                  <a16:creationId xmlns:a16="http://schemas.microsoft.com/office/drawing/2014/main" xmlns="" id="{BDF5F100-F0E0-4984-A8B8-B2E89DD1FF75}"/>
                </a:ext>
              </a:extLst>
            </p:cNvPr>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7" name="Freeform 8">
              <a:extLst>
                <a:ext uri="{FF2B5EF4-FFF2-40B4-BE49-F238E27FC236}">
                  <a16:creationId xmlns:a16="http://schemas.microsoft.com/office/drawing/2014/main" xmlns="" id="{49BD50E1-D0D8-4CA7-861A-A17CE81701C7}"/>
                </a:ext>
              </a:extLst>
            </p:cNvPr>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8" name="Freeform 9">
              <a:extLst>
                <a:ext uri="{FF2B5EF4-FFF2-40B4-BE49-F238E27FC236}">
                  <a16:creationId xmlns:a16="http://schemas.microsoft.com/office/drawing/2014/main" xmlns="" id="{9AFD2171-9AC5-4D13-8627-B417FD599268}"/>
                </a:ext>
              </a:extLst>
            </p:cNvPr>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9" name="Freeform 10">
              <a:extLst>
                <a:ext uri="{FF2B5EF4-FFF2-40B4-BE49-F238E27FC236}">
                  <a16:creationId xmlns:a16="http://schemas.microsoft.com/office/drawing/2014/main" xmlns="" id="{D6522BD6-863A-4C5D-86FA-963CC64970DE}"/>
                </a:ext>
              </a:extLst>
            </p:cNvPr>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0" name="Freeform 11">
              <a:extLst>
                <a:ext uri="{FF2B5EF4-FFF2-40B4-BE49-F238E27FC236}">
                  <a16:creationId xmlns:a16="http://schemas.microsoft.com/office/drawing/2014/main" xmlns="" id="{C5105B76-E2E4-4966-A89C-BDDADE0C49C9}"/>
                </a:ext>
              </a:extLst>
            </p:cNvPr>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51" name="Freeform 6">
            <a:extLst>
              <a:ext uri="{FF2B5EF4-FFF2-40B4-BE49-F238E27FC236}">
                <a16:creationId xmlns:a16="http://schemas.microsoft.com/office/drawing/2014/main" xmlns="" id="{E99927AF-FE37-4B6A-9DDB-8C7385585044}"/>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52" name="Freeform 11">
            <a:extLst>
              <a:ext uri="{FF2B5EF4-FFF2-40B4-BE49-F238E27FC236}">
                <a16:creationId xmlns:a16="http://schemas.microsoft.com/office/drawing/2014/main" xmlns="" id="{1A41FA38-F92F-4F8F-BB7A-E1971C18A4A5}"/>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53" name="内容占位符 6">
            <a:extLst>
              <a:ext uri="{FF2B5EF4-FFF2-40B4-BE49-F238E27FC236}">
                <a16:creationId xmlns:a16="http://schemas.microsoft.com/office/drawing/2014/main" xmlns="" id="{B73CEF41-4D17-4B86-B4D8-E5BC4BC761DD}"/>
              </a:ext>
            </a:extLst>
          </p:cNvPr>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4381363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20106340"/>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108677753"/>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96254888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112889909"/>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103398598"/>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633681670"/>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23619212"/>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0707871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037356456"/>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5789068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a:solidFill>
                  <a:prstClr val="black"/>
                </a:solidFill>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35045661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696164175"/>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79938100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56386216"/>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079777554"/>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254813391"/>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485695374"/>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092658552"/>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884910582"/>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401437726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4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7165088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a:solidFill>
                  <a:prstClr val="black"/>
                </a:solidFill>
                <a:latin typeface="Huawei Sans" panose="020C0503030203020204" pitchFamily="34" charset="0"/>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5425050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4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699252144"/>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4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702781265"/>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623758936"/>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26297747"/>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7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569122194"/>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8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234287355"/>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49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304008230"/>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50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322251140"/>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5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967435074"/>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52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98013066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8621188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53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084916813"/>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54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902412136"/>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55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100490100"/>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56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592125005"/>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defRPr baseline="0">
                <a:latin typeface="Huawei Sans" panose="020C0503030203020204" pitchFamily="34" charset="0"/>
              </a:defRPr>
            </a:lvl2pPr>
            <a:lvl3pPr>
              <a:defRPr baseline="0">
                <a:latin typeface="Huawei Sans" panose="020C0503030203020204" pitchFamily="34" charset="0"/>
              </a:defRPr>
            </a:lvl3pPr>
            <a:lvl4pPr>
              <a:defRPr baseline="0">
                <a:latin typeface="Huawei Sans" panose="020C0503030203020204" pitchFamily="34" charset="0"/>
              </a:defRPr>
            </a:lvl4pPr>
            <a:lvl5pPr>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50067984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0537596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文字边框</a:t>
              </a:r>
            </a:p>
          </p:txBody>
        </p:sp>
      </p:grpSp>
    </p:spTree>
    <p:extLst>
      <p:ext uri="{BB962C8B-B14F-4D97-AF65-F5344CB8AC3E}">
        <p14:creationId xmlns:p14="http://schemas.microsoft.com/office/powerpoint/2010/main" val="4050568156"/>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image" Target="../media/image2.png"/><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image" Target="../media/image1.png"/><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Page </a:t>
            </a:r>
            <a:fld id="{2F2CF7F5-F178-4429-B6CA-28062DF31937}" type="slidenum">
              <a:rPr lang="en-US" altLang="zh-CN" sz="1200" smtClean="0">
                <a:solidFill>
                  <a:prstClr val="black"/>
                </a:solidFill>
                <a:cs typeface="Huawei Sans" panose="020C0503030203020204" pitchFamily="34" charset="0"/>
              </a:rPr>
              <a:pPr defTabSz="801668" eaLnBrk="0" fontAlgn="base" hangingPunct="0">
                <a:defRPr/>
              </a:pPr>
              <a:t>‹#›</a:t>
            </a:fld>
            <a:endParaRPr lang="en-US" altLang="zh-CN" sz="1200" dirty="0">
              <a:solidFill>
                <a:prstClr val="black"/>
              </a:solidFill>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76"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a:t>
            </a:r>
            <a:r>
              <a:rPr lang="en-US" altLang="zh-CN" sz="900" dirty="0">
                <a:solidFill>
                  <a:prstClr val="black"/>
                </a:solidFill>
              </a:rPr>
              <a:t>/</a:t>
            </a:r>
            <a:r>
              <a:rPr lang="zh-CN" altLang="en-US" sz="900" dirty="0">
                <a:solidFill>
                  <a:prstClr val="black"/>
                </a:solidFill>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a:t>
            </a:r>
            <a:r>
              <a:rPr lang="en-US" altLang="zh-CN" sz="900" dirty="0">
                <a:solidFill>
                  <a:prstClr val="black"/>
                </a:solidFill>
              </a:rPr>
              <a:t>/</a:t>
            </a:r>
            <a:r>
              <a:rPr lang="zh-CN" altLang="en-US" sz="900" dirty="0">
                <a:solidFill>
                  <a:prstClr val="black"/>
                </a:solidFill>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7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a:solidFill>
                  <a:prstClr val="black"/>
                </a:solidFill>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表格</a:t>
              </a:r>
              <a:r>
                <a:rPr lang="en-US" altLang="zh-CN" sz="900" kern="0" dirty="0">
                  <a:solidFill>
                    <a:prstClr val="black"/>
                  </a:solidFill>
                </a:rPr>
                <a:t>/</a:t>
              </a:r>
              <a:r>
                <a:rPr lang="zh-CN" altLang="en-US" sz="900" kern="0" dirty="0">
                  <a:solidFill>
                    <a:prstClr val="black"/>
                  </a:solidFill>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表格</a:t>
              </a:r>
              <a:r>
                <a:rPr lang="en-US" altLang="zh-CN" sz="900" kern="0" dirty="0">
                  <a:solidFill>
                    <a:prstClr val="black"/>
                  </a:solidFill>
                </a:rPr>
                <a:t>/</a:t>
              </a:r>
              <a:r>
                <a:rPr lang="zh-CN" altLang="en-US" sz="900" kern="0" dirty="0">
                  <a:solidFill>
                    <a:prstClr val="black"/>
                  </a:solidFill>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a:solidFill>
                  <a:prstClr val="black"/>
                </a:solidFill>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rPr>
                <a:t>绿</a:t>
              </a:r>
            </a:p>
          </p:txBody>
        </p:sp>
      </p:grpSp>
    </p:spTree>
    <p:extLst>
      <p:ext uri="{BB962C8B-B14F-4D97-AF65-F5344CB8AC3E}">
        <p14:creationId xmlns:p14="http://schemas.microsoft.com/office/powerpoint/2010/main" val="1457438751"/>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 id="2147483904" r:id="rId13"/>
    <p:sldLayoutId id="2147483905" r:id="rId14"/>
    <p:sldLayoutId id="2147483906" r:id="rId15"/>
    <p:sldLayoutId id="2147483907" r:id="rId16"/>
    <p:sldLayoutId id="2147483908" r:id="rId17"/>
    <p:sldLayoutId id="2147483909" r:id="rId18"/>
    <p:sldLayoutId id="2147483910" r:id="rId19"/>
    <p:sldLayoutId id="2147483911" r:id="rId20"/>
    <p:sldLayoutId id="2147483912" r:id="rId21"/>
    <p:sldLayoutId id="2147483913" r:id="rId22"/>
    <p:sldLayoutId id="2147483914" r:id="rId23"/>
    <p:sldLayoutId id="2147483915" r:id="rId24"/>
    <p:sldLayoutId id="2147483916" r:id="rId25"/>
    <p:sldLayoutId id="2147483917" r:id="rId26"/>
    <p:sldLayoutId id="2147483918" r:id="rId27"/>
    <p:sldLayoutId id="2147483919" r:id="rId28"/>
    <p:sldLayoutId id="2147483920" r:id="rId29"/>
    <p:sldLayoutId id="2147483921" r:id="rId30"/>
    <p:sldLayoutId id="2147483922" r:id="rId31"/>
    <p:sldLayoutId id="2147483923" r:id="rId32"/>
    <p:sldLayoutId id="2147483924" r:id="rId33"/>
    <p:sldLayoutId id="2147483925" r:id="rId34"/>
    <p:sldLayoutId id="2147483926" r:id="rId35"/>
    <p:sldLayoutId id="2147483927" r:id="rId36"/>
    <p:sldLayoutId id="2147483928" r:id="rId37"/>
    <p:sldLayoutId id="2147483929" r:id="rId38"/>
    <p:sldLayoutId id="2147483930" r:id="rId39"/>
    <p:sldLayoutId id="2147483931" r:id="rId40"/>
    <p:sldLayoutId id="2147483932" r:id="rId41"/>
    <p:sldLayoutId id="2147483933" r:id="rId42"/>
    <p:sldLayoutId id="2147483934" r:id="rId43"/>
    <p:sldLayoutId id="2147483935" r:id="rId44"/>
    <p:sldLayoutId id="2147483936" r:id="rId45"/>
    <p:sldLayoutId id="2147483937" r:id="rId46"/>
    <p:sldLayoutId id="2147483938" r:id="rId47"/>
    <p:sldLayoutId id="2147483939" r:id="rId48"/>
    <p:sldLayoutId id="2147483940" r:id="rId49"/>
    <p:sldLayoutId id="2147483941" r:id="rId50"/>
    <p:sldLayoutId id="2147483942" r:id="rId51"/>
    <p:sldLayoutId id="2147483943" r:id="rId52"/>
    <p:sldLayoutId id="2147483944" r:id="rId53"/>
    <p:sldLayoutId id="2147483945" r:id="rId54"/>
    <p:sldLayoutId id="2147483946" r:id="rId55"/>
    <p:sldLayoutId id="2147483947" r:id="rId56"/>
    <p:sldLayoutId id="2147483948" r:id="rId57"/>
    <p:sldLayoutId id="2147483949" r:id="rId58"/>
    <p:sldLayoutId id="2147483950" r:id="rId59"/>
    <p:sldLayoutId id="2147483951" r:id="rId60"/>
    <p:sldLayoutId id="2147483952" r:id="rId61"/>
    <p:sldLayoutId id="2147483953" r:id="rId62"/>
    <p:sldLayoutId id="2147483954" r:id="rId63"/>
    <p:sldLayoutId id="2147483955" r:id="rId64"/>
    <p:sldLayoutId id="2147483956" r:id="rId65"/>
    <p:sldLayoutId id="2147483957" r:id="rId66"/>
    <p:sldLayoutId id="2147483958" r:id="rId67"/>
    <p:sldLayoutId id="2147483959" r:id="rId68"/>
    <p:sldLayoutId id="2147483960" r:id="rId69"/>
    <p:sldLayoutId id="2147483961" r:id="rId70"/>
    <p:sldLayoutId id="2147483962" r:id="rId71"/>
    <p:sldLayoutId id="2147483963" r:id="rId72"/>
    <p:sldLayoutId id="2147483964" r:id="rId73"/>
    <p:sldLayoutId id="2147483965" r:id="rId74"/>
  </p:sldLayoutIdLst>
  <p:timing>
    <p:tnLst>
      <p:par>
        <p:cTn id="1" dur="indefinite" restart="never" nodeType="tmRoot"/>
      </p:par>
    </p:tnLst>
  </p:timing>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1">
          <p15:clr>
            <a:srgbClr val="F26B43"/>
          </p15:clr>
        </p15:guide>
        <p15:guide id="2" pos="7399">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0.xml"/><Relationship Id="rId6" Type="http://schemas.openxmlformats.org/officeDocument/2006/relationships/image" Target="../media/image23.png"/><Relationship Id="rId5" Type="http://schemas.openxmlformats.org/officeDocument/2006/relationships/image" Target="../media/image7.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1.xml"/><Relationship Id="rId5" Type="http://schemas.openxmlformats.org/officeDocument/2006/relationships/image" Target="../media/image25.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2.xml"/><Relationship Id="rId5" Type="http://schemas.openxmlformats.org/officeDocument/2006/relationships/image" Target="../media/image25.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3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38.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40.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41.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42.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43.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44.xml"/><Relationship Id="rId5" Type="http://schemas.openxmlformats.org/officeDocument/2006/relationships/image" Target="../media/image24.png"/><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45.xml"/><Relationship Id="rId5" Type="http://schemas.openxmlformats.org/officeDocument/2006/relationships/image" Target="../media/image24.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8.xml"/><Relationship Id="rId1" Type="http://schemas.openxmlformats.org/officeDocument/2006/relationships/slideLayout" Target="../slideLayouts/slideLayout46.xml"/><Relationship Id="rId5" Type="http://schemas.openxmlformats.org/officeDocument/2006/relationships/image" Target="../media/image24.png"/><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47.xml"/><Relationship Id="rId5" Type="http://schemas.openxmlformats.org/officeDocument/2006/relationships/image" Target="../media/image24.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48.xml"/><Relationship Id="rId5" Type="http://schemas.openxmlformats.org/officeDocument/2006/relationships/image" Target="../media/image24.png"/><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49.xml"/><Relationship Id="rId5" Type="http://schemas.openxmlformats.org/officeDocument/2006/relationships/image" Target="../media/image24.png"/><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50.xml"/><Relationship Id="rId5" Type="http://schemas.openxmlformats.org/officeDocument/2006/relationships/image" Target="../media/image24.png"/><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51.xml"/><Relationship Id="rId5" Type="http://schemas.openxmlformats.org/officeDocument/2006/relationships/image" Target="../media/image24.png"/><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52.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53.xml"/><Relationship Id="rId4" Type="http://schemas.openxmlformats.org/officeDocument/2006/relationships/image" Target="../media/image23.png"/></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54.xml"/><Relationship Id="rId4"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55.xml"/><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56.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57.xml"/><Relationship Id="rId4" Type="http://schemas.openxmlformats.org/officeDocument/2006/relationships/image" Target="../media/image23.png"/></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58.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2.xml"/><Relationship Id="rId1" Type="http://schemas.openxmlformats.org/officeDocument/2006/relationships/slideLayout" Target="../slideLayouts/slideLayout59.xml"/><Relationship Id="rId4" Type="http://schemas.openxmlformats.org/officeDocument/2006/relationships/image" Target="../media/image23.png"/></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3.xml"/><Relationship Id="rId1" Type="http://schemas.openxmlformats.org/officeDocument/2006/relationships/slideLayout" Target="../slideLayouts/slideLayout60.xml"/><Relationship Id="rId4" Type="http://schemas.openxmlformats.org/officeDocument/2006/relationships/image" Target="../media/image23.png"/></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61.xml"/><Relationship Id="rId4" Type="http://schemas.openxmlformats.org/officeDocument/2006/relationships/image" Target="../media/image23.png"/></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5.xml"/><Relationship Id="rId1" Type="http://schemas.openxmlformats.org/officeDocument/2006/relationships/slideLayout" Target="../slideLayouts/slideLayout62.xml"/><Relationship Id="rId4" Type="http://schemas.openxmlformats.org/officeDocument/2006/relationships/image" Target="../media/image23.png"/></Relationships>
</file>

<file path=ppt/slides/_rels/slide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63.xml"/><Relationship Id="rId4" Type="http://schemas.openxmlformats.org/officeDocument/2006/relationships/image" Target="../media/image23.png"/></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7.xml"/><Relationship Id="rId1" Type="http://schemas.openxmlformats.org/officeDocument/2006/relationships/slideLayout" Target="../slideLayouts/slideLayout64.xml"/><Relationship Id="rId4" Type="http://schemas.openxmlformats.org/officeDocument/2006/relationships/image" Target="../media/image23.png"/></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8.xml"/><Relationship Id="rId1" Type="http://schemas.openxmlformats.org/officeDocument/2006/relationships/slideLayout" Target="../slideLayouts/slideLayout65.xml"/><Relationship Id="rId4" Type="http://schemas.openxmlformats.org/officeDocument/2006/relationships/image" Target="../media/image23.png"/></Relationships>
</file>

<file path=ppt/slides/_rels/slide5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9.xml"/><Relationship Id="rId1" Type="http://schemas.openxmlformats.org/officeDocument/2006/relationships/slideLayout" Target="../slideLayouts/slideLayout66.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0.xml"/><Relationship Id="rId1" Type="http://schemas.openxmlformats.org/officeDocument/2006/relationships/slideLayout" Target="../slideLayouts/slideLayout67.xml"/><Relationship Id="rId4" Type="http://schemas.openxmlformats.org/officeDocument/2006/relationships/image" Target="../media/image23.png"/></Relationships>
</file>

<file path=ppt/slides/_rels/slide6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4.png"/><Relationship Id="rId2" Type="http://schemas.openxmlformats.org/officeDocument/2006/relationships/notesSlide" Target="../notesSlides/notesSlide61.xml"/><Relationship Id="rId1" Type="http://schemas.openxmlformats.org/officeDocument/2006/relationships/slideLayout" Target="../slideLayouts/slideLayout68.xml"/><Relationship Id="rId6" Type="http://schemas.openxmlformats.org/officeDocument/2006/relationships/image" Target="../media/image25.png"/><Relationship Id="rId5" Type="http://schemas.openxmlformats.org/officeDocument/2006/relationships/image" Target="../media/image23.png"/><Relationship Id="rId4" Type="http://schemas.openxmlformats.org/officeDocument/2006/relationships/image" Target="../media/image28.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3.xml"/><Relationship Id="rId1" Type="http://schemas.openxmlformats.org/officeDocument/2006/relationships/slideLayout" Target="../slideLayouts/slideLayout69.xml"/><Relationship Id="rId6" Type="http://schemas.openxmlformats.org/officeDocument/2006/relationships/image" Target="../media/image24.png"/><Relationship Id="rId5" Type="http://schemas.openxmlformats.org/officeDocument/2006/relationships/image" Target="../media/image29.png"/><Relationship Id="rId4" Type="http://schemas.openxmlformats.org/officeDocument/2006/relationships/image" Target="../media/image28.png"/></Relationships>
</file>

<file path=ppt/slides/_rels/slide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4.xml"/><Relationship Id="rId1" Type="http://schemas.openxmlformats.org/officeDocument/2006/relationships/slideLayout" Target="../slideLayouts/slideLayout70.xml"/><Relationship Id="rId6" Type="http://schemas.openxmlformats.org/officeDocument/2006/relationships/image" Target="../media/image24.png"/><Relationship Id="rId5" Type="http://schemas.openxmlformats.org/officeDocument/2006/relationships/image" Target="../media/image29.png"/><Relationship Id="rId4" Type="http://schemas.openxmlformats.org/officeDocument/2006/relationships/image" Target="../media/image28.png"/></Relationships>
</file>

<file path=ppt/slides/_rels/slide6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5.xml"/><Relationship Id="rId1" Type="http://schemas.openxmlformats.org/officeDocument/2006/relationships/slideLayout" Target="../slideLayouts/slideLayout71.xml"/><Relationship Id="rId6" Type="http://schemas.openxmlformats.org/officeDocument/2006/relationships/image" Target="../media/image24.png"/><Relationship Id="rId5" Type="http://schemas.openxmlformats.org/officeDocument/2006/relationships/image" Target="../media/image29.png"/><Relationship Id="rId4" Type="http://schemas.openxmlformats.org/officeDocument/2006/relationships/image" Target="../media/image28.png"/></Relationships>
</file>

<file path=ppt/slides/_rels/slide6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6.xml"/><Relationship Id="rId1" Type="http://schemas.openxmlformats.org/officeDocument/2006/relationships/slideLayout" Target="../slideLayouts/slideLayout72.xml"/><Relationship Id="rId6" Type="http://schemas.openxmlformats.org/officeDocument/2006/relationships/image" Target="../media/image24.png"/><Relationship Id="rId5" Type="http://schemas.openxmlformats.org/officeDocument/2006/relationships/image" Target="../media/image29.png"/><Relationship Id="rId4" Type="http://schemas.openxmlformats.org/officeDocument/2006/relationships/image" Target="../media/image28.png"/></Relationships>
</file>

<file path=ppt/slides/_rels/slide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7.xml"/><Relationship Id="rId1" Type="http://schemas.openxmlformats.org/officeDocument/2006/relationships/slideLayout" Target="../slideLayouts/slideLayout73.xml"/><Relationship Id="rId6" Type="http://schemas.openxmlformats.org/officeDocument/2006/relationships/image" Target="../media/image24.png"/><Relationship Id="rId5" Type="http://schemas.openxmlformats.org/officeDocument/2006/relationships/image" Target="../media/image29.png"/><Relationship Id="rId4" Type="http://schemas.openxmlformats.org/officeDocument/2006/relationships/image" Target="../media/image28.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9.xml"/><Relationship Id="rId16" Type="http://schemas.openxmlformats.org/officeDocument/2006/relationships/image" Target="../media/image18.png"/><Relationship Id="rId1" Type="http://schemas.openxmlformats.org/officeDocument/2006/relationships/slideLayout" Target="../slideLayouts/slideLayout20.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p>
        </p:txBody>
      </p:sp>
      <p:sp>
        <p:nvSpPr>
          <p:cNvPr id="9" name="文本占位符 8"/>
          <p:cNvSpPr>
            <a:spLocks noGrp="1"/>
          </p:cNvSpPr>
          <p:nvPr>
            <p:ph type="body" sz="quarter" idx="18"/>
          </p:nvPr>
        </p:nvSpPr>
        <p:spPr/>
        <p:txBody>
          <a:bodyPr/>
          <a:lstStyle/>
          <a:p>
            <a:endParaRPr lang="zh-CN" altLang="en-US"/>
          </a:p>
        </p:txBody>
      </p:sp>
      <p:sp>
        <p:nvSpPr>
          <p:cNvPr id="4" name="文本占位符 3"/>
          <p:cNvSpPr>
            <a:spLocks noGrp="1"/>
          </p:cNvSpPr>
          <p:nvPr>
            <p:ph type="body" sz="quarter" idx="13"/>
          </p:nvPr>
        </p:nvSpPr>
        <p:spPr/>
        <p:txBody>
          <a:bodyPr/>
          <a:lstStyle/>
          <a:p>
            <a:r>
              <a:rPr lang="en-US" altLang="zh-CN" dirty="0" err="1" smtClean="0"/>
              <a:t>Hejunjian</a:t>
            </a:r>
            <a:r>
              <a:rPr lang="en-US" altLang="zh-CN" dirty="0" smtClean="0"/>
              <a:t>/wx580230</a:t>
            </a:r>
            <a:endParaRPr lang="zh-CN" altLang="en-US" dirty="0"/>
          </a:p>
        </p:txBody>
      </p:sp>
      <p:sp>
        <p:nvSpPr>
          <p:cNvPr id="5" name="文本占位符 4"/>
          <p:cNvSpPr>
            <a:spLocks noGrp="1"/>
          </p:cNvSpPr>
          <p:nvPr>
            <p:ph type="body" sz="quarter" idx="14"/>
          </p:nvPr>
        </p:nvSpPr>
        <p:spPr/>
        <p:txBody>
          <a:bodyPr/>
          <a:lstStyle/>
          <a:p>
            <a:r>
              <a:rPr lang="en-US" altLang="zh-CN" dirty="0" smtClean="0"/>
              <a:t>2020.07.20</a:t>
            </a:r>
            <a:endParaRPr lang="zh-CN" altLang="en-US" dirty="0"/>
          </a:p>
        </p:txBody>
      </p:sp>
      <p:sp>
        <p:nvSpPr>
          <p:cNvPr id="6" name="文本占位符 5"/>
          <p:cNvSpPr>
            <a:spLocks noGrp="1"/>
          </p:cNvSpPr>
          <p:nvPr>
            <p:ph type="body" sz="quarter" idx="15"/>
          </p:nvPr>
        </p:nvSpPr>
        <p:spPr/>
        <p:txBody>
          <a:bodyPr/>
          <a:lstStyle/>
          <a:p>
            <a:endParaRPr lang="zh-CN" altLang="en-US"/>
          </a:p>
        </p:txBody>
      </p:sp>
      <p:sp>
        <p:nvSpPr>
          <p:cNvPr id="7" name="文本占位符 6"/>
          <p:cNvSpPr>
            <a:spLocks noGrp="1"/>
          </p:cNvSpPr>
          <p:nvPr>
            <p:ph type="body" sz="quarter" idx="16"/>
          </p:nvPr>
        </p:nvSpPr>
        <p:spPr/>
        <p:txBody>
          <a:bodyPr/>
          <a:lstStyle/>
          <a:p>
            <a:endParaRPr lang="zh-CN" altLang="en-US"/>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26" name="文本占位符 25"/>
          <p:cNvSpPr>
            <a:spLocks noGrp="1"/>
          </p:cNvSpPr>
          <p:nvPr>
            <p:ph type="body" sz="quarter" idx="37"/>
          </p:nvPr>
        </p:nvSpPr>
        <p:spPr/>
        <p:txBody>
          <a:bodyPr/>
          <a:lstStyle/>
          <a:p>
            <a:endParaRPr lang="zh-CN" altLang="en-US"/>
          </a:p>
        </p:txBody>
      </p:sp>
      <p:sp>
        <p:nvSpPr>
          <p:cNvPr id="27" name="文本占位符 26"/>
          <p:cNvSpPr>
            <a:spLocks noGrp="1"/>
          </p:cNvSpPr>
          <p:nvPr>
            <p:ph type="body" sz="quarter" idx="38"/>
          </p:nvPr>
        </p:nvSpPr>
        <p:spPr/>
        <p:txBody>
          <a:bodyPr/>
          <a:lstStyle/>
          <a:p>
            <a:endParaRPr lang="zh-CN" altLang="en-US"/>
          </a:p>
        </p:txBody>
      </p:sp>
      <p:sp>
        <p:nvSpPr>
          <p:cNvPr id="28" name="文本占位符 27"/>
          <p:cNvSpPr>
            <a:spLocks noGrp="1"/>
          </p:cNvSpPr>
          <p:nvPr>
            <p:ph type="body" sz="quarter" idx="39"/>
          </p:nvPr>
        </p:nvSpPr>
        <p:spPr/>
        <p:txBody>
          <a:bodyPr/>
          <a:lstStyle/>
          <a:p>
            <a:endParaRPr lang="zh-CN" altLang="en-US"/>
          </a:p>
        </p:txBody>
      </p:sp>
      <p:sp>
        <p:nvSpPr>
          <p:cNvPr id="29" name="文本占位符 2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4381662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8" y="5213689"/>
            <a:ext cx="10455608" cy="895168"/>
          </a:xfrm>
        </p:spPr>
        <p:txBody>
          <a:bodyPr/>
          <a:lstStyle/>
          <a:p>
            <a:pPr marL="0" indent="0">
              <a:buNone/>
            </a:pPr>
            <a:r>
              <a:rPr lang="en-US" sz="2000" dirty="0" smtClean="0"/>
              <a:t>Ask </a:t>
            </a:r>
            <a:r>
              <a:rPr lang="en-US" sz="2000" dirty="0"/>
              <a:t>a </a:t>
            </a:r>
            <a:r>
              <a:rPr lang="en-US" altLang="zh-CN" sz="2000" dirty="0" smtClean="0"/>
              <a:t>user </a:t>
            </a:r>
            <a:r>
              <a:rPr lang="en-US" sz="2000" dirty="0" smtClean="0"/>
              <a:t>for </a:t>
            </a:r>
            <a:r>
              <a:rPr lang="en-US" sz="2000" dirty="0"/>
              <a:t>the preceding information through a phone and record the information in a troubleshooting report</a:t>
            </a:r>
            <a:r>
              <a:rPr lang="en-US" sz="2000" dirty="0" smtClean="0"/>
              <a:t>.</a:t>
            </a:r>
            <a:endParaRPr lang="en-US" sz="2000" dirty="0"/>
          </a:p>
        </p:txBody>
      </p:sp>
      <p:sp>
        <p:nvSpPr>
          <p:cNvPr id="2" name="标题 1"/>
          <p:cNvSpPr>
            <a:spLocks noGrp="1"/>
          </p:cNvSpPr>
          <p:nvPr>
            <p:ph type="title"/>
          </p:nvPr>
        </p:nvSpPr>
        <p:spPr>
          <a:xfrm>
            <a:off x="1594800" y="410400"/>
            <a:ext cx="10154288" cy="640800"/>
          </a:xfrm>
        </p:spPr>
        <p:txBody>
          <a:bodyPr/>
          <a:lstStyle/>
          <a:p>
            <a:r>
              <a:rPr lang="en-US" sz="2700" dirty="0"/>
              <a:t>Fault Report </a:t>
            </a:r>
            <a:r>
              <a:rPr lang="en-US" sz="2700" dirty="0" smtClean="0"/>
              <a:t>— </a:t>
            </a:r>
            <a:r>
              <a:rPr lang="en-US" sz="2700" dirty="0"/>
              <a:t>Proactive Communication and Confirmation</a:t>
            </a:r>
          </a:p>
        </p:txBody>
      </p:sp>
      <p:graphicFrame>
        <p:nvGraphicFramePr>
          <p:cNvPr id="5" name="表格 4"/>
          <p:cNvGraphicFramePr>
            <a:graphicFrameLocks noGrp="1"/>
          </p:cNvGraphicFramePr>
          <p:nvPr>
            <p:extLst>
              <p:ext uri="{D42A27DB-BD31-4B8C-83A1-F6EECF244321}">
                <p14:modId xmlns:p14="http://schemas.microsoft.com/office/powerpoint/2010/main" val="3268413265"/>
              </p:ext>
            </p:extLst>
          </p:nvPr>
        </p:nvGraphicFramePr>
        <p:xfrm>
          <a:off x="468317" y="1494972"/>
          <a:ext cx="11276183" cy="3534226"/>
        </p:xfrm>
        <a:graphic>
          <a:graphicData uri="http://schemas.openxmlformats.org/drawingml/2006/table">
            <a:tbl>
              <a:tblPr firstRow="1" bandRow="1"/>
              <a:tblGrid>
                <a:gridCol w="2321315"/>
                <a:gridCol w="8954868"/>
              </a:tblGrid>
              <a:tr h="1160051">
                <a:tc>
                  <a:txBody>
                    <a:bodyPr/>
                    <a:lstStyle/>
                    <a:p>
                      <a:pPr algn="ctr">
                        <a:lnSpc>
                          <a:spcPct val="125000"/>
                        </a:lnSpc>
                      </a:pPr>
                      <a:r>
                        <a:rPr lang="en-US" sz="1800" b="0" dirty="0">
                          <a:solidFill>
                            <a:schemeClr val="tx1"/>
                          </a:solidFill>
                          <a:latin typeface="+mj-lt"/>
                          <a:ea typeface="+mn-ea"/>
                        </a:rPr>
                        <a:t>Fault reporter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a:lnSpc>
                          <a:spcPct val="125000"/>
                        </a:lnSpc>
                      </a:pPr>
                      <a:r>
                        <a:rPr lang="en-US" sz="1800" b="0" dirty="0">
                          <a:solidFill>
                            <a:schemeClr val="tx1"/>
                          </a:solidFill>
                          <a:latin typeface="+mj-lt"/>
                          <a:ea typeface="+mn-ea"/>
                        </a:rPr>
                        <a:t>Name, department, position, work content, computer location (floor, room, wireless or wired access), and website that the computer attempts to access.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899531">
                <a:tc>
                  <a:txBody>
                    <a:bodyPr/>
                    <a:lstStyle/>
                    <a:p>
                      <a:pPr algn="ctr">
                        <a:lnSpc>
                          <a:spcPct val="125000"/>
                        </a:lnSpc>
                      </a:pPr>
                      <a:r>
                        <a:rPr lang="en-US" sz="1800" b="0" dirty="0">
                          <a:solidFill>
                            <a:schemeClr val="tx1"/>
                          </a:solidFill>
                          <a:latin typeface="+mj-lt"/>
                          <a:ea typeface="+mn-ea"/>
                        </a:rPr>
                        <a:t>Fault frequency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nSpc>
                          <a:spcPct val="125000"/>
                        </a:lnSpc>
                      </a:pPr>
                      <a:r>
                        <a:rPr lang="en-US" sz="1800" b="0" dirty="0">
                          <a:solidFill>
                            <a:schemeClr val="tx1"/>
                          </a:solidFill>
                          <a:latin typeface="+mj-lt"/>
                          <a:ea typeface="+mn-ea"/>
                        </a:rPr>
                        <a:t>Check whether the fault occurs suddenly, occasionally, or frequently.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1474644">
                <a:tc>
                  <a:txBody>
                    <a:bodyPr/>
                    <a:lstStyle/>
                    <a:p>
                      <a:pPr algn="ctr">
                        <a:lnSpc>
                          <a:spcPct val="125000"/>
                        </a:lnSpc>
                      </a:pPr>
                      <a:r>
                        <a:rPr lang="en-US" sz="1800" b="0" dirty="0">
                          <a:solidFill>
                            <a:schemeClr val="tx1"/>
                          </a:solidFill>
                          <a:latin typeface="+mj-lt"/>
                          <a:ea typeface="+mn-ea"/>
                        </a:rPr>
                        <a:t>User operation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nSpc>
                          <a:spcPct val="125000"/>
                        </a:lnSpc>
                      </a:pPr>
                      <a:r>
                        <a:rPr lang="en-US" sz="1800" b="0" dirty="0">
                          <a:solidFill>
                            <a:schemeClr val="tx1"/>
                          </a:solidFill>
                          <a:latin typeface="+mj-lt"/>
                          <a:ea typeface="+mn-ea"/>
                        </a:rPr>
                        <a:t>Operations performed by a user on a terminal before and after a fault occurs. For example, the IP address and DNS parameters are changed, desktop firewall software is installed, and security control software is installed.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20" name="五边形 19"/>
          <p:cNvSpPr/>
          <p:nvPr/>
        </p:nvSpPr>
        <p:spPr bwMode="auto">
          <a:xfrm>
            <a:off x="4248368" y="15639"/>
            <a:ext cx="781200" cy="343232"/>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Fault Report</a:t>
            </a:r>
          </a:p>
        </p:txBody>
      </p:sp>
      <p:sp>
        <p:nvSpPr>
          <p:cNvPr id="21" name="燕尾形 20"/>
          <p:cNvSpPr/>
          <p:nvPr/>
        </p:nvSpPr>
        <p:spPr bwMode="auto">
          <a:xfrm>
            <a:off x="488963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Huawei Sans" panose="020C0503030203020204" pitchFamily="34" charset="0"/>
                <a:ea typeface="方正兰亭黑简体" panose="02000000000000000000" pitchFamily="2" charset="-122"/>
                <a:sym typeface="Huawei Sans" panose="020C0503030203020204" pitchFamily="34" charset="0"/>
              </a:rPr>
              <a:t>Fault Confirmation</a:t>
            </a:r>
          </a:p>
        </p:txBody>
      </p:sp>
      <p:sp>
        <p:nvSpPr>
          <p:cNvPr id="22" name="燕尾形 21"/>
          <p:cNvSpPr/>
          <p:nvPr/>
        </p:nvSpPr>
        <p:spPr bwMode="auto">
          <a:xfrm>
            <a:off x="588472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Huawei Sans" panose="020C0503030203020204" pitchFamily="34" charset="0"/>
                <a:ea typeface="方正兰亭黑简体" panose="02000000000000000000" pitchFamily="2" charset="-122"/>
                <a:sym typeface="Huawei Sans" panose="020C0503030203020204" pitchFamily="34" charset="0"/>
              </a:rPr>
              <a:t>Information Collection</a:t>
            </a:r>
          </a:p>
        </p:txBody>
      </p:sp>
      <p:sp>
        <p:nvSpPr>
          <p:cNvPr id="23" name="燕尾形 22"/>
          <p:cNvSpPr/>
          <p:nvPr/>
        </p:nvSpPr>
        <p:spPr bwMode="auto">
          <a:xfrm>
            <a:off x="6793252" y="15639"/>
            <a:ext cx="113406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Huawei Sans" panose="020C0503030203020204" pitchFamily="34" charset="0"/>
                <a:ea typeface="方正兰亭黑简体" panose="02000000000000000000" pitchFamily="2" charset="-122"/>
                <a:sym typeface="Huawei Sans" panose="020C0503030203020204" pitchFamily="34" charset="0"/>
              </a:rPr>
              <a:t>Identification and Analysis</a:t>
            </a:r>
          </a:p>
        </p:txBody>
      </p:sp>
      <p:sp>
        <p:nvSpPr>
          <p:cNvPr id="24" name="燕尾形 23"/>
          <p:cNvSpPr/>
          <p:nvPr/>
        </p:nvSpPr>
        <p:spPr bwMode="auto">
          <a:xfrm>
            <a:off x="7791442" y="15639"/>
            <a:ext cx="76735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rPr>
              <a:t>Cause Listing</a:t>
            </a: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Huawei Sans" panose="020C0503030203020204" pitchFamily="34" charset="0"/>
                <a:ea typeface="方正兰亭黑简体" panose="02000000000000000000" pitchFamily="2" charset="-122"/>
                <a:sym typeface="Huawei Sans" panose="020C0503030203020204" pitchFamily="34" charset="0"/>
              </a:rPr>
              <a:t>Fault Assessment</a:t>
            </a:r>
          </a:p>
        </p:txBody>
      </p:sp>
      <p:sp>
        <p:nvSpPr>
          <p:cNvPr id="26" name="燕尾形 25"/>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Huawei Sans" panose="020C0503030203020204" pitchFamily="34" charset="0"/>
                <a:ea typeface="方正兰亭黑简体" panose="02000000000000000000" pitchFamily="2" charset="-122"/>
                <a:sym typeface="Huawei Sans" panose="020C0503030203020204" pitchFamily="34" charset="0"/>
              </a:rPr>
              <a:t>Step-by-Step Troubleshooting</a:t>
            </a:r>
          </a:p>
        </p:txBody>
      </p:sp>
      <p:sp>
        <p:nvSpPr>
          <p:cNvPr id="27" name="燕尾形 26"/>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Huawei Sans" panose="020C0503030203020204" pitchFamily="34" charset="0"/>
                <a:ea typeface="方正兰亭黑简体" panose="02000000000000000000" pitchFamily="2" charset="-122"/>
                <a:sym typeface="Huawei Sans" panose="020C0503030203020204" pitchFamily="34" charset="0"/>
              </a:rPr>
              <a:t>Fault Resolving</a:t>
            </a:r>
            <a:endParaRPr lang="en-US" altLang="zh-CN" sz="10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燕尾形 27"/>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Huawei Sans" panose="020C0503030203020204" pitchFamily="34" charset="0"/>
                <a:ea typeface="方正兰亭黑简体" panose="02000000000000000000" pitchFamily="2" charset="-122"/>
                <a:sym typeface="Huawei Sans" panose="020C0503030203020204" pitchFamily="34" charset="0"/>
              </a:rPr>
              <a:t>Wrap-up Work</a:t>
            </a:r>
          </a:p>
        </p:txBody>
      </p:sp>
    </p:spTree>
    <p:extLst>
      <p:ext uri="{BB962C8B-B14F-4D97-AF65-F5344CB8AC3E}">
        <p14:creationId xmlns:p14="http://schemas.microsoft.com/office/powerpoint/2010/main" val="34744034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latin typeface="+mj-lt"/>
              </a:rPr>
              <a:t>Four factors for determining a fault:</a:t>
            </a:r>
          </a:p>
          <a:p>
            <a:pPr marL="654050" lvl="1" indent="-336550"/>
            <a:r>
              <a:rPr lang="en-US" dirty="0" smtClean="0">
                <a:latin typeface="+mj-lt"/>
              </a:rPr>
              <a:t>Subject: network service that becomes faulty</a:t>
            </a:r>
          </a:p>
          <a:p>
            <a:pPr marL="654050" lvl="1" indent="-336550"/>
            <a:r>
              <a:rPr lang="en-US" dirty="0" smtClean="0">
                <a:latin typeface="+mj-lt"/>
              </a:rPr>
              <a:t>Symptom: symptom of the fault</a:t>
            </a:r>
          </a:p>
          <a:p>
            <a:pPr marL="654050" lvl="1" indent="-336550"/>
            <a:r>
              <a:rPr lang="en-US" dirty="0" smtClean="0">
                <a:latin typeface="+mj-lt"/>
              </a:rPr>
              <a:t>Time: the time when a fault </a:t>
            </a:r>
            <a:r>
              <a:rPr lang="en-US" altLang="zh-CN" dirty="0" smtClean="0">
                <a:latin typeface="+mj-lt"/>
              </a:rPr>
              <a:t>was found </a:t>
            </a:r>
            <a:r>
              <a:rPr lang="en-US" dirty="0" smtClean="0">
                <a:latin typeface="+mj-lt"/>
              </a:rPr>
              <a:t>and the fault occurrence time estimated by professional personnel</a:t>
            </a:r>
          </a:p>
          <a:p>
            <a:pPr marL="654050" lvl="1" indent="-336550"/>
            <a:r>
              <a:rPr lang="en-US" dirty="0" smtClean="0">
                <a:latin typeface="+mj-lt"/>
              </a:rPr>
              <a:t>Location: network component that becomes faulty</a:t>
            </a:r>
          </a:p>
          <a:p>
            <a:r>
              <a:rPr lang="en-US" dirty="0" smtClean="0">
                <a:latin typeface="+mj-lt"/>
              </a:rPr>
              <a:t>Describe the fault symptom accurately.</a:t>
            </a:r>
          </a:p>
          <a:p>
            <a:r>
              <a:rPr lang="en-US" dirty="0" smtClean="0">
                <a:latin typeface="+mj-lt"/>
              </a:rPr>
              <a:t>Ultimately, check whether the fault is within the responsibility scope, that is, whether related permissions have been granted to rectify the fault.</a:t>
            </a:r>
          </a:p>
          <a:p>
            <a:pPr marL="0" indent="0">
              <a:buNone/>
            </a:pPr>
            <a:endParaRPr lang="en-US" altLang="zh-CN" dirty="0" smtClean="0">
              <a:latin typeface="+mj-lt"/>
            </a:endParaRPr>
          </a:p>
          <a:p>
            <a:pPr lvl="1"/>
            <a:endParaRPr lang="en-US" altLang="zh-CN" dirty="0" smtClean="0">
              <a:latin typeface="+mj-lt"/>
            </a:endParaRPr>
          </a:p>
          <a:p>
            <a:endParaRPr lang="en-US" altLang="zh-CN" dirty="0">
              <a:latin typeface="+mj-lt"/>
            </a:endParaRPr>
          </a:p>
        </p:txBody>
      </p:sp>
      <p:sp>
        <p:nvSpPr>
          <p:cNvPr id="2" name="标题 1"/>
          <p:cNvSpPr>
            <a:spLocks noGrp="1"/>
          </p:cNvSpPr>
          <p:nvPr>
            <p:ph type="title"/>
          </p:nvPr>
        </p:nvSpPr>
        <p:spPr/>
        <p:txBody>
          <a:bodyPr/>
          <a:lstStyle/>
          <a:p>
            <a:r>
              <a:rPr lang="en-US" dirty="0">
                <a:latin typeface="+mj-lt"/>
              </a:rPr>
              <a:t>Fault Confirmation</a:t>
            </a:r>
          </a:p>
        </p:txBody>
      </p:sp>
      <p:sp>
        <p:nvSpPr>
          <p:cNvPr id="18" name="五边形 17"/>
          <p:cNvSpPr/>
          <p:nvPr/>
        </p:nvSpPr>
        <p:spPr bwMode="auto">
          <a:xfrm>
            <a:off x="4136323"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Report</a:t>
            </a:r>
          </a:p>
        </p:txBody>
      </p:sp>
      <p:sp>
        <p:nvSpPr>
          <p:cNvPr id="19" name="燕尾形 18"/>
          <p:cNvSpPr/>
          <p:nvPr/>
        </p:nvSpPr>
        <p:spPr bwMode="auto">
          <a:xfrm>
            <a:off x="4788707" y="15639"/>
            <a:ext cx="1237671"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a:solidFill>
                  <a:srgbClr val="FFFFFF"/>
                </a:solidFill>
                <a:latin typeface="+mj-lt"/>
                <a:ea typeface="方正兰亭黑简体" panose="02000000000000000000" pitchFamily="2" charset="-122"/>
                <a:sym typeface="Huawei Sans" panose="020C0503030203020204" pitchFamily="34" charset="0"/>
              </a:rPr>
              <a:t>Fault </a:t>
            </a:r>
            <a:r>
              <a:rPr lang="en-US" altLang="zh-CN" sz="1000" b="1" dirty="0" smtClean="0">
                <a:solidFill>
                  <a:srgbClr val="FFFFFF"/>
                </a:solidFill>
                <a:latin typeface="+mj-lt"/>
                <a:ea typeface="方正兰亭黑简体" panose="02000000000000000000" pitchFamily="2" charset="-122"/>
                <a:sym typeface="Huawei Sans" panose="020C0503030203020204" pitchFamily="34" charset="0"/>
              </a:rPr>
              <a:t>Confirmation</a:t>
            </a:r>
            <a:endParaRPr lang="en-US" altLang="zh-CN" sz="1000" b="1" dirty="0">
              <a:solidFill>
                <a:srgbClr val="FFFFFF"/>
              </a:solidFill>
              <a:latin typeface="+mj-lt"/>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588472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Information Collection</a:t>
            </a:r>
          </a:p>
        </p:txBody>
      </p:sp>
      <p:sp>
        <p:nvSpPr>
          <p:cNvPr id="21" name="燕尾形 20"/>
          <p:cNvSpPr/>
          <p:nvPr/>
        </p:nvSpPr>
        <p:spPr bwMode="auto">
          <a:xfrm>
            <a:off x="6793252" y="15639"/>
            <a:ext cx="113406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Identification and Analysis</a:t>
            </a:r>
          </a:p>
        </p:txBody>
      </p:sp>
      <p:sp>
        <p:nvSpPr>
          <p:cNvPr id="22" name="燕尾形 21"/>
          <p:cNvSpPr/>
          <p:nvPr/>
        </p:nvSpPr>
        <p:spPr bwMode="auto">
          <a:xfrm>
            <a:off x="7791442" y="15639"/>
            <a:ext cx="76735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Cause Listing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Assessment</a:t>
            </a:r>
          </a:p>
        </p:txBody>
      </p:sp>
      <p:sp>
        <p:nvSpPr>
          <p:cNvPr id="24" name="燕尾形 23"/>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Step-by-Step Troubleshooting</a:t>
            </a:r>
          </a:p>
        </p:txBody>
      </p:sp>
      <p:sp>
        <p:nvSpPr>
          <p:cNvPr id="25" name="燕尾形 24"/>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Fault Resolving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Wrap-up Work</a:t>
            </a:r>
          </a:p>
        </p:txBody>
      </p:sp>
    </p:spTree>
    <p:extLst>
      <p:ext uri="{BB962C8B-B14F-4D97-AF65-F5344CB8AC3E}">
        <p14:creationId xmlns:p14="http://schemas.microsoft.com/office/powerpoint/2010/main" val="2980278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smtClean="0">
                <a:latin typeface="+mj-lt"/>
              </a:rPr>
              <a:t>Which information needs to be collected?</a:t>
            </a:r>
          </a:p>
          <a:p>
            <a:pPr marL="654050" lvl="1" indent="-336550"/>
            <a:r>
              <a:rPr lang="en-US" sz="1400" dirty="0" smtClean="0">
                <a:latin typeface="+mj-lt"/>
              </a:rPr>
              <a:t>In the information collection phase, fault-related information, such as documents and network changes, is collected.</a:t>
            </a:r>
          </a:p>
          <a:p>
            <a:r>
              <a:rPr lang="en-US" sz="1600" dirty="0" smtClean="0">
                <a:latin typeface="+mj-lt"/>
              </a:rPr>
              <a:t>How to collect the information:</a:t>
            </a:r>
          </a:p>
          <a:p>
            <a:pPr marL="654050" lvl="1" indent="-336550"/>
            <a:r>
              <a:rPr lang="en-US" sz="1400" dirty="0" smtClean="0">
                <a:latin typeface="+mj-lt"/>
              </a:rPr>
              <a:t>Run commands on an involved device. Use information collection tools, such as the packet information obtaining tool and network management software.</a:t>
            </a:r>
          </a:p>
          <a:p>
            <a:r>
              <a:rPr lang="en-US" sz="1600" dirty="0" smtClean="0">
                <a:latin typeface="+mj-lt"/>
              </a:rPr>
              <a:t>Obtaining permissions:</a:t>
            </a:r>
          </a:p>
          <a:p>
            <a:pPr marL="654050" lvl="1" indent="-336550"/>
            <a:r>
              <a:rPr lang="en-US" sz="1400" dirty="0" smtClean="0">
                <a:latin typeface="+mj-lt"/>
              </a:rPr>
              <a:t>In a network environment that poses high requirements on information security, information collection must be authorized. Sometimes, a written authorization file must be signed.</a:t>
            </a:r>
          </a:p>
          <a:p>
            <a:r>
              <a:rPr lang="en-US" sz="1600" dirty="0" smtClean="0">
                <a:latin typeface="+mj-lt"/>
              </a:rPr>
              <a:t>Risk assessment in the information collection phase:</a:t>
            </a:r>
          </a:p>
          <a:p>
            <a:pPr marL="654050" lvl="1" indent="-336550"/>
            <a:r>
              <a:rPr lang="en-US" sz="1400" dirty="0" smtClean="0">
                <a:latin typeface="+mj-lt"/>
              </a:rPr>
              <a:t>Some information collection operations, such as running a debug command on a router or switch, may cause high CPU usage. In worse cases, a device may even stop responding to instructions, causing more faults. When collecting information, you must evaluate risks, balance the risks of introducing new faults and the urgency of rectifying existing faults, and notify users of the risks. Then, users determine whether to collect information in case of high risks.</a:t>
            </a:r>
          </a:p>
          <a:p>
            <a:endParaRPr lang="en-US" altLang="zh-CN" sz="1600" dirty="0">
              <a:latin typeface="+mj-lt"/>
            </a:endParaRPr>
          </a:p>
        </p:txBody>
      </p:sp>
      <p:sp>
        <p:nvSpPr>
          <p:cNvPr id="2" name="标题 1"/>
          <p:cNvSpPr>
            <a:spLocks noGrp="1"/>
          </p:cNvSpPr>
          <p:nvPr>
            <p:ph type="title"/>
          </p:nvPr>
        </p:nvSpPr>
        <p:spPr/>
        <p:txBody>
          <a:bodyPr/>
          <a:lstStyle/>
          <a:p>
            <a:r>
              <a:rPr lang="en-US" dirty="0">
                <a:latin typeface="+mj-lt"/>
              </a:rPr>
              <a:t>Information Collection</a:t>
            </a:r>
          </a:p>
        </p:txBody>
      </p:sp>
      <p:sp>
        <p:nvSpPr>
          <p:cNvPr id="13" name="五边形 12"/>
          <p:cNvSpPr/>
          <p:nvPr/>
        </p:nvSpPr>
        <p:spPr bwMode="auto">
          <a:xfrm>
            <a:off x="4139508"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t>
            </a:r>
            <a:r>
              <a:rPr lang="en-US" altLang="zh-CN" sz="1000" dirty="0" smtClean="0">
                <a:latin typeface="+mj-lt"/>
                <a:ea typeface="方正兰亭黑简体" panose="02000000000000000000" pitchFamily="2" charset="-122"/>
                <a:sym typeface="Huawei Sans" panose="020C0503030203020204" pitchFamily="34" charset="0"/>
              </a:rPr>
              <a:t>Report</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478077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t>
            </a:r>
            <a:r>
              <a:rPr lang="en-US" altLang="zh-CN" sz="1000" dirty="0" smtClean="0">
                <a:latin typeface="+mj-lt"/>
                <a:ea typeface="方正兰亭黑简体" panose="02000000000000000000" pitchFamily="2" charset="-122"/>
                <a:sym typeface="Huawei Sans" panose="020C0503030203020204" pitchFamily="34" charset="0"/>
              </a:rPr>
              <a:t>Confirmation</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4" name="燕尾形 23"/>
          <p:cNvSpPr/>
          <p:nvPr/>
        </p:nvSpPr>
        <p:spPr bwMode="auto">
          <a:xfrm>
            <a:off x="5796442" y="15639"/>
            <a:ext cx="1131863"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a:solidFill>
                  <a:srgbClr val="FFFFFF"/>
                </a:solidFill>
                <a:latin typeface="+mj-lt"/>
                <a:ea typeface="方正兰亭黑简体" panose="02000000000000000000" pitchFamily="2" charset="-122"/>
                <a:sym typeface="Huawei Sans" panose="020C0503030203020204" pitchFamily="34" charset="0"/>
              </a:rPr>
              <a:t>Information </a:t>
            </a:r>
            <a:r>
              <a:rPr lang="en-US" altLang="zh-CN" sz="1000" b="1" dirty="0" smtClean="0">
                <a:solidFill>
                  <a:srgbClr val="FFFFFF"/>
                </a:solidFill>
                <a:latin typeface="+mj-lt"/>
                <a:ea typeface="方正兰亭黑简体" panose="02000000000000000000" pitchFamily="2" charset="-122"/>
                <a:sym typeface="Huawei Sans" panose="020C0503030203020204" pitchFamily="34" charset="0"/>
              </a:rPr>
              <a:t>Collection</a:t>
            </a:r>
            <a:endParaRPr lang="en-US" altLang="zh-CN" sz="1000" b="1" dirty="0">
              <a:solidFill>
                <a:srgbClr val="FFFFFF"/>
              </a:solidFill>
              <a:latin typeface="+mj-lt"/>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6793252" y="15639"/>
            <a:ext cx="113406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Identification and </a:t>
            </a:r>
            <a:r>
              <a:rPr lang="en-US" altLang="zh-CN" sz="1000" dirty="0" smtClean="0">
                <a:latin typeface="+mj-lt"/>
                <a:ea typeface="方正兰亭黑简体" panose="02000000000000000000" pitchFamily="2" charset="-122"/>
                <a:sym typeface="Huawei Sans" panose="020C0503030203020204" pitchFamily="34" charset="0"/>
              </a:rPr>
              <a:t>Analysis</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7791442" y="15639"/>
            <a:ext cx="76735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Cause Listing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7" name="燕尾形 26"/>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t>
            </a:r>
            <a:r>
              <a:rPr lang="en-US" altLang="zh-CN" sz="1000" dirty="0" smtClean="0">
                <a:latin typeface="+mj-lt"/>
                <a:ea typeface="方正兰亭黑简体" panose="02000000000000000000" pitchFamily="2" charset="-122"/>
                <a:sym typeface="Huawei Sans" panose="020C0503030203020204" pitchFamily="34" charset="0"/>
              </a:rPr>
              <a:t>Assessment</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8" name="燕尾形 27"/>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Step-by-Step Troubleshooting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29" name="燕尾形 28"/>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Fault Resolving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30" name="燕尾形 29"/>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Wrap-up </a:t>
            </a:r>
            <a:r>
              <a:rPr lang="en-US" altLang="zh-CN" sz="1000" dirty="0" smtClean="0">
                <a:latin typeface="+mj-lt"/>
                <a:ea typeface="方正兰亭黑简体" panose="02000000000000000000" pitchFamily="2" charset="-122"/>
                <a:sym typeface="Huawei Sans" panose="020C0503030203020204" pitchFamily="34" charset="0"/>
              </a:rPr>
              <a:t>Work</a:t>
            </a:r>
            <a:endParaRPr lang="en-US" altLang="zh-CN" sz="1000" dirty="0">
              <a:latin typeface="+mj-lt"/>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868584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bwMode="auto">
          <a:xfrm>
            <a:off x="1955540" y="3505200"/>
            <a:ext cx="2844316" cy="260850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3" name="文本占位符 2"/>
          <p:cNvSpPr>
            <a:spLocks noGrp="1"/>
          </p:cNvSpPr>
          <p:nvPr>
            <p:ph type="body" sz="quarter" idx="10"/>
          </p:nvPr>
        </p:nvSpPr>
        <p:spPr/>
        <p:txBody>
          <a:bodyPr/>
          <a:lstStyle/>
          <a:p>
            <a:pPr marL="0" indent="0">
              <a:buNone/>
            </a:pPr>
            <a:r>
              <a:rPr lang="en-US" sz="1800" dirty="0" smtClean="0">
                <a:latin typeface="+mj-lt"/>
              </a:rPr>
              <a:t>In the identification and analysis phase, the collected information is analyzed and sorted.</a:t>
            </a:r>
          </a:p>
          <a:p>
            <a:pPr marL="654050" lvl="1" indent="-336550"/>
            <a:r>
              <a:rPr lang="en-US" sz="1800" dirty="0" smtClean="0">
                <a:latin typeface="+mj-lt"/>
              </a:rPr>
              <a:t>By summarizing the fault, maintenance, and version-specific change information and using team (or personal) experience, you can obtain the list of possible causes for network faults.</a:t>
            </a:r>
          </a:p>
          <a:p>
            <a:endParaRPr lang="en-US" altLang="zh-CN" dirty="0">
              <a:latin typeface="+mj-lt"/>
            </a:endParaRPr>
          </a:p>
        </p:txBody>
      </p:sp>
      <p:sp>
        <p:nvSpPr>
          <p:cNvPr id="2" name="标题 1"/>
          <p:cNvSpPr>
            <a:spLocks noGrp="1"/>
          </p:cNvSpPr>
          <p:nvPr>
            <p:ph type="title"/>
          </p:nvPr>
        </p:nvSpPr>
        <p:spPr/>
        <p:txBody>
          <a:bodyPr/>
          <a:lstStyle/>
          <a:p>
            <a:r>
              <a:rPr lang="en-US" dirty="0">
                <a:latin typeface="+mj-lt"/>
              </a:rPr>
              <a:t>Identification and Analysis</a:t>
            </a:r>
          </a:p>
        </p:txBody>
      </p:sp>
      <p:grpSp>
        <p:nvGrpSpPr>
          <p:cNvPr id="5" name="Group 3"/>
          <p:cNvGrpSpPr>
            <a:grpSpLocks noGrp="1"/>
          </p:cNvGrpSpPr>
          <p:nvPr/>
        </p:nvGrpSpPr>
        <p:grpSpPr bwMode="auto">
          <a:xfrm>
            <a:off x="2099556" y="4397220"/>
            <a:ext cx="8100484" cy="1513545"/>
            <a:chOff x="2759" y="788"/>
            <a:chExt cx="3322" cy="1137"/>
          </a:xfrm>
          <a:solidFill>
            <a:schemeClr val="bg1">
              <a:lumMod val="75000"/>
            </a:schemeClr>
          </a:solidFill>
          <a:effectLst/>
        </p:grpSpPr>
        <p:sp>
          <p:nvSpPr>
            <p:cNvPr id="6" name="Rectangle 6"/>
            <p:cNvSpPr>
              <a:spLocks noChangeArrowheads="1"/>
            </p:cNvSpPr>
            <p:nvPr/>
          </p:nvSpPr>
          <p:spPr bwMode="auto">
            <a:xfrm>
              <a:off x="2759" y="1619"/>
              <a:ext cx="1033" cy="3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Team experience</a:t>
              </a:r>
            </a:p>
          </p:txBody>
        </p:sp>
        <p:sp>
          <p:nvSpPr>
            <p:cNvPr id="7" name="Rectangle 8"/>
            <p:cNvSpPr>
              <a:spLocks noChangeArrowheads="1"/>
            </p:cNvSpPr>
            <p:nvPr/>
          </p:nvSpPr>
          <p:spPr bwMode="auto">
            <a:xfrm>
              <a:off x="5048" y="997"/>
              <a:ext cx="1033" cy="3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rgbClr val="1D1D1A"/>
                  </a:solidFill>
                  <a:latin typeface="+mj-lt"/>
                  <a:ea typeface="方正兰亭黑简体" panose="02000000000000000000" pitchFamily="2" charset="-122"/>
                </a:rPr>
                <a:t>Cause listing</a:t>
              </a:r>
              <a:endParaRPr lang="en-US" sz="1600" dirty="0">
                <a:solidFill>
                  <a:srgbClr val="1D1D1A"/>
                </a:solidFill>
                <a:latin typeface="+mj-lt"/>
                <a:ea typeface="方正兰亭黑简体" panose="02000000000000000000" pitchFamily="2" charset="-122"/>
              </a:endParaRPr>
            </a:p>
          </p:txBody>
        </p:sp>
        <p:sp>
          <p:nvSpPr>
            <p:cNvPr id="8" name="Rectangle 9"/>
            <p:cNvSpPr>
              <a:spLocks noChangeArrowheads="1"/>
            </p:cNvSpPr>
            <p:nvPr/>
          </p:nvSpPr>
          <p:spPr bwMode="auto">
            <a:xfrm>
              <a:off x="2759" y="1187"/>
              <a:ext cx="1033" cy="3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Change information</a:t>
              </a:r>
            </a:p>
          </p:txBody>
        </p:sp>
        <p:sp>
          <p:nvSpPr>
            <p:cNvPr id="9" name="Rectangle 4"/>
            <p:cNvSpPr>
              <a:spLocks noChangeArrowheads="1"/>
            </p:cNvSpPr>
            <p:nvPr/>
          </p:nvSpPr>
          <p:spPr bwMode="auto">
            <a:xfrm>
              <a:off x="2759" y="788"/>
              <a:ext cx="1033" cy="3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Maintenance </a:t>
              </a:r>
              <a:r>
                <a:rPr lang="en-US" sz="1600" dirty="0" smtClean="0">
                  <a:solidFill>
                    <a:srgbClr val="1D1D1A"/>
                  </a:solidFill>
                  <a:latin typeface="+mj-lt"/>
                  <a:ea typeface="方正兰亭黑简体" panose="02000000000000000000" pitchFamily="2" charset="-122"/>
                </a:rPr>
                <a:t>information</a:t>
              </a:r>
              <a:endParaRPr lang="en-US" sz="1600" dirty="0">
                <a:solidFill>
                  <a:srgbClr val="1D1D1A"/>
                </a:solidFill>
                <a:latin typeface="+mj-lt"/>
                <a:ea typeface="方正兰亭黑简体" panose="02000000000000000000" pitchFamily="2" charset="-122"/>
              </a:endParaRPr>
            </a:p>
          </p:txBody>
        </p:sp>
      </p:grpSp>
      <p:sp>
        <p:nvSpPr>
          <p:cNvPr id="10" name="Rectangle 4"/>
          <p:cNvSpPr>
            <a:spLocks noChangeArrowheads="1"/>
          </p:cNvSpPr>
          <p:nvPr/>
        </p:nvSpPr>
        <p:spPr bwMode="auto">
          <a:xfrm>
            <a:off x="2099556" y="3847780"/>
            <a:ext cx="2520000"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Fault information</a:t>
            </a:r>
          </a:p>
        </p:txBody>
      </p:sp>
      <p:sp>
        <p:nvSpPr>
          <p:cNvPr id="11" name="Line 18"/>
          <p:cNvSpPr>
            <a:spLocks noChangeShapeType="1"/>
          </p:cNvSpPr>
          <p:nvPr/>
        </p:nvSpPr>
        <p:spPr bwMode="auto">
          <a:xfrm>
            <a:off x="4799856" y="4819888"/>
            <a:ext cx="2880320"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12" name="Rectangle 10"/>
          <p:cNvSpPr>
            <a:spLocks noChangeArrowheads="1"/>
          </p:cNvSpPr>
          <p:nvPr/>
        </p:nvSpPr>
        <p:spPr bwMode="auto">
          <a:xfrm>
            <a:off x="4907869" y="3847780"/>
            <a:ext cx="2518903"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Identification and analysis</a:t>
            </a:r>
          </a:p>
        </p:txBody>
      </p:sp>
      <p:sp>
        <p:nvSpPr>
          <p:cNvPr id="13" name="Line 18"/>
          <p:cNvSpPr>
            <a:spLocks noChangeShapeType="1"/>
          </p:cNvSpPr>
          <p:nvPr/>
        </p:nvSpPr>
        <p:spPr bwMode="auto">
          <a:xfrm>
            <a:off x="6096000" y="4171816"/>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29" name="五边形 28"/>
          <p:cNvSpPr/>
          <p:nvPr/>
        </p:nvSpPr>
        <p:spPr bwMode="auto">
          <a:xfrm>
            <a:off x="4139508"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Report</a:t>
            </a:r>
          </a:p>
        </p:txBody>
      </p:sp>
      <p:sp>
        <p:nvSpPr>
          <p:cNvPr id="30" name="燕尾形 29"/>
          <p:cNvSpPr/>
          <p:nvPr/>
        </p:nvSpPr>
        <p:spPr bwMode="auto">
          <a:xfrm>
            <a:off x="478077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Confirmation</a:t>
            </a:r>
          </a:p>
        </p:txBody>
      </p:sp>
      <p:sp>
        <p:nvSpPr>
          <p:cNvPr id="31" name="燕尾形 30"/>
          <p:cNvSpPr/>
          <p:nvPr/>
        </p:nvSpPr>
        <p:spPr bwMode="auto">
          <a:xfrm>
            <a:off x="577586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Information collection</a:t>
            </a:r>
          </a:p>
        </p:txBody>
      </p:sp>
      <p:sp>
        <p:nvSpPr>
          <p:cNvPr id="32" name="燕尾形 31"/>
          <p:cNvSpPr/>
          <p:nvPr/>
        </p:nvSpPr>
        <p:spPr bwMode="auto">
          <a:xfrm>
            <a:off x="6678762" y="15639"/>
            <a:ext cx="1248559"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a:solidFill>
                  <a:srgbClr val="FFFFFF"/>
                </a:solidFill>
                <a:latin typeface="+mj-lt"/>
                <a:ea typeface="方正兰亭黑简体" panose="02000000000000000000" pitchFamily="2" charset="-122"/>
                <a:sym typeface="Huawei Sans" panose="020C0503030203020204" pitchFamily="34" charset="0"/>
              </a:rPr>
              <a:t>Identification and Analysis</a:t>
            </a:r>
          </a:p>
        </p:txBody>
      </p:sp>
      <p:sp>
        <p:nvSpPr>
          <p:cNvPr id="33" name="燕尾形 32"/>
          <p:cNvSpPr/>
          <p:nvPr/>
        </p:nvSpPr>
        <p:spPr bwMode="auto">
          <a:xfrm>
            <a:off x="7791442" y="15639"/>
            <a:ext cx="76735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Cause Listing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34" name="燕尾形 33"/>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Assessment</a:t>
            </a:r>
          </a:p>
        </p:txBody>
      </p:sp>
      <p:sp>
        <p:nvSpPr>
          <p:cNvPr id="35" name="燕尾形 34"/>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Step-by-Step Troubleshooting</a:t>
            </a:r>
          </a:p>
        </p:txBody>
      </p:sp>
      <p:sp>
        <p:nvSpPr>
          <p:cNvPr id="36" name="燕尾形 35"/>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Fault Resolving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37" name="燕尾形 36"/>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Wrap-up Work</a:t>
            </a:r>
          </a:p>
        </p:txBody>
      </p:sp>
    </p:spTree>
    <p:extLst>
      <p:ext uri="{BB962C8B-B14F-4D97-AF65-F5344CB8AC3E}">
        <p14:creationId xmlns:p14="http://schemas.microsoft.com/office/powerpoint/2010/main" val="36543576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bwMode="auto">
          <a:xfrm>
            <a:off x="7572164" y="4602136"/>
            <a:ext cx="2844316" cy="128477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35" name="矩形 34"/>
          <p:cNvSpPr/>
          <p:nvPr/>
        </p:nvSpPr>
        <p:spPr bwMode="auto">
          <a:xfrm>
            <a:off x="7572164" y="2985062"/>
            <a:ext cx="2844316" cy="128477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34" name="矩形 33"/>
          <p:cNvSpPr/>
          <p:nvPr/>
        </p:nvSpPr>
        <p:spPr bwMode="auto">
          <a:xfrm>
            <a:off x="1918161" y="2923671"/>
            <a:ext cx="2844316" cy="3060340"/>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3" name="文本占位符 2"/>
          <p:cNvSpPr>
            <a:spLocks noGrp="1"/>
          </p:cNvSpPr>
          <p:nvPr>
            <p:ph type="body" sz="quarter" idx="10"/>
          </p:nvPr>
        </p:nvSpPr>
        <p:spPr/>
        <p:txBody>
          <a:bodyPr/>
          <a:lstStyle/>
          <a:p>
            <a:pPr marL="0" indent="0">
              <a:buNone/>
            </a:pPr>
            <a:r>
              <a:rPr lang="en-US" sz="2000" dirty="0" smtClean="0">
                <a:latin typeface="+mj-lt"/>
              </a:rPr>
              <a:t>In the cause listing phase, you must list all possible fault causes, sort out the most likely causes, and exclude the least possible causes to narrow down the troubleshooting scope.</a:t>
            </a:r>
          </a:p>
          <a:p>
            <a:endParaRPr lang="en-US" altLang="zh-CN" sz="2000" dirty="0">
              <a:latin typeface="+mj-lt"/>
            </a:endParaRPr>
          </a:p>
        </p:txBody>
      </p:sp>
      <p:sp>
        <p:nvSpPr>
          <p:cNvPr id="2" name="标题 1"/>
          <p:cNvSpPr>
            <a:spLocks noGrp="1"/>
          </p:cNvSpPr>
          <p:nvPr>
            <p:ph type="title"/>
          </p:nvPr>
        </p:nvSpPr>
        <p:spPr/>
        <p:txBody>
          <a:bodyPr/>
          <a:lstStyle/>
          <a:p>
            <a:r>
              <a:rPr lang="en-US" dirty="0" smtClean="0">
                <a:latin typeface="+mj-lt"/>
              </a:rPr>
              <a:t>Cause Listing</a:t>
            </a:r>
            <a:endParaRPr lang="en-US" dirty="0">
              <a:latin typeface="+mj-lt"/>
            </a:endParaRPr>
          </a:p>
        </p:txBody>
      </p:sp>
      <p:sp>
        <p:nvSpPr>
          <p:cNvPr id="5" name="Rectangle 4"/>
          <p:cNvSpPr>
            <a:spLocks noChangeArrowheads="1"/>
          </p:cNvSpPr>
          <p:nvPr/>
        </p:nvSpPr>
        <p:spPr bwMode="auto">
          <a:xfrm>
            <a:off x="2099556" y="3248017"/>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Possible cause 1</a:t>
            </a:r>
          </a:p>
        </p:txBody>
      </p:sp>
      <p:sp>
        <p:nvSpPr>
          <p:cNvPr id="6" name="Line 18"/>
          <p:cNvSpPr>
            <a:spLocks noChangeShapeType="1"/>
          </p:cNvSpPr>
          <p:nvPr/>
        </p:nvSpPr>
        <p:spPr bwMode="auto">
          <a:xfrm>
            <a:off x="4799856" y="3896089"/>
            <a:ext cx="2772308"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3200" dirty="0">
              <a:latin typeface="+mj-lt"/>
              <a:ea typeface="+mn-ea"/>
            </a:endParaRPr>
          </a:p>
        </p:txBody>
      </p:sp>
      <p:sp>
        <p:nvSpPr>
          <p:cNvPr id="7" name="Rectangle 10"/>
          <p:cNvSpPr>
            <a:spLocks noChangeArrowheads="1"/>
          </p:cNvSpPr>
          <p:nvPr/>
        </p:nvSpPr>
        <p:spPr bwMode="auto">
          <a:xfrm>
            <a:off x="4907869" y="2923981"/>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Information filtering</a:t>
            </a:r>
          </a:p>
        </p:txBody>
      </p:sp>
      <p:sp>
        <p:nvSpPr>
          <p:cNvPr id="8" name="Line 18"/>
          <p:cNvSpPr>
            <a:spLocks noChangeShapeType="1"/>
          </p:cNvSpPr>
          <p:nvPr/>
        </p:nvSpPr>
        <p:spPr bwMode="auto">
          <a:xfrm>
            <a:off x="6096000" y="3248017"/>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3200" dirty="0">
              <a:latin typeface="+mj-lt"/>
              <a:ea typeface="+mn-ea"/>
            </a:endParaRPr>
          </a:p>
        </p:txBody>
      </p:sp>
      <p:sp>
        <p:nvSpPr>
          <p:cNvPr id="9" name="Rectangle 4"/>
          <p:cNvSpPr>
            <a:spLocks noChangeArrowheads="1"/>
          </p:cNvSpPr>
          <p:nvPr/>
        </p:nvSpPr>
        <p:spPr bwMode="auto">
          <a:xfrm>
            <a:off x="2099556" y="3824081"/>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Possible cause 2</a:t>
            </a:r>
          </a:p>
        </p:txBody>
      </p:sp>
      <p:sp>
        <p:nvSpPr>
          <p:cNvPr id="10" name="Rectangle 4"/>
          <p:cNvSpPr>
            <a:spLocks noChangeArrowheads="1"/>
          </p:cNvSpPr>
          <p:nvPr/>
        </p:nvSpPr>
        <p:spPr bwMode="auto">
          <a:xfrm>
            <a:off x="2099556" y="4364141"/>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Possible cause 3</a:t>
            </a:r>
          </a:p>
        </p:txBody>
      </p:sp>
      <p:sp>
        <p:nvSpPr>
          <p:cNvPr id="11" name="Rectangle 4"/>
          <p:cNvSpPr>
            <a:spLocks noChangeArrowheads="1"/>
          </p:cNvSpPr>
          <p:nvPr/>
        </p:nvSpPr>
        <p:spPr bwMode="auto">
          <a:xfrm>
            <a:off x="2099556" y="4904201"/>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Possible cause 4</a:t>
            </a:r>
          </a:p>
        </p:txBody>
      </p:sp>
      <p:sp>
        <p:nvSpPr>
          <p:cNvPr id="12" name="Rectangle 4"/>
          <p:cNvSpPr>
            <a:spLocks noChangeArrowheads="1"/>
          </p:cNvSpPr>
          <p:nvPr/>
        </p:nvSpPr>
        <p:spPr bwMode="auto">
          <a:xfrm>
            <a:off x="2099556" y="5444261"/>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a:t>
            </a:r>
          </a:p>
        </p:txBody>
      </p:sp>
      <p:sp>
        <p:nvSpPr>
          <p:cNvPr id="14" name="Rectangle 4"/>
          <p:cNvSpPr>
            <a:spLocks noChangeArrowheads="1"/>
          </p:cNvSpPr>
          <p:nvPr/>
        </p:nvSpPr>
        <p:spPr bwMode="auto">
          <a:xfrm>
            <a:off x="7716180" y="3248017"/>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Cause 1 to be located</a:t>
            </a:r>
          </a:p>
        </p:txBody>
      </p:sp>
      <p:sp>
        <p:nvSpPr>
          <p:cNvPr id="15" name="Rectangle 4"/>
          <p:cNvSpPr>
            <a:spLocks noChangeArrowheads="1"/>
          </p:cNvSpPr>
          <p:nvPr/>
        </p:nvSpPr>
        <p:spPr bwMode="auto">
          <a:xfrm>
            <a:off x="7716180" y="3824081"/>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Cause 2 to be located</a:t>
            </a:r>
          </a:p>
        </p:txBody>
      </p:sp>
      <p:sp>
        <p:nvSpPr>
          <p:cNvPr id="17" name="Rectangle 4"/>
          <p:cNvSpPr>
            <a:spLocks noChangeArrowheads="1"/>
          </p:cNvSpPr>
          <p:nvPr/>
        </p:nvSpPr>
        <p:spPr bwMode="auto">
          <a:xfrm>
            <a:off x="7752184" y="5156229"/>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Causes excluded</a:t>
            </a:r>
          </a:p>
        </p:txBody>
      </p:sp>
      <p:sp>
        <p:nvSpPr>
          <p:cNvPr id="18" name="Line 20"/>
          <p:cNvSpPr>
            <a:spLocks noChangeShapeType="1"/>
          </p:cNvSpPr>
          <p:nvPr/>
        </p:nvSpPr>
        <p:spPr bwMode="auto">
          <a:xfrm flipV="1">
            <a:off x="4799856" y="5336249"/>
            <a:ext cx="2772308" cy="0"/>
          </a:xfrm>
          <a:prstGeom prst="line">
            <a:avLst/>
          </a:prstGeom>
          <a:solidFill>
            <a:schemeClr val="bg1">
              <a:lumMod val="75000"/>
            </a:schemeClr>
          </a:solidFill>
          <a:ln w="9525">
            <a:solidFill>
              <a:schemeClr val="tx1"/>
            </a:solidFill>
            <a:prstDash val="lgDash"/>
            <a:round/>
            <a:headEnd/>
            <a:tailEnd type="triangle" w="med" len="med"/>
          </a:ln>
          <a:effectLst/>
        </p:spPr>
        <p:txBody>
          <a:bodyPr/>
          <a:lstStyle/>
          <a:p>
            <a:endParaRPr lang="en-US" altLang="zh-CN" sz="3200" dirty="0">
              <a:latin typeface="+mj-lt"/>
              <a:ea typeface="+mn-ea"/>
            </a:endParaRPr>
          </a:p>
        </p:txBody>
      </p:sp>
      <p:sp>
        <p:nvSpPr>
          <p:cNvPr id="19" name="Rectangle 8"/>
          <p:cNvSpPr>
            <a:spLocks noChangeArrowheads="1"/>
          </p:cNvSpPr>
          <p:nvPr/>
        </p:nvSpPr>
        <p:spPr bwMode="auto">
          <a:xfrm>
            <a:off x="7572164" y="2617932"/>
            <a:ext cx="2844316" cy="382028"/>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b="1" dirty="0" smtClean="0">
                <a:latin typeface="+mj-lt"/>
                <a:ea typeface="方正兰亭黑简体" panose="02000000000000000000" pitchFamily="2" charset="-122"/>
              </a:rPr>
              <a:t>Cause listing</a:t>
            </a:r>
            <a:endParaRPr lang="en-US" b="1" dirty="0">
              <a:latin typeface="+mj-lt"/>
              <a:ea typeface="方正兰亭黑简体" panose="02000000000000000000" pitchFamily="2" charset="-122"/>
            </a:endParaRPr>
          </a:p>
        </p:txBody>
      </p:sp>
      <p:sp>
        <p:nvSpPr>
          <p:cNvPr id="46" name="五边形 45"/>
          <p:cNvSpPr/>
          <p:nvPr/>
        </p:nvSpPr>
        <p:spPr bwMode="auto">
          <a:xfrm>
            <a:off x="4139508"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Report</a:t>
            </a:r>
          </a:p>
        </p:txBody>
      </p:sp>
      <p:sp>
        <p:nvSpPr>
          <p:cNvPr id="47" name="燕尾形 46"/>
          <p:cNvSpPr/>
          <p:nvPr/>
        </p:nvSpPr>
        <p:spPr bwMode="auto">
          <a:xfrm>
            <a:off x="478077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Confirmation</a:t>
            </a:r>
          </a:p>
        </p:txBody>
      </p:sp>
      <p:sp>
        <p:nvSpPr>
          <p:cNvPr id="48" name="燕尾形 47"/>
          <p:cNvSpPr/>
          <p:nvPr/>
        </p:nvSpPr>
        <p:spPr bwMode="auto">
          <a:xfrm>
            <a:off x="577586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Information Collection</a:t>
            </a:r>
          </a:p>
        </p:txBody>
      </p:sp>
      <p:sp>
        <p:nvSpPr>
          <p:cNvPr id="49" name="燕尾形 48"/>
          <p:cNvSpPr/>
          <p:nvPr/>
        </p:nvSpPr>
        <p:spPr bwMode="auto">
          <a:xfrm>
            <a:off x="6678762" y="15639"/>
            <a:ext cx="1248559"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Identification and Analysis</a:t>
            </a:r>
          </a:p>
        </p:txBody>
      </p:sp>
      <p:sp>
        <p:nvSpPr>
          <p:cNvPr id="50" name="燕尾形 49"/>
          <p:cNvSpPr/>
          <p:nvPr/>
        </p:nvSpPr>
        <p:spPr bwMode="auto">
          <a:xfrm>
            <a:off x="7791442" y="15639"/>
            <a:ext cx="767359"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smtClean="0">
                <a:solidFill>
                  <a:srgbClr val="FFFFFF"/>
                </a:solidFill>
                <a:latin typeface="+mj-lt"/>
                <a:ea typeface="方正兰亭黑简体" panose="02000000000000000000" pitchFamily="2" charset="-122"/>
                <a:sym typeface="Huawei Sans" panose="020C0503030203020204" pitchFamily="34" charset="0"/>
              </a:rPr>
              <a:t>Cause Listing</a:t>
            </a:r>
            <a:endParaRPr lang="en-US" altLang="zh-CN" sz="1000" b="1" dirty="0">
              <a:solidFill>
                <a:srgbClr val="FFFFFF"/>
              </a:solidFill>
              <a:latin typeface="+mj-lt"/>
              <a:ea typeface="方正兰亭黑简体" panose="02000000000000000000" pitchFamily="2" charset="-122"/>
              <a:sym typeface="Huawei Sans" panose="020C0503030203020204" pitchFamily="34" charset="0"/>
            </a:endParaRPr>
          </a:p>
        </p:txBody>
      </p:sp>
      <p:sp>
        <p:nvSpPr>
          <p:cNvPr id="51" name="燕尾形 50"/>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Assessment</a:t>
            </a:r>
          </a:p>
        </p:txBody>
      </p:sp>
      <p:sp>
        <p:nvSpPr>
          <p:cNvPr id="52" name="燕尾形 51"/>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Step-by-Step Troubleshooting</a:t>
            </a:r>
          </a:p>
        </p:txBody>
      </p:sp>
      <p:sp>
        <p:nvSpPr>
          <p:cNvPr id="53" name="燕尾形 52"/>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Fault Resolving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54" name="燕尾形 53"/>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Wrap-up Work</a:t>
            </a:r>
          </a:p>
        </p:txBody>
      </p:sp>
    </p:spTree>
    <p:extLst>
      <p:ext uri="{BB962C8B-B14F-4D97-AF65-F5344CB8AC3E}">
        <p14:creationId xmlns:p14="http://schemas.microsoft.com/office/powerpoint/2010/main" val="10798673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sz="2400" dirty="0" smtClean="0">
                <a:latin typeface="+mj-lt"/>
              </a:rPr>
              <a:t>Fault assessment must be performed before each check.</a:t>
            </a:r>
          </a:p>
          <a:p>
            <a:endParaRPr lang="en-US" altLang="zh-CN" dirty="0">
              <a:latin typeface="+mj-lt"/>
            </a:endParaRPr>
          </a:p>
        </p:txBody>
      </p:sp>
      <p:sp>
        <p:nvSpPr>
          <p:cNvPr id="2" name="标题 1"/>
          <p:cNvSpPr>
            <a:spLocks noGrp="1"/>
          </p:cNvSpPr>
          <p:nvPr>
            <p:ph type="title"/>
          </p:nvPr>
        </p:nvSpPr>
        <p:spPr/>
        <p:txBody>
          <a:bodyPr/>
          <a:lstStyle/>
          <a:p>
            <a:r>
              <a:rPr lang="en-US" dirty="0">
                <a:latin typeface="+mj-lt"/>
              </a:rPr>
              <a:t>Fault Assessment</a:t>
            </a:r>
          </a:p>
        </p:txBody>
      </p:sp>
      <p:sp>
        <p:nvSpPr>
          <p:cNvPr id="4" name="Line 18"/>
          <p:cNvSpPr>
            <a:spLocks noChangeShapeType="1"/>
          </p:cNvSpPr>
          <p:nvPr/>
        </p:nvSpPr>
        <p:spPr bwMode="auto">
          <a:xfrm>
            <a:off x="4349944" y="5023888"/>
            <a:ext cx="2916324"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6" name="Line 18"/>
          <p:cNvSpPr>
            <a:spLocks noChangeShapeType="1"/>
          </p:cNvSpPr>
          <p:nvPr/>
        </p:nvSpPr>
        <p:spPr bwMode="auto">
          <a:xfrm>
            <a:off x="5826108" y="4375816"/>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5" name="Rectangle 10"/>
          <p:cNvSpPr>
            <a:spLocks noChangeArrowheads="1"/>
          </p:cNvSpPr>
          <p:nvPr/>
        </p:nvSpPr>
        <p:spPr bwMode="auto">
          <a:xfrm>
            <a:off x="4637977" y="3847827"/>
            <a:ext cx="2518903" cy="64807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Step-by-step troubleshooting</a:t>
            </a:r>
          </a:p>
        </p:txBody>
      </p:sp>
      <p:sp>
        <p:nvSpPr>
          <p:cNvPr id="7" name="矩形 6"/>
          <p:cNvSpPr/>
          <p:nvPr/>
        </p:nvSpPr>
        <p:spPr bwMode="auto">
          <a:xfrm>
            <a:off x="1505628" y="4231800"/>
            <a:ext cx="2844316" cy="1653290"/>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8" name="Rectangle 4"/>
          <p:cNvSpPr>
            <a:spLocks noChangeArrowheads="1"/>
          </p:cNvSpPr>
          <p:nvPr/>
        </p:nvSpPr>
        <p:spPr bwMode="auto">
          <a:xfrm>
            <a:off x="1687744" y="4422486"/>
            <a:ext cx="2520000"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Cause 1 to be located</a:t>
            </a:r>
          </a:p>
        </p:txBody>
      </p:sp>
      <p:sp>
        <p:nvSpPr>
          <p:cNvPr id="9" name="Rectangle 4"/>
          <p:cNvSpPr>
            <a:spLocks noChangeArrowheads="1"/>
          </p:cNvSpPr>
          <p:nvPr/>
        </p:nvSpPr>
        <p:spPr bwMode="auto">
          <a:xfrm>
            <a:off x="1687744" y="4998550"/>
            <a:ext cx="2520000" cy="71431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Fault cause 2 to be located</a:t>
            </a:r>
          </a:p>
        </p:txBody>
      </p:sp>
      <p:sp>
        <p:nvSpPr>
          <p:cNvPr id="10" name="矩形 9"/>
          <p:cNvSpPr/>
          <p:nvPr/>
        </p:nvSpPr>
        <p:spPr bwMode="auto">
          <a:xfrm>
            <a:off x="7266268" y="4231800"/>
            <a:ext cx="2844316" cy="158417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11" name="Rectangle 4"/>
          <p:cNvSpPr>
            <a:spLocks noChangeArrowheads="1"/>
          </p:cNvSpPr>
          <p:nvPr/>
        </p:nvSpPr>
        <p:spPr bwMode="auto">
          <a:xfrm>
            <a:off x="7410284" y="4824818"/>
            <a:ext cx="2520000"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Root cause</a:t>
            </a:r>
          </a:p>
        </p:txBody>
      </p:sp>
      <p:sp>
        <p:nvSpPr>
          <p:cNvPr id="13" name="Line 18"/>
          <p:cNvSpPr>
            <a:spLocks noChangeShapeType="1"/>
          </p:cNvSpPr>
          <p:nvPr/>
        </p:nvSpPr>
        <p:spPr bwMode="auto">
          <a:xfrm>
            <a:off x="5826108" y="3222172"/>
            <a:ext cx="0" cy="625655"/>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16" name="Line 18"/>
          <p:cNvSpPr>
            <a:spLocks noChangeShapeType="1"/>
          </p:cNvSpPr>
          <p:nvPr/>
        </p:nvSpPr>
        <p:spPr bwMode="auto">
          <a:xfrm>
            <a:off x="5826108" y="2283106"/>
            <a:ext cx="0" cy="681139"/>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43" name="五边形 42"/>
          <p:cNvSpPr/>
          <p:nvPr/>
        </p:nvSpPr>
        <p:spPr bwMode="auto">
          <a:xfrm>
            <a:off x="4139508"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Report</a:t>
            </a:r>
          </a:p>
        </p:txBody>
      </p:sp>
      <p:sp>
        <p:nvSpPr>
          <p:cNvPr id="44" name="燕尾形 43"/>
          <p:cNvSpPr/>
          <p:nvPr/>
        </p:nvSpPr>
        <p:spPr bwMode="auto">
          <a:xfrm>
            <a:off x="478077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Confirmation</a:t>
            </a:r>
          </a:p>
        </p:txBody>
      </p:sp>
      <p:sp>
        <p:nvSpPr>
          <p:cNvPr id="45" name="燕尾形 44"/>
          <p:cNvSpPr/>
          <p:nvPr/>
        </p:nvSpPr>
        <p:spPr bwMode="auto">
          <a:xfrm>
            <a:off x="577586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Information Collection</a:t>
            </a:r>
          </a:p>
        </p:txBody>
      </p:sp>
      <p:sp>
        <p:nvSpPr>
          <p:cNvPr id="46" name="燕尾形 45"/>
          <p:cNvSpPr/>
          <p:nvPr/>
        </p:nvSpPr>
        <p:spPr bwMode="auto">
          <a:xfrm>
            <a:off x="6678763" y="15639"/>
            <a:ext cx="1112680"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Identification and Analysis</a:t>
            </a:r>
          </a:p>
        </p:txBody>
      </p:sp>
      <p:sp>
        <p:nvSpPr>
          <p:cNvPr id="47" name="燕尾形 46"/>
          <p:cNvSpPr/>
          <p:nvPr/>
        </p:nvSpPr>
        <p:spPr bwMode="auto">
          <a:xfrm>
            <a:off x="7649924" y="15639"/>
            <a:ext cx="767359"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Cause Listing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48" name="燕尾形 47"/>
          <p:cNvSpPr/>
          <p:nvPr/>
        </p:nvSpPr>
        <p:spPr bwMode="auto">
          <a:xfrm>
            <a:off x="8269963" y="15639"/>
            <a:ext cx="1173665"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a:solidFill>
                  <a:srgbClr val="FFFFFF"/>
                </a:solidFill>
                <a:latin typeface="+mj-lt"/>
                <a:ea typeface="方正兰亭黑简体" panose="02000000000000000000" pitchFamily="2" charset="-122"/>
                <a:sym typeface="Huawei Sans" panose="020C0503030203020204" pitchFamily="34" charset="0"/>
              </a:rPr>
              <a:t>Fault Assessment</a:t>
            </a:r>
          </a:p>
        </p:txBody>
      </p:sp>
      <p:sp>
        <p:nvSpPr>
          <p:cNvPr id="49" name="燕尾形 48"/>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Step-by-Step Troubleshooting</a:t>
            </a:r>
          </a:p>
        </p:txBody>
      </p:sp>
      <p:sp>
        <p:nvSpPr>
          <p:cNvPr id="50" name="燕尾形 49"/>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Fault Resolving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51" name="燕尾形 50"/>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Wrap-up Work</a:t>
            </a:r>
          </a:p>
        </p:txBody>
      </p:sp>
      <p:sp>
        <p:nvSpPr>
          <p:cNvPr id="15" name="Rectangle 4"/>
          <p:cNvSpPr>
            <a:spLocks noChangeArrowheads="1"/>
          </p:cNvSpPr>
          <p:nvPr/>
        </p:nvSpPr>
        <p:spPr bwMode="auto">
          <a:xfrm>
            <a:off x="4601972" y="2107564"/>
            <a:ext cx="2520000" cy="40775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smtClean="0">
                <a:solidFill>
                  <a:srgbClr val="1D1D1A"/>
                </a:solidFill>
                <a:latin typeface="+mj-lt"/>
                <a:ea typeface="方正兰亭黑简体" panose="02000000000000000000" pitchFamily="2" charset="-122"/>
              </a:rPr>
              <a:t>Cause listing</a:t>
            </a:r>
            <a:endParaRPr lang="en-US" dirty="0">
              <a:solidFill>
                <a:srgbClr val="1D1D1A"/>
              </a:solidFill>
              <a:latin typeface="+mj-lt"/>
              <a:ea typeface="方正兰亭黑简体" panose="02000000000000000000" pitchFamily="2" charset="-122"/>
            </a:endParaRPr>
          </a:p>
        </p:txBody>
      </p:sp>
      <p:sp>
        <p:nvSpPr>
          <p:cNvPr id="12" name="Rectangle 4"/>
          <p:cNvSpPr>
            <a:spLocks noChangeArrowheads="1"/>
          </p:cNvSpPr>
          <p:nvPr/>
        </p:nvSpPr>
        <p:spPr bwMode="auto">
          <a:xfrm>
            <a:off x="4601972" y="2967469"/>
            <a:ext cx="2520000"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Fault assessment</a:t>
            </a:r>
          </a:p>
        </p:txBody>
      </p:sp>
    </p:spTree>
    <p:extLst>
      <p:ext uri="{BB962C8B-B14F-4D97-AF65-F5344CB8AC3E}">
        <p14:creationId xmlns:p14="http://schemas.microsoft.com/office/powerpoint/2010/main" val="23162649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latin typeface="+mj-lt"/>
              </a:rPr>
              <a:t>In the phase of step-by-step troubleshooting, the conflict between the urgency of solving problems and the risk of introducing new faults must be balanced. Therefore, users must be clearly informed of the risks that may be induced the process. </a:t>
            </a:r>
            <a:r>
              <a:rPr lang="en-US" altLang="zh-CN" sz="1800" dirty="0">
                <a:latin typeface="+mj-lt"/>
              </a:rPr>
              <a:t>P</a:t>
            </a:r>
            <a:r>
              <a:rPr lang="en-US" sz="1800" dirty="0" smtClean="0">
                <a:latin typeface="+mj-lt"/>
              </a:rPr>
              <a:t>erform the check only after being authorized.</a:t>
            </a:r>
          </a:p>
          <a:p>
            <a:r>
              <a:rPr lang="en-US" sz="1800" dirty="0" smtClean="0">
                <a:latin typeface="+mj-lt"/>
              </a:rPr>
              <a:t>In some cases, network changes may be involved in the verification process. In this case, a complete emergency plan and rollback preparations must be made.</a:t>
            </a:r>
          </a:p>
          <a:p>
            <a:endParaRPr lang="en-US" altLang="zh-CN" sz="1800" dirty="0">
              <a:latin typeface="+mj-lt"/>
            </a:endParaRPr>
          </a:p>
        </p:txBody>
      </p:sp>
      <p:sp>
        <p:nvSpPr>
          <p:cNvPr id="2" name="标题 1"/>
          <p:cNvSpPr>
            <a:spLocks noGrp="1"/>
          </p:cNvSpPr>
          <p:nvPr>
            <p:ph type="title"/>
          </p:nvPr>
        </p:nvSpPr>
        <p:spPr/>
        <p:txBody>
          <a:bodyPr/>
          <a:lstStyle/>
          <a:p>
            <a:r>
              <a:rPr lang="en-US" dirty="0" smtClean="0">
                <a:latin typeface="+mj-lt"/>
              </a:rPr>
              <a:t>Step-by-Step Troubleshooting</a:t>
            </a:r>
            <a:endParaRPr lang="en-US" dirty="0">
              <a:latin typeface="+mj-lt"/>
            </a:endParaRPr>
          </a:p>
        </p:txBody>
      </p:sp>
      <p:sp>
        <p:nvSpPr>
          <p:cNvPr id="4" name="Line 18"/>
          <p:cNvSpPr>
            <a:spLocks noChangeShapeType="1"/>
          </p:cNvSpPr>
          <p:nvPr/>
        </p:nvSpPr>
        <p:spPr bwMode="auto">
          <a:xfrm>
            <a:off x="4655840" y="5475234"/>
            <a:ext cx="2916324"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6" name="Line 18"/>
          <p:cNvSpPr>
            <a:spLocks noChangeShapeType="1"/>
          </p:cNvSpPr>
          <p:nvPr/>
        </p:nvSpPr>
        <p:spPr bwMode="auto">
          <a:xfrm>
            <a:off x="6132004" y="4827162"/>
            <a:ext cx="0" cy="648072"/>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800" dirty="0">
              <a:latin typeface="+mj-lt"/>
              <a:ea typeface="+mn-ea"/>
            </a:endParaRPr>
          </a:p>
        </p:txBody>
      </p:sp>
      <p:sp>
        <p:nvSpPr>
          <p:cNvPr id="7" name="矩形 6"/>
          <p:cNvSpPr/>
          <p:nvPr/>
        </p:nvSpPr>
        <p:spPr bwMode="auto">
          <a:xfrm>
            <a:off x="1811524" y="4813777"/>
            <a:ext cx="2844316" cy="1332587"/>
          </a:xfrm>
          <a:prstGeom prst="rect">
            <a:avLst/>
          </a:prstGeom>
          <a:solidFill>
            <a:srgbClr val="F3FBFE"/>
          </a:solid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ltLang="zh-CN" sz="3200" dirty="0">
              <a:latin typeface="+mj-lt"/>
              <a:ea typeface="宋体" pitchFamily="2" charset="-122"/>
            </a:endParaRPr>
          </a:p>
        </p:txBody>
      </p:sp>
      <p:sp>
        <p:nvSpPr>
          <p:cNvPr id="8" name="Rectangle 4"/>
          <p:cNvSpPr>
            <a:spLocks noChangeArrowheads="1"/>
          </p:cNvSpPr>
          <p:nvPr/>
        </p:nvSpPr>
        <p:spPr bwMode="auto">
          <a:xfrm>
            <a:off x="1955540" y="5007182"/>
            <a:ext cx="2520000" cy="4032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Cause 1 to be located</a:t>
            </a:r>
          </a:p>
        </p:txBody>
      </p:sp>
      <p:sp>
        <p:nvSpPr>
          <p:cNvPr id="9" name="Rectangle 4"/>
          <p:cNvSpPr>
            <a:spLocks noChangeArrowheads="1"/>
          </p:cNvSpPr>
          <p:nvPr/>
        </p:nvSpPr>
        <p:spPr bwMode="auto">
          <a:xfrm>
            <a:off x="1955540" y="5550588"/>
            <a:ext cx="2520000" cy="4032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Cause 2 to be located</a:t>
            </a:r>
          </a:p>
        </p:txBody>
      </p:sp>
      <p:sp>
        <p:nvSpPr>
          <p:cNvPr id="10" name="矩形 9"/>
          <p:cNvSpPr/>
          <p:nvPr/>
        </p:nvSpPr>
        <p:spPr bwMode="auto">
          <a:xfrm>
            <a:off x="7572164" y="4813777"/>
            <a:ext cx="2844316" cy="1332587"/>
          </a:xfrm>
          <a:prstGeom prst="rect">
            <a:avLst/>
          </a:prstGeom>
          <a:solidFill>
            <a:srgbClr val="F3FBFE"/>
          </a:solid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ltLang="zh-CN" sz="3200" dirty="0">
              <a:latin typeface="+mj-lt"/>
              <a:ea typeface="宋体" pitchFamily="2" charset="-122"/>
            </a:endParaRPr>
          </a:p>
        </p:txBody>
      </p:sp>
      <p:sp>
        <p:nvSpPr>
          <p:cNvPr id="11" name="Rectangle 4"/>
          <p:cNvSpPr>
            <a:spLocks noChangeArrowheads="1"/>
          </p:cNvSpPr>
          <p:nvPr/>
        </p:nvSpPr>
        <p:spPr bwMode="auto">
          <a:xfrm>
            <a:off x="7716180" y="5295214"/>
            <a:ext cx="2520000" cy="4032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Root cause</a:t>
            </a:r>
          </a:p>
        </p:txBody>
      </p:sp>
      <p:sp>
        <p:nvSpPr>
          <p:cNvPr id="39" name="五边形 38"/>
          <p:cNvSpPr/>
          <p:nvPr/>
        </p:nvSpPr>
        <p:spPr bwMode="auto">
          <a:xfrm>
            <a:off x="4139508"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Report</a:t>
            </a:r>
          </a:p>
        </p:txBody>
      </p:sp>
      <p:sp>
        <p:nvSpPr>
          <p:cNvPr id="40" name="燕尾形 39"/>
          <p:cNvSpPr/>
          <p:nvPr/>
        </p:nvSpPr>
        <p:spPr bwMode="auto">
          <a:xfrm>
            <a:off x="478077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Confirmation</a:t>
            </a:r>
          </a:p>
        </p:txBody>
      </p:sp>
      <p:sp>
        <p:nvSpPr>
          <p:cNvPr id="41" name="燕尾形 40"/>
          <p:cNvSpPr/>
          <p:nvPr/>
        </p:nvSpPr>
        <p:spPr bwMode="auto">
          <a:xfrm>
            <a:off x="577586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Information Collection</a:t>
            </a:r>
          </a:p>
        </p:txBody>
      </p:sp>
      <p:sp>
        <p:nvSpPr>
          <p:cNvPr id="42" name="燕尾形 41"/>
          <p:cNvSpPr/>
          <p:nvPr/>
        </p:nvSpPr>
        <p:spPr bwMode="auto">
          <a:xfrm>
            <a:off x="6678762" y="15639"/>
            <a:ext cx="1248559"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Identification and Analysis</a:t>
            </a:r>
          </a:p>
        </p:txBody>
      </p:sp>
      <p:sp>
        <p:nvSpPr>
          <p:cNvPr id="43" name="燕尾形 42"/>
          <p:cNvSpPr/>
          <p:nvPr/>
        </p:nvSpPr>
        <p:spPr bwMode="auto">
          <a:xfrm>
            <a:off x="7791442" y="15639"/>
            <a:ext cx="767359" cy="343232"/>
          </a:xfrm>
          <a:prstGeom prst="chevron">
            <a:avLst/>
          </a:prstGeom>
          <a:solidFill>
            <a:srgbClr val="D9D9D9"/>
          </a:solidFill>
          <a:ln w="9525" cap="flat" cmpd="sng" algn="ctr">
            <a:solidFill>
              <a:srgbClr val="D9D9D9"/>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Cause Listing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44" name="燕尾形 43"/>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Assessment</a:t>
            </a:r>
          </a:p>
        </p:txBody>
      </p:sp>
      <p:sp>
        <p:nvSpPr>
          <p:cNvPr id="45" name="燕尾形 44"/>
          <p:cNvSpPr/>
          <p:nvPr/>
        </p:nvSpPr>
        <p:spPr bwMode="auto">
          <a:xfrm>
            <a:off x="9315867" y="15639"/>
            <a:ext cx="1359425"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a:solidFill>
                  <a:srgbClr val="FFFFFF"/>
                </a:solidFill>
                <a:latin typeface="+mj-lt"/>
                <a:ea typeface="方正兰亭黑简体" panose="02000000000000000000" pitchFamily="2" charset="-122"/>
                <a:sym typeface="Huawei Sans" panose="020C0503030203020204" pitchFamily="34" charset="0"/>
              </a:rPr>
              <a:t>Step-by-Step Troubleshooting</a:t>
            </a:r>
          </a:p>
        </p:txBody>
      </p:sp>
      <p:sp>
        <p:nvSpPr>
          <p:cNvPr id="46" name="燕尾形 45"/>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Fault Resolving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47" name="燕尾形 46"/>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Wrap-up Work</a:t>
            </a:r>
          </a:p>
        </p:txBody>
      </p:sp>
      <p:sp>
        <p:nvSpPr>
          <p:cNvPr id="5" name="Rectangle 10"/>
          <p:cNvSpPr>
            <a:spLocks noChangeArrowheads="1"/>
          </p:cNvSpPr>
          <p:nvPr/>
        </p:nvSpPr>
        <p:spPr bwMode="auto">
          <a:xfrm>
            <a:off x="4867671" y="4361607"/>
            <a:ext cx="2518903" cy="68619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Step-by-step troubleshooting</a:t>
            </a:r>
          </a:p>
        </p:txBody>
      </p:sp>
      <p:sp>
        <p:nvSpPr>
          <p:cNvPr id="12" name="Rectangle 4"/>
          <p:cNvSpPr>
            <a:spLocks noChangeArrowheads="1"/>
          </p:cNvSpPr>
          <p:nvPr/>
        </p:nvSpPr>
        <p:spPr bwMode="auto">
          <a:xfrm>
            <a:off x="5263714" y="3950489"/>
            <a:ext cx="2520000" cy="4032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Rollback preparations</a:t>
            </a:r>
          </a:p>
        </p:txBody>
      </p:sp>
      <p:sp>
        <p:nvSpPr>
          <p:cNvPr id="13" name="Rectangle 4"/>
          <p:cNvSpPr>
            <a:spLocks noChangeArrowheads="1"/>
          </p:cNvSpPr>
          <p:nvPr/>
        </p:nvSpPr>
        <p:spPr bwMode="auto">
          <a:xfrm>
            <a:off x="5551746" y="3542919"/>
            <a:ext cx="2520000" cy="4032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dirty="0">
                <a:solidFill>
                  <a:srgbClr val="1D1D1A"/>
                </a:solidFill>
                <a:latin typeface="+mj-lt"/>
                <a:ea typeface="方正兰亭黑简体" panose="02000000000000000000" pitchFamily="2" charset="-122"/>
              </a:rPr>
              <a:t>Emergency plan</a:t>
            </a:r>
          </a:p>
        </p:txBody>
      </p:sp>
    </p:spTree>
    <p:extLst>
      <p:ext uri="{BB962C8B-B14F-4D97-AF65-F5344CB8AC3E}">
        <p14:creationId xmlns:p14="http://schemas.microsoft.com/office/powerpoint/2010/main" val="23587529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smtClean="0">
                <a:latin typeface="+mj-lt"/>
              </a:rPr>
              <a:t>After the root cause is found and the fault is rectified, the troubleshooting is complete.</a:t>
            </a:r>
          </a:p>
          <a:p>
            <a:r>
              <a:rPr lang="en-US" sz="2000" dirty="0" smtClean="0">
                <a:latin typeface="+mj-lt"/>
              </a:rPr>
              <a:t>In a complex network environment, you have to observe the network for a period of time after the fault symptom disappears. On </a:t>
            </a:r>
            <a:r>
              <a:rPr lang="en-US" altLang="zh-CN" sz="2000" dirty="0" smtClean="0">
                <a:latin typeface="+mj-lt"/>
              </a:rPr>
              <a:t>the</a:t>
            </a:r>
            <a:r>
              <a:rPr lang="en-US" sz="2000" dirty="0" smtClean="0">
                <a:latin typeface="+mj-lt"/>
              </a:rPr>
              <a:t> one hand, you can confirm that the fault reported by the user has been rectified. On the other hand, you can confirm that no new fault is introduced during the troubleshooting process.</a:t>
            </a:r>
          </a:p>
          <a:p>
            <a:endParaRPr lang="en-US" altLang="zh-CN" sz="2000" dirty="0" smtClean="0">
              <a:latin typeface="+mj-lt"/>
            </a:endParaRPr>
          </a:p>
          <a:p>
            <a:endParaRPr lang="en-US" altLang="zh-CN" sz="2000" dirty="0">
              <a:latin typeface="+mj-lt"/>
            </a:endParaRPr>
          </a:p>
        </p:txBody>
      </p:sp>
      <p:sp>
        <p:nvSpPr>
          <p:cNvPr id="2" name="标题 1"/>
          <p:cNvSpPr>
            <a:spLocks noGrp="1"/>
          </p:cNvSpPr>
          <p:nvPr>
            <p:ph type="title"/>
          </p:nvPr>
        </p:nvSpPr>
        <p:spPr/>
        <p:txBody>
          <a:bodyPr/>
          <a:lstStyle/>
          <a:p>
            <a:r>
              <a:rPr lang="en-US" dirty="0" smtClean="0">
                <a:latin typeface="+mj-lt"/>
              </a:rPr>
              <a:t>Fault Resolving</a:t>
            </a:r>
            <a:endParaRPr lang="en-US" dirty="0">
              <a:latin typeface="+mj-lt"/>
            </a:endParaRPr>
          </a:p>
        </p:txBody>
      </p:sp>
      <p:sp>
        <p:nvSpPr>
          <p:cNvPr id="4" name="矩形 3"/>
          <p:cNvSpPr/>
          <p:nvPr/>
        </p:nvSpPr>
        <p:spPr bwMode="auto">
          <a:xfrm>
            <a:off x="7624105" y="4212266"/>
            <a:ext cx="2844316" cy="158417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5" name="Rectangle 4"/>
          <p:cNvSpPr>
            <a:spLocks noChangeArrowheads="1"/>
          </p:cNvSpPr>
          <p:nvPr/>
        </p:nvSpPr>
        <p:spPr bwMode="auto">
          <a:xfrm>
            <a:off x="7768121" y="4492758"/>
            <a:ext cx="2520000"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rgbClr val="1D1D1A"/>
                </a:solidFill>
                <a:latin typeface="+mj-lt"/>
                <a:ea typeface="方正兰亭黑简体" panose="02000000000000000000" pitchFamily="2" charset="-122"/>
              </a:rPr>
              <a:t>Continu</a:t>
            </a:r>
            <a:r>
              <a:rPr lang="en-US" altLang="zh-CN" sz="1600" dirty="0" smtClean="0">
                <a:solidFill>
                  <a:srgbClr val="1D1D1A"/>
                </a:solidFill>
                <a:latin typeface="+mj-lt"/>
                <a:ea typeface="方正兰亭黑简体" panose="02000000000000000000" pitchFamily="2" charset="-122"/>
              </a:rPr>
              <a:t>al</a:t>
            </a:r>
            <a:r>
              <a:rPr lang="en-US" sz="1600" dirty="0" smtClean="0">
                <a:solidFill>
                  <a:srgbClr val="1D1D1A"/>
                </a:solidFill>
                <a:latin typeface="+mj-lt"/>
                <a:ea typeface="方正兰亭黑简体" panose="02000000000000000000" pitchFamily="2" charset="-122"/>
              </a:rPr>
              <a:t> </a:t>
            </a:r>
            <a:r>
              <a:rPr lang="en-US" sz="1600" dirty="0">
                <a:solidFill>
                  <a:srgbClr val="1D1D1A"/>
                </a:solidFill>
                <a:latin typeface="+mj-lt"/>
                <a:ea typeface="方正兰亭黑简体" panose="02000000000000000000" pitchFamily="2" charset="-122"/>
              </a:rPr>
              <a:t>observation</a:t>
            </a:r>
          </a:p>
        </p:txBody>
      </p:sp>
      <p:sp>
        <p:nvSpPr>
          <p:cNvPr id="6" name="Rectangle 4"/>
          <p:cNvSpPr>
            <a:spLocks noChangeArrowheads="1"/>
          </p:cNvSpPr>
          <p:nvPr/>
        </p:nvSpPr>
        <p:spPr bwMode="auto">
          <a:xfrm>
            <a:off x="7768121" y="5068822"/>
            <a:ext cx="2520000"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Wrap-up work</a:t>
            </a:r>
          </a:p>
        </p:txBody>
      </p:sp>
      <p:sp>
        <p:nvSpPr>
          <p:cNvPr id="7" name="Line 18"/>
          <p:cNvSpPr>
            <a:spLocks noChangeShapeType="1"/>
          </p:cNvSpPr>
          <p:nvPr/>
        </p:nvSpPr>
        <p:spPr bwMode="auto">
          <a:xfrm>
            <a:off x="4258717" y="5004354"/>
            <a:ext cx="324036"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400" dirty="0">
              <a:latin typeface="+mj-lt"/>
              <a:ea typeface="+mn-ea"/>
            </a:endParaRPr>
          </a:p>
        </p:txBody>
      </p:sp>
      <p:sp>
        <p:nvSpPr>
          <p:cNvPr id="8" name="Rectangle 10"/>
          <p:cNvSpPr>
            <a:spLocks noChangeArrowheads="1"/>
          </p:cNvSpPr>
          <p:nvPr/>
        </p:nvSpPr>
        <p:spPr bwMode="auto">
          <a:xfrm>
            <a:off x="1306286" y="4780790"/>
            <a:ext cx="2951056"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Step-by-step troubleshooting</a:t>
            </a:r>
          </a:p>
        </p:txBody>
      </p:sp>
      <p:sp>
        <p:nvSpPr>
          <p:cNvPr id="9" name="矩形 8"/>
          <p:cNvSpPr/>
          <p:nvPr/>
        </p:nvSpPr>
        <p:spPr bwMode="auto">
          <a:xfrm>
            <a:off x="4578350" y="4212266"/>
            <a:ext cx="2717800" cy="158417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10" name="Rectangle 4"/>
          <p:cNvSpPr>
            <a:spLocks noChangeArrowheads="1"/>
          </p:cNvSpPr>
          <p:nvPr/>
        </p:nvSpPr>
        <p:spPr bwMode="auto">
          <a:xfrm>
            <a:off x="4666444" y="4780790"/>
            <a:ext cx="2520000" cy="406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rPr>
              <a:t>Root cause</a:t>
            </a:r>
          </a:p>
        </p:txBody>
      </p:sp>
      <p:sp>
        <p:nvSpPr>
          <p:cNvPr id="11" name="Line 18"/>
          <p:cNvSpPr>
            <a:spLocks noChangeShapeType="1"/>
          </p:cNvSpPr>
          <p:nvPr/>
        </p:nvSpPr>
        <p:spPr bwMode="auto">
          <a:xfrm>
            <a:off x="7300069" y="4983003"/>
            <a:ext cx="324036"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400" dirty="0">
              <a:latin typeface="+mj-lt"/>
              <a:ea typeface="+mn-ea"/>
            </a:endParaRPr>
          </a:p>
        </p:txBody>
      </p:sp>
      <p:sp>
        <p:nvSpPr>
          <p:cNvPr id="12" name="Rectangle 8"/>
          <p:cNvSpPr>
            <a:spLocks noChangeArrowheads="1"/>
          </p:cNvSpPr>
          <p:nvPr/>
        </p:nvSpPr>
        <p:spPr bwMode="auto">
          <a:xfrm>
            <a:off x="7624105" y="3722864"/>
            <a:ext cx="2844316" cy="489402"/>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b="1" dirty="0" smtClean="0">
                <a:latin typeface="+mj-lt"/>
                <a:ea typeface="方正兰亭黑简体" panose="02000000000000000000" pitchFamily="2" charset="-122"/>
              </a:rPr>
              <a:t>Fault resolving</a:t>
            </a:r>
            <a:endParaRPr lang="en-US" b="1" dirty="0">
              <a:latin typeface="+mj-lt"/>
              <a:ea typeface="方正兰亭黑简体" panose="02000000000000000000" pitchFamily="2" charset="-122"/>
            </a:endParaRPr>
          </a:p>
        </p:txBody>
      </p:sp>
      <p:sp>
        <p:nvSpPr>
          <p:cNvPr id="38" name="五边形 37"/>
          <p:cNvSpPr/>
          <p:nvPr/>
        </p:nvSpPr>
        <p:spPr bwMode="auto">
          <a:xfrm>
            <a:off x="4139508"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Report</a:t>
            </a:r>
          </a:p>
        </p:txBody>
      </p:sp>
      <p:sp>
        <p:nvSpPr>
          <p:cNvPr id="39" name="燕尾形 38"/>
          <p:cNvSpPr/>
          <p:nvPr/>
        </p:nvSpPr>
        <p:spPr bwMode="auto">
          <a:xfrm>
            <a:off x="478077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Confirmation</a:t>
            </a:r>
          </a:p>
        </p:txBody>
      </p:sp>
      <p:sp>
        <p:nvSpPr>
          <p:cNvPr id="40" name="燕尾形 39"/>
          <p:cNvSpPr/>
          <p:nvPr/>
        </p:nvSpPr>
        <p:spPr bwMode="auto">
          <a:xfrm>
            <a:off x="577586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Information Collection</a:t>
            </a:r>
          </a:p>
        </p:txBody>
      </p:sp>
      <p:sp>
        <p:nvSpPr>
          <p:cNvPr id="41" name="燕尾形 40"/>
          <p:cNvSpPr/>
          <p:nvPr/>
        </p:nvSpPr>
        <p:spPr bwMode="auto">
          <a:xfrm>
            <a:off x="6678762" y="15639"/>
            <a:ext cx="1248559"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Identification and Analysis</a:t>
            </a:r>
          </a:p>
        </p:txBody>
      </p:sp>
      <p:sp>
        <p:nvSpPr>
          <p:cNvPr id="42" name="燕尾形 41"/>
          <p:cNvSpPr/>
          <p:nvPr/>
        </p:nvSpPr>
        <p:spPr bwMode="auto">
          <a:xfrm>
            <a:off x="7791442" y="15639"/>
            <a:ext cx="767359"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Cause Listing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43" name="燕尾形 42"/>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Assessment</a:t>
            </a:r>
          </a:p>
        </p:txBody>
      </p:sp>
      <p:sp>
        <p:nvSpPr>
          <p:cNvPr id="44" name="燕尾形 43"/>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Step-by-Step Troubleshooting</a:t>
            </a:r>
          </a:p>
        </p:txBody>
      </p:sp>
      <p:sp>
        <p:nvSpPr>
          <p:cNvPr id="45" name="燕尾形 44"/>
          <p:cNvSpPr/>
          <p:nvPr/>
        </p:nvSpPr>
        <p:spPr bwMode="auto">
          <a:xfrm>
            <a:off x="10539646" y="15639"/>
            <a:ext cx="928505"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smtClean="0">
                <a:solidFill>
                  <a:srgbClr val="FFFFFF"/>
                </a:solidFill>
                <a:latin typeface="+mj-lt"/>
                <a:ea typeface="方正兰亭黑简体" panose="02000000000000000000" pitchFamily="2" charset="-122"/>
                <a:sym typeface="Huawei Sans" panose="020C0503030203020204" pitchFamily="34" charset="0"/>
              </a:rPr>
              <a:t>Fault Resolving</a:t>
            </a:r>
            <a:endParaRPr lang="en-US" altLang="zh-CN" sz="1000" b="1" dirty="0">
              <a:solidFill>
                <a:srgbClr val="FFFFFF"/>
              </a:solidFill>
              <a:latin typeface="+mj-lt"/>
              <a:ea typeface="方正兰亭黑简体" panose="02000000000000000000" pitchFamily="2" charset="-122"/>
              <a:sym typeface="Huawei Sans" panose="020C0503030203020204" pitchFamily="34" charset="0"/>
            </a:endParaRPr>
          </a:p>
        </p:txBody>
      </p:sp>
      <p:sp>
        <p:nvSpPr>
          <p:cNvPr id="46" name="燕尾形 45"/>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Wrap-up Work</a:t>
            </a:r>
          </a:p>
        </p:txBody>
      </p:sp>
    </p:spTree>
    <p:extLst>
      <p:ext uri="{BB962C8B-B14F-4D97-AF65-F5344CB8AC3E}">
        <p14:creationId xmlns:p14="http://schemas.microsoft.com/office/powerpoint/2010/main" val="16497754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805040"/>
          </a:xfrm>
        </p:spPr>
        <p:txBody>
          <a:bodyPr/>
          <a:lstStyle/>
          <a:p>
            <a:pPr marL="0" indent="0">
              <a:buNone/>
            </a:pPr>
            <a:r>
              <a:rPr lang="en-US" sz="1700" dirty="0" smtClean="0">
                <a:latin typeface="+mj-lt"/>
              </a:rPr>
              <a:t>Wrap-up work involves arranging related documents and sending notifications. Back up all changed configurations or software in the previous network troubleshooting process, and sort out and hand over troubleshooting documents. To prevent the same fault from occurring again, provide improvement suggestions for users in this phase.</a:t>
            </a:r>
          </a:p>
          <a:p>
            <a:endParaRPr lang="en-US" altLang="zh-CN" sz="1700" dirty="0" smtClean="0">
              <a:latin typeface="+mj-lt"/>
            </a:endParaRPr>
          </a:p>
          <a:p>
            <a:endParaRPr lang="en-US" altLang="zh-CN" sz="1700" dirty="0">
              <a:latin typeface="+mj-lt"/>
            </a:endParaRPr>
          </a:p>
        </p:txBody>
      </p:sp>
      <p:sp>
        <p:nvSpPr>
          <p:cNvPr id="2" name="标题 1"/>
          <p:cNvSpPr>
            <a:spLocks noGrp="1"/>
          </p:cNvSpPr>
          <p:nvPr>
            <p:ph type="title"/>
          </p:nvPr>
        </p:nvSpPr>
        <p:spPr/>
        <p:txBody>
          <a:bodyPr/>
          <a:lstStyle/>
          <a:p>
            <a:r>
              <a:rPr lang="en-US" dirty="0">
                <a:latin typeface="+mj-lt"/>
              </a:rPr>
              <a:t>Wrap-up Work</a:t>
            </a:r>
          </a:p>
        </p:txBody>
      </p:sp>
      <p:sp>
        <p:nvSpPr>
          <p:cNvPr id="4" name="矩形 3"/>
          <p:cNvSpPr/>
          <p:nvPr/>
        </p:nvSpPr>
        <p:spPr bwMode="auto">
          <a:xfrm>
            <a:off x="6927394" y="2613904"/>
            <a:ext cx="3207206" cy="376784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400" kern="0" dirty="0">
              <a:solidFill>
                <a:srgbClr val="1D1D1A"/>
              </a:solidFill>
              <a:latin typeface="+mj-lt"/>
              <a:ea typeface="方正兰亭黑简体" panose="02000000000000000000" pitchFamily="2" charset="-122"/>
            </a:endParaRPr>
          </a:p>
        </p:txBody>
      </p:sp>
      <p:sp>
        <p:nvSpPr>
          <p:cNvPr id="6" name="Line 18"/>
          <p:cNvSpPr>
            <a:spLocks noChangeShapeType="1"/>
          </p:cNvSpPr>
          <p:nvPr/>
        </p:nvSpPr>
        <p:spPr bwMode="auto">
          <a:xfrm>
            <a:off x="5483932" y="5541812"/>
            <a:ext cx="1440160"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000" dirty="0">
              <a:latin typeface="+mj-lt"/>
              <a:ea typeface="+mn-ea"/>
            </a:endParaRPr>
          </a:p>
        </p:txBody>
      </p:sp>
      <p:sp>
        <p:nvSpPr>
          <p:cNvPr id="7" name="矩形 6"/>
          <p:cNvSpPr/>
          <p:nvPr/>
        </p:nvSpPr>
        <p:spPr bwMode="auto">
          <a:xfrm>
            <a:off x="2024743" y="2918557"/>
            <a:ext cx="3459189" cy="1680980"/>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400" kern="0" dirty="0">
              <a:solidFill>
                <a:srgbClr val="1D1D1A"/>
              </a:solidFill>
              <a:latin typeface="+mj-lt"/>
              <a:ea typeface="方正兰亭黑简体" panose="02000000000000000000" pitchFamily="2" charset="-122"/>
            </a:endParaRPr>
          </a:p>
        </p:txBody>
      </p:sp>
      <p:sp>
        <p:nvSpPr>
          <p:cNvPr id="8" name="Rectangle 4"/>
          <p:cNvSpPr>
            <a:spLocks noChangeArrowheads="1"/>
          </p:cNvSpPr>
          <p:nvPr/>
        </p:nvSpPr>
        <p:spPr bwMode="auto">
          <a:xfrm>
            <a:off x="2164013" y="3047493"/>
            <a:ext cx="3199639" cy="36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Troubleshooting process documents</a:t>
            </a:r>
          </a:p>
        </p:txBody>
      </p:sp>
      <p:sp>
        <p:nvSpPr>
          <p:cNvPr id="9" name="矩形 8"/>
          <p:cNvSpPr/>
          <p:nvPr/>
        </p:nvSpPr>
        <p:spPr bwMode="auto">
          <a:xfrm>
            <a:off x="2024743" y="4727952"/>
            <a:ext cx="3459189" cy="1584176"/>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400" kern="0" dirty="0">
              <a:solidFill>
                <a:srgbClr val="1D1D1A"/>
              </a:solidFill>
              <a:latin typeface="+mj-lt"/>
              <a:ea typeface="方正兰亭黑简体" panose="02000000000000000000" pitchFamily="2" charset="-122"/>
            </a:endParaRPr>
          </a:p>
        </p:txBody>
      </p:sp>
      <p:sp>
        <p:nvSpPr>
          <p:cNvPr id="10" name="Rectangle 4"/>
          <p:cNvSpPr>
            <a:spLocks noChangeArrowheads="1"/>
          </p:cNvSpPr>
          <p:nvPr/>
        </p:nvSpPr>
        <p:spPr bwMode="auto">
          <a:xfrm>
            <a:off x="2164013" y="4820884"/>
            <a:ext cx="3199639" cy="36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Affected parties</a:t>
            </a:r>
          </a:p>
        </p:txBody>
      </p:sp>
      <p:sp>
        <p:nvSpPr>
          <p:cNvPr id="11" name="Rectangle 4"/>
          <p:cNvSpPr>
            <a:spLocks noChangeArrowheads="1"/>
          </p:cNvSpPr>
          <p:nvPr/>
        </p:nvSpPr>
        <p:spPr bwMode="auto">
          <a:xfrm>
            <a:off x="2164013" y="3904048"/>
            <a:ext cx="3199639" cy="56098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Change backup and maintenance suggestions</a:t>
            </a:r>
          </a:p>
        </p:txBody>
      </p:sp>
      <p:sp>
        <p:nvSpPr>
          <p:cNvPr id="12" name="Rectangle 4"/>
          <p:cNvSpPr>
            <a:spLocks noChangeArrowheads="1"/>
          </p:cNvSpPr>
          <p:nvPr/>
        </p:nvSpPr>
        <p:spPr bwMode="auto">
          <a:xfrm>
            <a:off x="2164013" y="3482887"/>
            <a:ext cx="3199639" cy="36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Troubleshooting summary report</a:t>
            </a:r>
          </a:p>
        </p:txBody>
      </p:sp>
      <p:sp>
        <p:nvSpPr>
          <p:cNvPr id="13" name="Rectangle 4"/>
          <p:cNvSpPr>
            <a:spLocks noChangeArrowheads="1"/>
          </p:cNvSpPr>
          <p:nvPr/>
        </p:nvSpPr>
        <p:spPr bwMode="auto">
          <a:xfrm>
            <a:off x="2164013" y="5233916"/>
            <a:ext cx="3199639" cy="55653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Authorizing party in each phase </a:t>
            </a:r>
            <a:r>
              <a:rPr lang="en-US" sz="1400" dirty="0" smtClean="0">
                <a:solidFill>
                  <a:srgbClr val="1D1D1A"/>
                </a:solidFill>
                <a:latin typeface="+mj-lt"/>
                <a:ea typeface="方正兰亭黑简体" panose="02000000000000000000" pitchFamily="2" charset="-122"/>
              </a:rPr>
              <a:t/>
            </a:r>
            <a:br>
              <a:rPr lang="en-US" sz="1400" dirty="0" smtClean="0">
                <a:solidFill>
                  <a:srgbClr val="1D1D1A"/>
                </a:solidFill>
                <a:latin typeface="+mj-lt"/>
                <a:ea typeface="方正兰亭黑简体" panose="02000000000000000000" pitchFamily="2" charset="-122"/>
              </a:rPr>
            </a:br>
            <a:r>
              <a:rPr lang="en-US" sz="1400" dirty="0" smtClean="0">
                <a:solidFill>
                  <a:srgbClr val="1D1D1A"/>
                </a:solidFill>
                <a:latin typeface="+mj-lt"/>
                <a:ea typeface="方正兰亭黑简体" panose="02000000000000000000" pitchFamily="2" charset="-122"/>
              </a:rPr>
              <a:t>of </a:t>
            </a:r>
            <a:r>
              <a:rPr lang="en-US" sz="1400" dirty="0">
                <a:solidFill>
                  <a:srgbClr val="1D1D1A"/>
                </a:solidFill>
                <a:latin typeface="+mj-lt"/>
                <a:ea typeface="方正兰亭黑简体" panose="02000000000000000000" pitchFamily="2" charset="-122"/>
              </a:rPr>
              <a:t>troubleshooting</a:t>
            </a:r>
          </a:p>
        </p:txBody>
      </p:sp>
      <p:sp>
        <p:nvSpPr>
          <p:cNvPr id="14" name="Rectangle 4"/>
          <p:cNvSpPr>
            <a:spLocks noChangeArrowheads="1"/>
          </p:cNvSpPr>
          <p:nvPr/>
        </p:nvSpPr>
        <p:spPr bwMode="auto">
          <a:xfrm>
            <a:off x="2164013" y="5829844"/>
            <a:ext cx="3199639" cy="360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Others: vendors and service providers</a:t>
            </a:r>
          </a:p>
        </p:txBody>
      </p:sp>
      <p:sp>
        <p:nvSpPr>
          <p:cNvPr id="15" name="Line 18"/>
          <p:cNvSpPr>
            <a:spLocks noChangeShapeType="1"/>
          </p:cNvSpPr>
          <p:nvPr/>
        </p:nvSpPr>
        <p:spPr bwMode="auto">
          <a:xfrm>
            <a:off x="5483932" y="3749995"/>
            <a:ext cx="1440160"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2000" dirty="0">
              <a:latin typeface="+mj-lt"/>
              <a:ea typeface="+mn-ea"/>
            </a:endParaRPr>
          </a:p>
        </p:txBody>
      </p:sp>
      <p:sp>
        <p:nvSpPr>
          <p:cNvPr id="16" name="Rectangle 8"/>
          <p:cNvSpPr>
            <a:spLocks noChangeArrowheads="1"/>
          </p:cNvSpPr>
          <p:nvPr/>
        </p:nvSpPr>
        <p:spPr bwMode="auto">
          <a:xfrm>
            <a:off x="6924092" y="2612386"/>
            <a:ext cx="3210508" cy="435107"/>
          </a:xfrm>
          <a:prstGeom prst="rect">
            <a:avLst/>
          </a:prstGeom>
          <a:solidFill>
            <a:srgbClr val="FFFFFF"/>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b="1" dirty="0">
                <a:latin typeface="+mj-lt"/>
                <a:ea typeface="方正兰亭黑简体" panose="02000000000000000000" pitchFamily="2" charset="-122"/>
              </a:rPr>
              <a:t>Wrap-up work</a:t>
            </a:r>
          </a:p>
        </p:txBody>
      </p:sp>
      <p:sp>
        <p:nvSpPr>
          <p:cNvPr id="17" name="Rectangle 4"/>
          <p:cNvSpPr>
            <a:spLocks noChangeArrowheads="1"/>
          </p:cNvSpPr>
          <p:nvPr/>
        </p:nvSpPr>
        <p:spPr bwMode="auto">
          <a:xfrm>
            <a:off x="7098260" y="3194296"/>
            <a:ext cx="2894826" cy="125435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Document handover</a:t>
            </a:r>
          </a:p>
        </p:txBody>
      </p:sp>
      <p:sp>
        <p:nvSpPr>
          <p:cNvPr id="18" name="Rectangle 4"/>
          <p:cNvSpPr>
            <a:spLocks noChangeArrowheads="1"/>
          </p:cNvSpPr>
          <p:nvPr/>
        </p:nvSpPr>
        <p:spPr bwMode="auto">
          <a:xfrm>
            <a:off x="7098260" y="4933873"/>
            <a:ext cx="2894826" cy="124333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1D1D1A"/>
                </a:solidFill>
                <a:latin typeface="+mj-lt"/>
                <a:ea typeface="方正兰亭黑简体" panose="02000000000000000000" pitchFamily="2" charset="-122"/>
              </a:rPr>
              <a:t>Information notification</a:t>
            </a:r>
          </a:p>
        </p:txBody>
      </p:sp>
      <p:sp>
        <p:nvSpPr>
          <p:cNvPr id="37" name="五边形 36"/>
          <p:cNvSpPr/>
          <p:nvPr/>
        </p:nvSpPr>
        <p:spPr bwMode="auto">
          <a:xfrm>
            <a:off x="4139508" y="15639"/>
            <a:ext cx="781200" cy="343232"/>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Report</a:t>
            </a:r>
          </a:p>
        </p:txBody>
      </p:sp>
      <p:sp>
        <p:nvSpPr>
          <p:cNvPr id="38" name="燕尾形 37"/>
          <p:cNvSpPr/>
          <p:nvPr/>
        </p:nvSpPr>
        <p:spPr bwMode="auto">
          <a:xfrm>
            <a:off x="478077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Confirmation</a:t>
            </a:r>
          </a:p>
        </p:txBody>
      </p:sp>
      <p:sp>
        <p:nvSpPr>
          <p:cNvPr id="39" name="燕尾形 38"/>
          <p:cNvSpPr/>
          <p:nvPr/>
        </p:nvSpPr>
        <p:spPr bwMode="auto">
          <a:xfrm>
            <a:off x="577586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Information Collection</a:t>
            </a:r>
          </a:p>
        </p:txBody>
      </p:sp>
      <p:sp>
        <p:nvSpPr>
          <p:cNvPr id="40" name="燕尾形 39"/>
          <p:cNvSpPr/>
          <p:nvPr/>
        </p:nvSpPr>
        <p:spPr bwMode="auto">
          <a:xfrm>
            <a:off x="6678762" y="15639"/>
            <a:ext cx="1248559"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Identification and Analysis</a:t>
            </a:r>
          </a:p>
        </p:txBody>
      </p:sp>
      <p:sp>
        <p:nvSpPr>
          <p:cNvPr id="41" name="燕尾形 40"/>
          <p:cNvSpPr/>
          <p:nvPr/>
        </p:nvSpPr>
        <p:spPr bwMode="auto">
          <a:xfrm>
            <a:off x="7791442" y="15639"/>
            <a:ext cx="767359" cy="343232"/>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Cause Listing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42" name="燕尾形 41"/>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Fault Assessment</a:t>
            </a:r>
          </a:p>
        </p:txBody>
      </p:sp>
      <p:sp>
        <p:nvSpPr>
          <p:cNvPr id="43" name="燕尾形 42"/>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a:latin typeface="+mj-lt"/>
                <a:ea typeface="方正兰亭黑简体" panose="02000000000000000000" pitchFamily="2" charset="-122"/>
                <a:sym typeface="Huawei Sans" panose="020C0503030203020204" pitchFamily="34" charset="0"/>
              </a:rPr>
              <a:t>Step-by-Step Troubleshooting</a:t>
            </a:r>
          </a:p>
        </p:txBody>
      </p:sp>
      <p:sp>
        <p:nvSpPr>
          <p:cNvPr id="44" name="燕尾形 43"/>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dirty="0" smtClean="0">
                <a:latin typeface="+mj-lt"/>
                <a:ea typeface="方正兰亭黑简体" panose="02000000000000000000" pitchFamily="2" charset="-122"/>
                <a:sym typeface="Huawei Sans" panose="020C0503030203020204" pitchFamily="34" charset="0"/>
              </a:rPr>
              <a:t>Fault Resolving</a:t>
            </a:r>
            <a:endParaRPr lang="en-US" altLang="zh-CN" sz="1000" dirty="0">
              <a:latin typeface="+mj-lt"/>
              <a:ea typeface="方正兰亭黑简体" panose="02000000000000000000" pitchFamily="2" charset="-122"/>
              <a:sym typeface="Huawei Sans" panose="020C0503030203020204" pitchFamily="34" charset="0"/>
            </a:endParaRPr>
          </a:p>
        </p:txBody>
      </p:sp>
      <p:sp>
        <p:nvSpPr>
          <p:cNvPr id="45" name="燕尾形 44"/>
          <p:cNvSpPr/>
          <p:nvPr/>
        </p:nvSpPr>
        <p:spPr bwMode="auto">
          <a:xfrm>
            <a:off x="11327676" y="15639"/>
            <a:ext cx="861876" cy="343232"/>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altLang="zh-CN" sz="1000" b="1" dirty="0">
                <a:solidFill>
                  <a:srgbClr val="FFFFFF"/>
                </a:solidFill>
                <a:latin typeface="+mj-lt"/>
                <a:ea typeface="方正兰亭黑简体" panose="02000000000000000000" pitchFamily="2" charset="-122"/>
                <a:sym typeface="Huawei Sans" panose="020C0503030203020204" pitchFamily="34" charset="0"/>
              </a:rPr>
              <a:t>Wrap-up work</a:t>
            </a:r>
          </a:p>
        </p:txBody>
      </p:sp>
    </p:spTree>
    <p:extLst>
      <p:ext uri="{BB962C8B-B14F-4D97-AF65-F5344CB8AC3E}">
        <p14:creationId xmlns:p14="http://schemas.microsoft.com/office/powerpoint/2010/main" val="16567607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t>Troubleshooting Data Communication Network </a:t>
            </a:r>
            <a:r>
              <a:rPr lang="en-US" b="1" dirty="0"/>
              <a:t>Faults</a:t>
            </a:r>
          </a:p>
          <a:p>
            <a:pPr lvl="1"/>
            <a:r>
              <a:rPr lang="en-US" dirty="0">
                <a:solidFill>
                  <a:schemeClr val="bg1">
                    <a:lumMod val="50000"/>
                  </a:schemeClr>
                </a:solidFill>
              </a:rPr>
              <a:t>Overview of Network Faults</a:t>
            </a:r>
          </a:p>
          <a:p>
            <a:pPr lvl="1"/>
            <a:r>
              <a:rPr lang="en-US" dirty="0">
                <a:solidFill>
                  <a:schemeClr val="bg1">
                    <a:lumMod val="50000"/>
                  </a:schemeClr>
                </a:solidFill>
              </a:rPr>
              <a:t>Troubleshooting Process</a:t>
            </a:r>
          </a:p>
          <a:p>
            <a:pPr lvl="1"/>
            <a:r>
              <a:rPr lang="en-US" b="1" dirty="0"/>
              <a:t>Core Ideas and Methods of Network Troubleshooting</a:t>
            </a:r>
          </a:p>
          <a:p>
            <a:r>
              <a:rPr lang="en-US" dirty="0">
                <a:solidFill>
                  <a:schemeClr val="bg1">
                    <a:lumMod val="50000"/>
                  </a:schemeClr>
                </a:solidFill>
              </a:rPr>
              <a:t>Troubleshooting Common Network Faults</a:t>
            </a:r>
          </a:p>
        </p:txBody>
      </p:sp>
    </p:spTree>
    <p:extLst>
      <p:ext uri="{BB962C8B-B14F-4D97-AF65-F5344CB8AC3E}">
        <p14:creationId xmlns:p14="http://schemas.microsoft.com/office/powerpoint/2010/main" val="42926653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25"/>
          <p:cNvSpPr>
            <a:spLocks noGrp="1"/>
          </p:cNvSpPr>
          <p:nvPr>
            <p:ph type="ctrTitle" sz="quarter"/>
          </p:nvPr>
        </p:nvSpPr>
        <p:spPr/>
        <p:txBody>
          <a:bodyPr/>
          <a:lstStyle/>
          <a:p>
            <a:r>
              <a:rPr lang="en-US" dirty="0"/>
              <a:t>Network </a:t>
            </a:r>
            <a:r>
              <a:rPr lang="en-US" dirty="0" smtClean="0"/>
              <a:t>Fault Troubleshooting</a:t>
            </a:r>
            <a:endParaRPr lang="en-US" dirty="0"/>
          </a:p>
        </p:txBody>
      </p:sp>
      <p:sp>
        <p:nvSpPr>
          <p:cNvPr id="4" name="文本占位符 3"/>
          <p:cNvSpPr>
            <a:spLocks noGrp="1"/>
          </p:cNvSpPr>
          <p:nvPr>
            <p:ph type="body" sz="quarter" idx="10"/>
          </p:nvPr>
        </p:nvSpPr>
        <p:spPr/>
        <p:txBody>
          <a:bodyPr/>
          <a:lstStyle/>
          <a:p>
            <a:endParaRPr lang="zh-CN" altLang="en-US" dirty="0"/>
          </a:p>
        </p:txBody>
      </p:sp>
    </p:spTree>
    <p:extLst>
      <p:ext uri="{BB962C8B-B14F-4D97-AF65-F5344CB8AC3E}">
        <p14:creationId xmlns:p14="http://schemas.microsoft.com/office/powerpoint/2010/main" val="29670215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27"/>
          <p:cNvSpPr txBox="1">
            <a:spLocks/>
          </p:cNvSpPr>
          <p:nvPr/>
        </p:nvSpPr>
        <p:spPr bwMode="auto">
          <a:xfrm>
            <a:off x="1398774" y="3371554"/>
            <a:ext cx="8443058" cy="898868"/>
          </a:xfrm>
          <a:prstGeom prst="trapezoid">
            <a:avLst>
              <a:gd name="adj" fmla="val 75739"/>
            </a:avLst>
          </a:prstGeom>
          <a:gradFill flip="none" rotWithShape="1">
            <a:gsLst>
              <a:gs pos="0">
                <a:schemeClr val="bg1"/>
              </a:gs>
              <a:gs pos="100000">
                <a:srgbClr val="00B0F0">
                  <a:alpha val="26000"/>
                </a:srgbClr>
              </a:gs>
            </a:gsLst>
            <a:lin ang="5400000" scaled="1"/>
            <a:tileRect/>
          </a:gradFill>
          <a:ln w="12700" cap="flat" cmpd="sng" algn="ctr">
            <a:gradFill flip="none" rotWithShape="1">
              <a:gsLst>
                <a:gs pos="0">
                  <a:schemeClr val="accent1">
                    <a:lumMod val="5000"/>
                    <a:lumOff val="95000"/>
                  </a:schemeClr>
                </a:gs>
                <a:gs pos="100000">
                  <a:srgbClr val="00B0F0"/>
                </a:gs>
              </a:gsLst>
              <a:lin ang="5400000" scaled="1"/>
              <a:tileRect/>
            </a:gra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lt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lt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lt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lt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lt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9pPr>
          </a:lstStyle>
          <a:p>
            <a:pPr marL="0" indent="0">
              <a:buFont typeface="Arial" panose="020B0604020202020204" pitchFamily="34" charset="0"/>
              <a:buNone/>
            </a:pPr>
            <a:endParaRPr lang="en-US" altLang="zh-CN" dirty="0">
              <a:latin typeface="+mj-lt"/>
            </a:endParaRPr>
          </a:p>
        </p:txBody>
      </p:sp>
      <p:sp>
        <p:nvSpPr>
          <p:cNvPr id="30" name="文本占位符 32"/>
          <p:cNvSpPr>
            <a:spLocks noGrp="1"/>
          </p:cNvSpPr>
          <p:nvPr>
            <p:ph type="body" sz="quarter" idx="10"/>
          </p:nvPr>
        </p:nvSpPr>
        <p:spPr/>
        <p:txBody>
          <a:bodyPr/>
          <a:lstStyle/>
          <a:p>
            <a:pPr marL="0" indent="0">
              <a:buNone/>
            </a:pPr>
            <a:r>
              <a:rPr lang="en-US" sz="2000" dirty="0" smtClean="0">
                <a:latin typeface="+mj-lt"/>
              </a:rPr>
              <a:t>The path along which service traffic passes is usually designed in the network planning phase. You merely need to know the round-trip path of service traffic adversely affected by a network fault, trace the path, and rectify the fault step by step.</a:t>
            </a:r>
          </a:p>
          <a:p>
            <a:endParaRPr lang="en-US" altLang="zh-CN" sz="2000" dirty="0" smtClean="0">
              <a:latin typeface="+mj-lt"/>
            </a:endParaRPr>
          </a:p>
          <a:p>
            <a:endParaRPr lang="en-US" altLang="zh-CN" sz="2000" dirty="0">
              <a:latin typeface="+mj-lt"/>
            </a:endParaRPr>
          </a:p>
        </p:txBody>
      </p:sp>
      <p:sp>
        <p:nvSpPr>
          <p:cNvPr id="2" name="标题 1"/>
          <p:cNvSpPr>
            <a:spLocks noGrp="1"/>
          </p:cNvSpPr>
          <p:nvPr>
            <p:ph type="title"/>
          </p:nvPr>
        </p:nvSpPr>
        <p:spPr>
          <a:xfrm>
            <a:off x="1594800" y="410400"/>
            <a:ext cx="10163252" cy="640800"/>
          </a:xfrm>
        </p:spPr>
        <p:txBody>
          <a:bodyPr/>
          <a:lstStyle/>
          <a:p>
            <a:r>
              <a:rPr lang="en-US" sz="3150" dirty="0">
                <a:latin typeface="+mj-lt"/>
              </a:rPr>
              <a:t>Service Traffic Path-Centric Troubleshooting Ideals</a:t>
            </a:r>
          </a:p>
        </p:txBody>
      </p:sp>
      <p:pic>
        <p:nvPicPr>
          <p:cNvPr id="20" name="图片 19" descr="接入交换机.png"/>
          <p:cNvPicPr>
            <a:picLocks noChangeAspect="1"/>
          </p:cNvPicPr>
          <p:nvPr/>
        </p:nvPicPr>
        <p:blipFill>
          <a:blip r:embed="rId3" cstate="print"/>
          <a:stretch>
            <a:fillRect/>
          </a:stretch>
        </p:blipFill>
        <p:spPr>
          <a:xfrm>
            <a:off x="2074491" y="5083173"/>
            <a:ext cx="540000" cy="441818"/>
          </a:xfrm>
          <a:prstGeom prst="rect">
            <a:avLst/>
          </a:prstGeom>
        </p:spPr>
      </p:pic>
      <p:pic>
        <p:nvPicPr>
          <p:cNvPr id="21" name="图片 20" descr="接入交换机.png"/>
          <p:cNvPicPr>
            <a:picLocks noChangeAspect="1"/>
          </p:cNvPicPr>
          <p:nvPr/>
        </p:nvPicPr>
        <p:blipFill>
          <a:blip r:embed="rId3" cstate="print"/>
          <a:stretch>
            <a:fillRect/>
          </a:stretch>
        </p:blipFill>
        <p:spPr>
          <a:xfrm>
            <a:off x="8284488" y="5070722"/>
            <a:ext cx="540000" cy="441818"/>
          </a:xfrm>
          <a:prstGeom prst="rect">
            <a:avLst/>
          </a:prstGeom>
        </p:spPr>
      </p:pic>
      <p:pic>
        <p:nvPicPr>
          <p:cNvPr id="22" name="图片 21" descr="汇聚交换机.png"/>
          <p:cNvPicPr>
            <a:picLocks noChangeAspect="1"/>
          </p:cNvPicPr>
          <p:nvPr/>
        </p:nvPicPr>
        <p:blipFill>
          <a:blip r:embed="rId4" cstate="print"/>
          <a:stretch>
            <a:fillRect/>
          </a:stretch>
        </p:blipFill>
        <p:spPr>
          <a:xfrm>
            <a:off x="2757534" y="5083173"/>
            <a:ext cx="540000" cy="441818"/>
          </a:xfrm>
          <a:prstGeom prst="rect">
            <a:avLst/>
          </a:prstGeom>
        </p:spPr>
      </p:pic>
      <p:pic>
        <p:nvPicPr>
          <p:cNvPr id="23" name="图片 22" descr="汇聚交换机.png"/>
          <p:cNvPicPr>
            <a:picLocks noChangeAspect="1"/>
          </p:cNvPicPr>
          <p:nvPr/>
        </p:nvPicPr>
        <p:blipFill>
          <a:blip r:embed="rId4" cstate="print"/>
          <a:stretch>
            <a:fillRect/>
          </a:stretch>
        </p:blipFill>
        <p:spPr>
          <a:xfrm>
            <a:off x="7627077" y="5070722"/>
            <a:ext cx="540000" cy="441818"/>
          </a:xfrm>
          <a:prstGeom prst="rect">
            <a:avLst/>
          </a:prstGeom>
        </p:spPr>
      </p:pic>
      <p:pic>
        <p:nvPicPr>
          <p:cNvPr id="24" name="图片 23" descr="核心交换机.png"/>
          <p:cNvPicPr>
            <a:picLocks noChangeAspect="1"/>
          </p:cNvPicPr>
          <p:nvPr/>
        </p:nvPicPr>
        <p:blipFill>
          <a:blip r:embed="rId5" cstate="print"/>
          <a:stretch>
            <a:fillRect/>
          </a:stretch>
        </p:blipFill>
        <p:spPr>
          <a:xfrm>
            <a:off x="6969666" y="5070722"/>
            <a:ext cx="540000" cy="441818"/>
          </a:xfrm>
          <a:prstGeom prst="rect">
            <a:avLst/>
          </a:prstGeom>
        </p:spPr>
      </p:pic>
      <p:pic>
        <p:nvPicPr>
          <p:cNvPr id="25" name="图片 24" descr="核心交换机.png"/>
          <p:cNvPicPr>
            <a:picLocks noChangeAspect="1"/>
          </p:cNvPicPr>
          <p:nvPr/>
        </p:nvPicPr>
        <p:blipFill>
          <a:blip r:embed="rId5" cstate="print"/>
          <a:stretch>
            <a:fillRect/>
          </a:stretch>
        </p:blipFill>
        <p:spPr>
          <a:xfrm>
            <a:off x="3440577" y="5083173"/>
            <a:ext cx="540000" cy="441818"/>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3621" y="5070082"/>
            <a:ext cx="599339" cy="468000"/>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52916" y="5057631"/>
            <a:ext cx="599339" cy="468000"/>
          </a:xfrm>
          <a:prstGeom prst="rect">
            <a:avLst/>
          </a:prstGeom>
        </p:spPr>
      </p:pic>
      <p:sp>
        <p:nvSpPr>
          <p:cNvPr id="29" name="矩形 28"/>
          <p:cNvSpPr/>
          <p:nvPr/>
        </p:nvSpPr>
        <p:spPr>
          <a:xfrm>
            <a:off x="1398774" y="5859673"/>
            <a:ext cx="8443058" cy="27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400" b="1" dirty="0">
                <a:latin typeface="+mj-lt"/>
              </a:rPr>
              <a:t>N</a:t>
            </a:r>
            <a:r>
              <a:rPr lang="en-US" sz="1400" b="1" dirty="0" smtClean="0">
                <a:latin typeface="+mj-lt"/>
              </a:rPr>
              <a:t>etwork</a:t>
            </a:r>
            <a:endParaRPr lang="en-US" sz="1400" b="1" dirty="0">
              <a:latin typeface="+mj-lt"/>
            </a:endParaRPr>
          </a:p>
        </p:txBody>
      </p:sp>
      <p:sp>
        <p:nvSpPr>
          <p:cNvPr id="32" name="矩形 31"/>
          <p:cNvSpPr/>
          <p:nvPr/>
        </p:nvSpPr>
        <p:spPr>
          <a:xfrm>
            <a:off x="1398774" y="4275177"/>
            <a:ext cx="8443058" cy="271036"/>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1400" b="1" dirty="0">
                <a:latin typeface="+mj-lt"/>
              </a:rPr>
              <a:t>Service</a:t>
            </a:r>
          </a:p>
        </p:txBody>
      </p:sp>
      <p:sp>
        <p:nvSpPr>
          <p:cNvPr id="28" name="文本占位符 27"/>
          <p:cNvSpPr txBox="1">
            <a:spLocks/>
          </p:cNvSpPr>
          <p:nvPr/>
        </p:nvSpPr>
        <p:spPr bwMode="auto">
          <a:xfrm>
            <a:off x="1398774" y="4947820"/>
            <a:ext cx="8443058" cy="898868"/>
          </a:xfrm>
          <a:prstGeom prst="trapezoid">
            <a:avLst>
              <a:gd name="adj" fmla="val 75739"/>
            </a:avLst>
          </a:prstGeom>
          <a:gradFill flip="none" rotWithShape="1">
            <a:gsLst>
              <a:gs pos="0">
                <a:schemeClr val="bg1"/>
              </a:gs>
              <a:gs pos="100000">
                <a:srgbClr val="00B0F0">
                  <a:alpha val="26000"/>
                </a:srgbClr>
              </a:gs>
            </a:gsLst>
            <a:lin ang="5400000" scaled="1"/>
            <a:tileRect/>
          </a:gradFill>
          <a:ln w="12700" cap="flat" cmpd="sng" algn="ctr">
            <a:gradFill flip="none" rotWithShape="1">
              <a:gsLst>
                <a:gs pos="0">
                  <a:schemeClr val="accent1">
                    <a:lumMod val="5000"/>
                    <a:lumOff val="95000"/>
                  </a:schemeClr>
                </a:gs>
                <a:gs pos="100000">
                  <a:srgbClr val="00B0F0"/>
                </a:gs>
              </a:gsLst>
              <a:lin ang="5400000" scaled="1"/>
              <a:tileRect/>
            </a:gradFill>
            <a:prstDash val="solid"/>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vert="horz" wrap="square" lIns="80141" tIns="40071" rIns="80141" bIns="40071" numCol="1" rtlCol="0" anchor="ctr"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lt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lt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lt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lt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lt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lt1"/>
                </a:solidFill>
                <a:latin typeface="+mn-lt"/>
                <a:ea typeface="+mn-ea"/>
                <a:cs typeface="+mn-cs"/>
              </a:defRPr>
            </a:lvl9pPr>
          </a:lstStyle>
          <a:p>
            <a:pPr marL="0" indent="0">
              <a:buFont typeface="Arial" panose="020B0604020202020204" pitchFamily="34" charset="0"/>
              <a:buNone/>
            </a:pPr>
            <a:endParaRPr lang="en-US" altLang="zh-CN" dirty="0">
              <a:latin typeface="+mj-lt"/>
            </a:endParaRPr>
          </a:p>
        </p:txBody>
      </p:sp>
      <p:sp>
        <p:nvSpPr>
          <p:cNvPr id="3" name="圆角矩形 2"/>
          <p:cNvSpPr/>
          <p:nvPr/>
        </p:nvSpPr>
        <p:spPr>
          <a:xfrm>
            <a:off x="2373758" y="3268887"/>
            <a:ext cx="1160322" cy="876201"/>
          </a:xfrm>
          <a:prstGeom prst="roundRect">
            <a:avLst/>
          </a:prstGeom>
          <a:solidFill>
            <a:srgbClr val="8BC9A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14" name="TextBox 33"/>
          <p:cNvSpPr txBox="1">
            <a:spLocks noChangeArrowheads="1"/>
          </p:cNvSpPr>
          <p:nvPr/>
        </p:nvSpPr>
        <p:spPr bwMode="auto">
          <a:xfrm>
            <a:off x="2524469" y="3454644"/>
            <a:ext cx="851515" cy="307777"/>
          </a:xfrm>
          <a:prstGeom prst="rect">
            <a:avLst/>
          </a:prstGeom>
          <a:noFill/>
          <a:ln w="9525">
            <a:noFill/>
            <a:miter lim="800000"/>
            <a:headEnd/>
            <a:tailEnd/>
          </a:ln>
        </p:spPr>
        <p:txBody>
          <a:bodyPr wrap="none">
            <a:spAutoFit/>
          </a:bodyPr>
          <a:lstStyle/>
          <a:p>
            <a:pPr algn="ctr"/>
            <a:r>
              <a:rPr lang="en-US" sz="1400" b="1" dirty="0" smtClean="0">
                <a:solidFill>
                  <a:schemeClr val="bg1"/>
                </a:solidFill>
                <a:latin typeface="+mj-lt"/>
                <a:ea typeface="+mn-ea"/>
              </a:rPr>
              <a:t>Finance</a:t>
            </a:r>
            <a:endParaRPr lang="en-US" sz="1400" b="1" dirty="0">
              <a:solidFill>
                <a:schemeClr val="bg1"/>
              </a:solidFill>
              <a:latin typeface="+mj-lt"/>
              <a:ea typeface="+mn-ea"/>
            </a:endParaRPr>
          </a:p>
        </p:txBody>
      </p:sp>
      <p:sp>
        <p:nvSpPr>
          <p:cNvPr id="33" name="圆角矩形 32"/>
          <p:cNvSpPr/>
          <p:nvPr/>
        </p:nvSpPr>
        <p:spPr>
          <a:xfrm>
            <a:off x="4201273" y="3268887"/>
            <a:ext cx="1160322" cy="876201"/>
          </a:xfrm>
          <a:prstGeom prst="roundRect">
            <a:avLst/>
          </a:prstGeom>
          <a:solidFill>
            <a:srgbClr val="99DFF9"/>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34" name="圆角矩形 33"/>
          <p:cNvSpPr/>
          <p:nvPr/>
        </p:nvSpPr>
        <p:spPr>
          <a:xfrm>
            <a:off x="6074383" y="3268887"/>
            <a:ext cx="1160322" cy="876201"/>
          </a:xfrm>
          <a:prstGeom prst="roundRect">
            <a:avLst/>
          </a:prstGeom>
          <a:solidFill>
            <a:srgbClr val="FFD17D"/>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35" name="圆角矩形 34"/>
          <p:cNvSpPr/>
          <p:nvPr/>
        </p:nvSpPr>
        <p:spPr>
          <a:xfrm>
            <a:off x="7860697" y="3268887"/>
            <a:ext cx="1160322" cy="876201"/>
          </a:xfrm>
          <a:prstGeom prst="roundRect">
            <a:avLst/>
          </a:prstGeom>
          <a:solidFill>
            <a:srgbClr val="00B0F0"/>
          </a:solidFill>
          <a:ln w="9525">
            <a:noFill/>
            <a:miter lim="800000"/>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13" name="TextBox 32"/>
          <p:cNvSpPr txBox="1">
            <a:spLocks noChangeArrowheads="1"/>
          </p:cNvSpPr>
          <p:nvPr/>
        </p:nvSpPr>
        <p:spPr bwMode="auto">
          <a:xfrm>
            <a:off x="4554061" y="3454644"/>
            <a:ext cx="452367" cy="307777"/>
          </a:xfrm>
          <a:prstGeom prst="rect">
            <a:avLst/>
          </a:prstGeom>
          <a:noFill/>
          <a:ln w="9525">
            <a:noFill/>
            <a:miter lim="800000"/>
            <a:headEnd/>
            <a:tailEnd/>
          </a:ln>
        </p:spPr>
        <p:txBody>
          <a:bodyPr wrap="none">
            <a:spAutoFit/>
          </a:bodyPr>
          <a:lstStyle/>
          <a:p>
            <a:pPr algn="ctr"/>
            <a:r>
              <a:rPr lang="en-US" sz="1400" b="1" dirty="0" smtClean="0">
                <a:solidFill>
                  <a:schemeClr val="bg1"/>
                </a:solidFill>
                <a:latin typeface="+mj-lt"/>
                <a:ea typeface="+mn-ea"/>
              </a:rPr>
              <a:t>OA</a:t>
            </a:r>
            <a:endParaRPr lang="en-US" sz="1400" b="1" dirty="0">
              <a:solidFill>
                <a:schemeClr val="bg1"/>
              </a:solidFill>
              <a:latin typeface="+mj-lt"/>
              <a:ea typeface="+mn-ea"/>
            </a:endParaRPr>
          </a:p>
        </p:txBody>
      </p:sp>
      <p:sp>
        <p:nvSpPr>
          <p:cNvPr id="15" name="TextBox 34"/>
          <p:cNvSpPr txBox="1">
            <a:spLocks noChangeArrowheads="1"/>
          </p:cNvSpPr>
          <p:nvPr/>
        </p:nvSpPr>
        <p:spPr bwMode="auto">
          <a:xfrm>
            <a:off x="6053582" y="3454644"/>
            <a:ext cx="1127232" cy="307777"/>
          </a:xfrm>
          <a:prstGeom prst="rect">
            <a:avLst/>
          </a:prstGeom>
          <a:noFill/>
          <a:ln w="9525">
            <a:noFill/>
            <a:miter lim="800000"/>
            <a:headEnd/>
            <a:tailEnd/>
          </a:ln>
        </p:spPr>
        <p:txBody>
          <a:bodyPr wrap="none">
            <a:spAutoFit/>
          </a:bodyPr>
          <a:lstStyle/>
          <a:p>
            <a:pPr algn="ctr"/>
            <a:r>
              <a:rPr lang="en-US" sz="1400" b="1" dirty="0" smtClean="0">
                <a:solidFill>
                  <a:schemeClr val="bg1"/>
                </a:solidFill>
                <a:latin typeface="+mj-lt"/>
                <a:ea typeface="+mn-ea"/>
              </a:rPr>
              <a:t>Production</a:t>
            </a:r>
            <a:endParaRPr lang="en-US" sz="1400" b="1" dirty="0">
              <a:solidFill>
                <a:schemeClr val="bg1"/>
              </a:solidFill>
              <a:latin typeface="+mj-lt"/>
              <a:ea typeface="+mn-ea"/>
            </a:endParaRPr>
          </a:p>
        </p:txBody>
      </p:sp>
      <p:sp>
        <p:nvSpPr>
          <p:cNvPr id="16" name="TextBox 35"/>
          <p:cNvSpPr txBox="1">
            <a:spLocks noChangeArrowheads="1"/>
          </p:cNvSpPr>
          <p:nvPr/>
        </p:nvSpPr>
        <p:spPr bwMode="auto">
          <a:xfrm>
            <a:off x="8012639" y="3454644"/>
            <a:ext cx="856325" cy="523220"/>
          </a:xfrm>
          <a:prstGeom prst="rect">
            <a:avLst/>
          </a:prstGeom>
          <a:noFill/>
          <a:ln w="9525">
            <a:noFill/>
            <a:miter lim="800000"/>
            <a:headEnd/>
            <a:tailEnd/>
          </a:ln>
        </p:spPr>
        <p:txBody>
          <a:bodyPr wrap="none">
            <a:spAutoFit/>
          </a:bodyPr>
          <a:lstStyle/>
          <a:p>
            <a:pPr algn="ctr"/>
            <a:r>
              <a:rPr lang="en-US" sz="1400" b="1" dirty="0">
                <a:solidFill>
                  <a:schemeClr val="bg1"/>
                </a:solidFill>
                <a:latin typeface="+mj-lt"/>
                <a:ea typeface="+mn-ea"/>
              </a:rPr>
              <a:t>Other</a:t>
            </a:r>
          </a:p>
          <a:p>
            <a:pPr algn="ctr"/>
            <a:r>
              <a:rPr lang="en-US" sz="1400" b="1" dirty="0" smtClean="0">
                <a:solidFill>
                  <a:schemeClr val="bg1"/>
                </a:solidFill>
                <a:latin typeface="+mj-lt"/>
                <a:ea typeface="+mn-ea"/>
              </a:rPr>
              <a:t>service</a:t>
            </a:r>
            <a:r>
              <a:rPr lang="en-US" altLang="zh-CN" sz="1400" b="1" dirty="0" smtClean="0">
                <a:solidFill>
                  <a:schemeClr val="bg1"/>
                </a:solidFill>
                <a:latin typeface="+mj-lt"/>
                <a:ea typeface="+mn-ea"/>
              </a:rPr>
              <a:t>s</a:t>
            </a:r>
            <a:endParaRPr lang="en-US" sz="1400" b="1" dirty="0">
              <a:solidFill>
                <a:schemeClr val="bg1"/>
              </a:solidFill>
              <a:latin typeface="+mj-lt"/>
              <a:ea typeface="+mn-ea"/>
            </a:endParaRPr>
          </a:p>
        </p:txBody>
      </p:sp>
    </p:spTree>
    <p:extLst>
      <p:ext uri="{BB962C8B-B14F-4D97-AF65-F5344CB8AC3E}">
        <p14:creationId xmlns:p14="http://schemas.microsoft.com/office/powerpoint/2010/main" val="28411351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dirty="0" smtClean="0">
                <a:latin typeface="+mj-lt"/>
              </a:rPr>
              <a:t>Multiple paths may exist during packet forwarding. Therefore, you need to determine the path over which service traffic is transmitted based on the packet forwarding process.</a:t>
            </a:r>
          </a:p>
          <a:p>
            <a:endParaRPr lang="en-US" altLang="zh-CN" dirty="0">
              <a:latin typeface="+mj-lt"/>
            </a:endParaRPr>
          </a:p>
        </p:txBody>
      </p:sp>
      <p:sp>
        <p:nvSpPr>
          <p:cNvPr id="2" name="标题 1"/>
          <p:cNvSpPr>
            <a:spLocks noGrp="1"/>
          </p:cNvSpPr>
          <p:nvPr>
            <p:ph type="title"/>
          </p:nvPr>
        </p:nvSpPr>
        <p:spPr>
          <a:xfrm>
            <a:off x="1594800" y="410400"/>
            <a:ext cx="10051100" cy="640800"/>
          </a:xfrm>
        </p:spPr>
        <p:txBody>
          <a:bodyPr/>
          <a:lstStyle/>
          <a:p>
            <a:r>
              <a:rPr lang="en-US" sz="2800" dirty="0">
                <a:latin typeface="+mj-lt"/>
              </a:rPr>
              <a:t>Determining a Service Traffic Path — Network Layer</a:t>
            </a:r>
          </a:p>
        </p:txBody>
      </p:sp>
      <p:sp>
        <p:nvSpPr>
          <p:cNvPr id="5" name="AutoShape 15"/>
          <p:cNvSpPr>
            <a:spLocks noChangeArrowheads="1"/>
          </p:cNvSpPr>
          <p:nvPr/>
        </p:nvSpPr>
        <p:spPr bwMode="auto">
          <a:xfrm>
            <a:off x="7135242" y="3143012"/>
            <a:ext cx="1094382" cy="430760"/>
          </a:xfrm>
          <a:prstGeom prst="wedgeRectCallout">
            <a:avLst>
              <a:gd name="adj1" fmla="val -39612"/>
              <a:gd name="adj2" fmla="val 103532"/>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1</a:t>
            </a:r>
          </a:p>
        </p:txBody>
      </p:sp>
      <p:sp>
        <p:nvSpPr>
          <p:cNvPr id="8" name="385344422"/>
          <p:cNvSpPr>
            <a:spLocks noChangeShapeType="1"/>
          </p:cNvSpPr>
          <p:nvPr/>
        </p:nvSpPr>
        <p:spPr bwMode="auto">
          <a:xfrm>
            <a:off x="5420661" y="2992649"/>
            <a:ext cx="1081088"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9" name="67208846"/>
          <p:cNvSpPr>
            <a:spLocks noChangeShapeType="1"/>
          </p:cNvSpPr>
          <p:nvPr/>
        </p:nvSpPr>
        <p:spPr bwMode="auto">
          <a:xfrm>
            <a:off x="6500162" y="3064088"/>
            <a:ext cx="3175" cy="1152525"/>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0" name="1304620133"/>
          <p:cNvSpPr>
            <a:spLocks noChangeShapeType="1"/>
          </p:cNvSpPr>
          <p:nvPr/>
        </p:nvSpPr>
        <p:spPr bwMode="auto">
          <a:xfrm flipV="1">
            <a:off x="4412600" y="3135524"/>
            <a:ext cx="865187" cy="649288"/>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1" name="2079385357"/>
          <p:cNvSpPr>
            <a:spLocks noChangeShapeType="1"/>
          </p:cNvSpPr>
          <p:nvPr/>
        </p:nvSpPr>
        <p:spPr bwMode="auto">
          <a:xfrm flipV="1">
            <a:off x="6574774" y="4108662"/>
            <a:ext cx="1008062"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2" name="67863668"/>
          <p:cNvSpPr>
            <a:spLocks noChangeShapeType="1"/>
          </p:cNvSpPr>
          <p:nvPr/>
        </p:nvSpPr>
        <p:spPr bwMode="auto">
          <a:xfrm>
            <a:off x="5422249" y="3135525"/>
            <a:ext cx="1223962" cy="1008063"/>
          </a:xfrm>
          <a:prstGeom prst="line">
            <a:avLst/>
          </a:prstGeom>
          <a:noFill/>
          <a:ln w="12700">
            <a:solidFill>
              <a:schemeClr val="tx1"/>
            </a:solidFill>
            <a:round/>
            <a:headEnd/>
            <a:tailEnd/>
          </a:ln>
        </p:spPr>
        <p:txBody>
          <a:bodyPr/>
          <a:lstStyle/>
          <a:p>
            <a:pPr fontAlgn="ctr"/>
            <a:endParaRPr lang="en-US" altLang="zh-CN" dirty="0">
              <a:latin typeface="+mj-lt"/>
            </a:endParaRPr>
          </a:p>
        </p:txBody>
      </p:sp>
      <p:sp>
        <p:nvSpPr>
          <p:cNvPr id="13" name="1660662949"/>
          <p:cNvSpPr>
            <a:spLocks noChangeShapeType="1"/>
          </p:cNvSpPr>
          <p:nvPr/>
        </p:nvSpPr>
        <p:spPr bwMode="auto">
          <a:xfrm>
            <a:off x="3416871" y="3449662"/>
            <a:ext cx="15874" cy="90458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4" name="2126145881"/>
          <p:cNvSpPr>
            <a:spLocks noChangeShapeType="1"/>
          </p:cNvSpPr>
          <p:nvPr/>
        </p:nvSpPr>
        <p:spPr bwMode="auto">
          <a:xfrm flipV="1">
            <a:off x="3428349" y="3910224"/>
            <a:ext cx="1008062"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5" name="1715509344"/>
          <p:cNvSpPr>
            <a:spLocks noChangeShapeType="1"/>
          </p:cNvSpPr>
          <p:nvPr/>
        </p:nvSpPr>
        <p:spPr bwMode="auto">
          <a:xfrm flipV="1">
            <a:off x="2990316" y="4071853"/>
            <a:ext cx="454479" cy="907"/>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6" name="1044377445"/>
          <p:cNvSpPr>
            <a:spLocks noChangeShapeType="1"/>
          </p:cNvSpPr>
          <p:nvPr/>
        </p:nvSpPr>
        <p:spPr bwMode="auto">
          <a:xfrm>
            <a:off x="8301974" y="3748299"/>
            <a:ext cx="0" cy="72390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7" name="1134601881"/>
          <p:cNvSpPr>
            <a:spLocks noChangeShapeType="1"/>
          </p:cNvSpPr>
          <p:nvPr/>
        </p:nvSpPr>
        <p:spPr bwMode="auto">
          <a:xfrm flipV="1">
            <a:off x="7941612" y="4035637"/>
            <a:ext cx="360363"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18" name="1278508882"/>
          <p:cNvSpPr>
            <a:spLocks noChangeShapeType="1"/>
          </p:cNvSpPr>
          <p:nvPr/>
        </p:nvSpPr>
        <p:spPr bwMode="auto">
          <a:xfrm flipV="1">
            <a:off x="8301974" y="4253124"/>
            <a:ext cx="360362" cy="0"/>
          </a:xfrm>
          <a:prstGeom prst="line">
            <a:avLst/>
          </a:prstGeom>
          <a:noFill/>
          <a:ln w="28575">
            <a:solidFill>
              <a:schemeClr val="tx1"/>
            </a:solidFill>
            <a:round/>
            <a:headEnd/>
            <a:tailEnd/>
          </a:ln>
        </p:spPr>
        <p:txBody>
          <a:bodyPr/>
          <a:lstStyle/>
          <a:p>
            <a:pPr fontAlgn="ctr"/>
            <a:endParaRPr lang="en-US" altLang="zh-CN" dirty="0">
              <a:latin typeface="+mj-lt"/>
            </a:endParaRPr>
          </a:p>
        </p:txBody>
      </p:sp>
      <p:sp>
        <p:nvSpPr>
          <p:cNvPr id="29" name="2096747154"/>
          <p:cNvSpPr/>
          <p:nvPr/>
        </p:nvSpPr>
        <p:spPr bwMode="auto">
          <a:xfrm>
            <a:off x="2833944" y="3431984"/>
            <a:ext cx="5907315" cy="1233714"/>
          </a:xfrm>
          <a:custGeom>
            <a:avLst/>
            <a:gdLst>
              <a:gd name="connsiteX0" fmla="*/ 0 w 5907315"/>
              <a:gd name="connsiteY0" fmla="*/ 931334 h 1233714"/>
              <a:gd name="connsiteX1" fmla="*/ 1669143 w 5907315"/>
              <a:gd name="connsiteY1" fmla="*/ 873276 h 1233714"/>
              <a:gd name="connsiteX2" fmla="*/ 2540000 w 5907315"/>
              <a:gd name="connsiteY2" fmla="*/ 31448 h 1233714"/>
              <a:gd name="connsiteX3" fmla="*/ 3672115 w 5907315"/>
              <a:gd name="connsiteY3" fmla="*/ 1061962 h 1233714"/>
              <a:gd name="connsiteX4" fmla="*/ 4934857 w 5907315"/>
              <a:gd name="connsiteY4" fmla="*/ 1061962 h 1233714"/>
              <a:gd name="connsiteX5" fmla="*/ 5907315 w 5907315"/>
              <a:gd name="connsiteY5" fmla="*/ 1090991 h 123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7315" h="1233714">
                <a:moveTo>
                  <a:pt x="0" y="931334"/>
                </a:moveTo>
                <a:cubicBezTo>
                  <a:pt x="622905" y="977295"/>
                  <a:pt x="1245810" y="1023257"/>
                  <a:pt x="1669143" y="873276"/>
                </a:cubicBezTo>
                <a:cubicBezTo>
                  <a:pt x="2092476" y="723295"/>
                  <a:pt x="2206171" y="0"/>
                  <a:pt x="2540000" y="31448"/>
                </a:cubicBezTo>
                <a:cubicBezTo>
                  <a:pt x="2873829" y="62896"/>
                  <a:pt x="3272972" y="890210"/>
                  <a:pt x="3672115" y="1061962"/>
                </a:cubicBezTo>
                <a:cubicBezTo>
                  <a:pt x="4071258" y="1233714"/>
                  <a:pt x="4562324" y="1057124"/>
                  <a:pt x="4934857" y="1061962"/>
                </a:cubicBezTo>
                <a:cubicBezTo>
                  <a:pt x="5307390" y="1066800"/>
                  <a:pt x="5730725" y="1086153"/>
                  <a:pt x="5907315" y="1090991"/>
                </a:cubicBezTo>
              </a:path>
            </a:pathLst>
          </a:custGeom>
          <a:noFill/>
          <a:ln w="28575" cap="flat" cmpd="sng" algn="ctr">
            <a:solidFill>
              <a:srgbClr val="EC706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fontAlgn="ctr"/>
            <a:endParaRPr lang="en-US" altLang="zh-CN" dirty="0">
              <a:latin typeface="+mj-lt"/>
              <a:ea typeface="宋体" pitchFamily="2" charset="-122"/>
            </a:endParaRPr>
          </a:p>
        </p:txBody>
      </p:sp>
      <p:graphicFrame>
        <p:nvGraphicFramePr>
          <p:cNvPr id="31" name="表格 30"/>
          <p:cNvGraphicFramePr>
            <a:graphicFrameLocks noGrp="1"/>
          </p:cNvGraphicFramePr>
          <p:nvPr>
            <p:extLst>
              <p:ext uri="{D42A27DB-BD31-4B8C-83A1-F6EECF244321}">
                <p14:modId xmlns:p14="http://schemas.microsoft.com/office/powerpoint/2010/main" val="3518306060"/>
              </p:ext>
            </p:extLst>
          </p:nvPr>
        </p:nvGraphicFramePr>
        <p:xfrm>
          <a:off x="1140974" y="4504728"/>
          <a:ext cx="3668912" cy="335280"/>
        </p:xfrm>
        <a:graphic>
          <a:graphicData uri="http://schemas.openxmlformats.org/drawingml/2006/table">
            <a:tbl>
              <a:tblPr firstRow="1" bandRow="1">
                <a:tableStyleId>{72833802-FEF1-4C79-8D5D-14CF1EAF98D9}</a:tableStyleId>
              </a:tblPr>
              <a:tblGrid>
                <a:gridCol w="1370096"/>
                <a:gridCol w="1370096"/>
                <a:gridCol w="928720"/>
              </a:tblGrid>
              <a:tr h="316359">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ea typeface="+mn-ea"/>
                        </a:rPr>
                        <a:t>IP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ea typeface="+mn-ea"/>
                        </a:rPr>
                        <a:t>TCP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mn-lt"/>
                          <a:ea typeface="+mn-ea"/>
                        </a:rPr>
                        <a:t>Data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bl>
          </a:graphicData>
        </a:graphic>
      </p:graphicFrame>
      <p:pic>
        <p:nvPicPr>
          <p:cNvPr id="32" name="图片 31" descr="PC.png"/>
          <p:cNvPicPr>
            <a:picLocks noChangeAspect="1"/>
          </p:cNvPicPr>
          <p:nvPr/>
        </p:nvPicPr>
        <p:blipFill>
          <a:blip r:embed="rId3" cstate="print"/>
          <a:stretch>
            <a:fillRect/>
          </a:stretch>
        </p:blipFill>
        <p:spPr>
          <a:xfrm>
            <a:off x="2451253" y="3828637"/>
            <a:ext cx="539063" cy="4140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43393" y="3740040"/>
            <a:ext cx="540000" cy="442800"/>
          </a:xfrm>
          <a:prstGeom prst="rect">
            <a:avLst/>
          </a:prstGeom>
        </p:spPr>
      </p:pic>
      <p:sp>
        <p:nvSpPr>
          <p:cNvPr id="30" name="任意多边形 29"/>
          <p:cNvSpPr/>
          <p:nvPr/>
        </p:nvSpPr>
        <p:spPr bwMode="auto">
          <a:xfrm>
            <a:off x="2975430" y="2587776"/>
            <a:ext cx="5849257" cy="1405466"/>
          </a:xfrm>
          <a:custGeom>
            <a:avLst/>
            <a:gdLst>
              <a:gd name="connsiteX0" fmla="*/ 0 w 5849257"/>
              <a:gd name="connsiteY0" fmla="*/ 1100667 h 1405466"/>
              <a:gd name="connsiteX1" fmla="*/ 1393371 w 5849257"/>
              <a:gd name="connsiteY1" fmla="*/ 1071638 h 1405466"/>
              <a:gd name="connsiteX2" fmla="*/ 2481942 w 5849257"/>
              <a:gd name="connsiteY2" fmla="*/ 287867 h 1405466"/>
              <a:gd name="connsiteX3" fmla="*/ 3788228 w 5849257"/>
              <a:gd name="connsiteY3" fmla="*/ 157238 h 1405466"/>
              <a:gd name="connsiteX4" fmla="*/ 3962400 w 5849257"/>
              <a:gd name="connsiteY4" fmla="*/ 1231295 h 1405466"/>
              <a:gd name="connsiteX5" fmla="*/ 4920342 w 5849257"/>
              <a:gd name="connsiteY5" fmla="*/ 1202267 h 1405466"/>
              <a:gd name="connsiteX6" fmla="*/ 5849257 w 5849257"/>
              <a:gd name="connsiteY6" fmla="*/ 1231295 h 1405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9257" h="1405466">
                <a:moveTo>
                  <a:pt x="0" y="1100667"/>
                </a:moveTo>
                <a:cubicBezTo>
                  <a:pt x="489857" y="1153886"/>
                  <a:pt x="979714" y="1207105"/>
                  <a:pt x="1393371" y="1071638"/>
                </a:cubicBezTo>
                <a:cubicBezTo>
                  <a:pt x="1807028" y="936171"/>
                  <a:pt x="2082799" y="440267"/>
                  <a:pt x="2481942" y="287867"/>
                </a:cubicBezTo>
                <a:cubicBezTo>
                  <a:pt x="2881085" y="135467"/>
                  <a:pt x="3541485" y="0"/>
                  <a:pt x="3788228" y="157238"/>
                </a:cubicBezTo>
                <a:cubicBezTo>
                  <a:pt x="4034971" y="314476"/>
                  <a:pt x="3773714" y="1057124"/>
                  <a:pt x="3962400" y="1231295"/>
                </a:cubicBezTo>
                <a:cubicBezTo>
                  <a:pt x="4151086" y="1405466"/>
                  <a:pt x="4605866" y="1202267"/>
                  <a:pt x="4920342" y="1202267"/>
                </a:cubicBezTo>
                <a:cubicBezTo>
                  <a:pt x="5234818" y="1202267"/>
                  <a:pt x="5655733" y="1211943"/>
                  <a:pt x="5849257" y="1231295"/>
                </a:cubicBezTo>
              </a:path>
            </a:pathLst>
          </a:custGeom>
          <a:noFill/>
          <a:ln w="28575" cap="flat" cmpd="sng" algn="ctr">
            <a:solidFill>
              <a:srgbClr val="EC706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tLang="zh-CN" dirty="0">
              <a:latin typeface="+mj-lt"/>
              <a:ea typeface="宋体" pitchFamily="2" charset="-122"/>
            </a:endParaRPr>
          </a:p>
        </p:txBody>
      </p:sp>
      <p:pic>
        <p:nvPicPr>
          <p:cNvPr id="35" name="图片 3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229718" y="2892291"/>
            <a:ext cx="540000" cy="442800"/>
          </a:xfrm>
          <a:prstGeom prst="rect">
            <a:avLst/>
          </a:prstGeom>
        </p:spPr>
      </p:pic>
      <p:pic>
        <p:nvPicPr>
          <p:cNvPr id="36" name="图片 3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229718" y="3854957"/>
            <a:ext cx="540000" cy="442800"/>
          </a:xfrm>
          <a:prstGeom prst="rect">
            <a:avLst/>
          </a:prstGeom>
        </p:spPr>
      </p:pic>
      <p:pic>
        <p:nvPicPr>
          <p:cNvPr id="37" name="图片 3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469774" y="3854957"/>
            <a:ext cx="540000" cy="442800"/>
          </a:xfrm>
          <a:prstGeom prst="rect">
            <a:avLst/>
          </a:prstGeom>
        </p:spPr>
      </p:pic>
      <p:pic>
        <p:nvPicPr>
          <p:cNvPr id="38" name="图片 3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613028" y="4005319"/>
            <a:ext cx="540000" cy="442800"/>
          </a:xfrm>
          <a:prstGeom prst="rect">
            <a:avLst/>
          </a:prstGeom>
        </p:spPr>
      </p:pic>
      <p:sp>
        <p:nvSpPr>
          <p:cNvPr id="39" name="AutoShape 15"/>
          <p:cNvSpPr>
            <a:spLocks noChangeArrowheads="1"/>
          </p:cNvSpPr>
          <p:nvPr/>
        </p:nvSpPr>
        <p:spPr bwMode="auto">
          <a:xfrm>
            <a:off x="7135242" y="4753322"/>
            <a:ext cx="1094382" cy="430760"/>
          </a:xfrm>
          <a:prstGeom prst="wedgeRectCallout">
            <a:avLst>
              <a:gd name="adj1" fmla="val -37413"/>
              <a:gd name="adj2" fmla="val -114330"/>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2</a:t>
            </a:r>
          </a:p>
        </p:txBody>
      </p:sp>
      <p:pic>
        <p:nvPicPr>
          <p:cNvPr id="34" name="图片 3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045229" y="2892291"/>
            <a:ext cx="540000" cy="442800"/>
          </a:xfrm>
          <a:prstGeom prst="rect">
            <a:avLst/>
          </a:prstGeom>
        </p:spPr>
      </p:pic>
    </p:spTree>
    <p:extLst>
      <p:ext uri="{BB962C8B-B14F-4D97-AF65-F5344CB8AC3E}">
        <p14:creationId xmlns:p14="http://schemas.microsoft.com/office/powerpoint/2010/main" val="9409223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占位符 31"/>
          <p:cNvSpPr>
            <a:spLocks noGrp="1"/>
          </p:cNvSpPr>
          <p:nvPr>
            <p:ph type="body" sz="quarter" idx="10"/>
          </p:nvPr>
        </p:nvSpPr>
        <p:spPr/>
        <p:txBody>
          <a:bodyPr/>
          <a:lstStyle/>
          <a:p>
            <a:pPr marL="0" indent="0">
              <a:buNone/>
            </a:pPr>
            <a:r>
              <a:rPr lang="en-US" sz="2200" dirty="0" smtClean="0">
                <a:latin typeface="+mj-lt"/>
              </a:rPr>
              <a:t>Check how data frames of service traffic are forwarded by switches on a Layer 2 network.</a:t>
            </a:r>
          </a:p>
          <a:p>
            <a:endParaRPr lang="en-US" altLang="zh-CN" sz="2200" dirty="0">
              <a:latin typeface="+mj-lt"/>
            </a:endParaRPr>
          </a:p>
        </p:txBody>
      </p:sp>
      <p:sp>
        <p:nvSpPr>
          <p:cNvPr id="2" name="标题 1"/>
          <p:cNvSpPr>
            <a:spLocks noGrp="1"/>
          </p:cNvSpPr>
          <p:nvPr>
            <p:ph type="title"/>
          </p:nvPr>
        </p:nvSpPr>
        <p:spPr>
          <a:xfrm>
            <a:off x="1594800" y="410400"/>
            <a:ext cx="8819200" cy="640800"/>
          </a:xfrm>
        </p:spPr>
        <p:txBody>
          <a:bodyPr/>
          <a:lstStyle/>
          <a:p>
            <a:r>
              <a:rPr lang="en-US" sz="3200" dirty="0">
                <a:latin typeface="+mj-lt"/>
              </a:rPr>
              <a:t>Determining a Service Traffic Path — Data Link Layer</a:t>
            </a:r>
          </a:p>
        </p:txBody>
      </p:sp>
      <p:cxnSp>
        <p:nvCxnSpPr>
          <p:cNvPr id="4" name="直接连接符 9"/>
          <p:cNvCxnSpPr>
            <a:cxnSpLocks noChangeShapeType="1"/>
            <a:stCxn id="26" idx="2"/>
            <a:endCxn id="31" idx="0"/>
          </p:cNvCxnSpPr>
          <p:nvPr/>
        </p:nvCxnSpPr>
        <p:spPr bwMode="auto">
          <a:xfrm>
            <a:off x="8131822" y="3860883"/>
            <a:ext cx="0" cy="858708"/>
          </a:xfrm>
          <a:prstGeom prst="line">
            <a:avLst/>
          </a:prstGeom>
          <a:noFill/>
          <a:ln w="28575" algn="ctr">
            <a:solidFill>
              <a:schemeClr val="tx1"/>
            </a:solidFill>
            <a:round/>
            <a:headEnd/>
            <a:tailEnd/>
          </a:ln>
        </p:spPr>
      </p:cxnSp>
      <p:cxnSp>
        <p:nvCxnSpPr>
          <p:cNvPr id="5" name="直接连接符 9"/>
          <p:cNvCxnSpPr>
            <a:cxnSpLocks noChangeShapeType="1"/>
            <a:stCxn id="25" idx="2"/>
            <a:endCxn id="24" idx="0"/>
          </p:cNvCxnSpPr>
          <p:nvPr/>
        </p:nvCxnSpPr>
        <p:spPr bwMode="auto">
          <a:xfrm>
            <a:off x="3281413" y="3860883"/>
            <a:ext cx="469" cy="923961"/>
          </a:xfrm>
          <a:prstGeom prst="line">
            <a:avLst/>
          </a:prstGeom>
          <a:noFill/>
          <a:ln w="28575" algn="ctr">
            <a:solidFill>
              <a:schemeClr val="tx1"/>
            </a:solidFill>
            <a:round/>
            <a:headEnd/>
            <a:tailEnd/>
          </a:ln>
        </p:spPr>
      </p:cxnSp>
      <p:cxnSp>
        <p:nvCxnSpPr>
          <p:cNvPr id="6" name="直接连接符 9"/>
          <p:cNvCxnSpPr>
            <a:cxnSpLocks noChangeShapeType="1"/>
          </p:cNvCxnSpPr>
          <p:nvPr/>
        </p:nvCxnSpPr>
        <p:spPr bwMode="auto">
          <a:xfrm flipV="1">
            <a:off x="3537556" y="2690671"/>
            <a:ext cx="2014538" cy="803275"/>
          </a:xfrm>
          <a:prstGeom prst="line">
            <a:avLst/>
          </a:prstGeom>
          <a:noFill/>
          <a:ln w="28575" algn="ctr">
            <a:solidFill>
              <a:schemeClr val="tx1"/>
            </a:solidFill>
            <a:round/>
            <a:headEnd/>
            <a:tailEnd/>
          </a:ln>
        </p:spPr>
      </p:cxnSp>
      <p:cxnSp>
        <p:nvCxnSpPr>
          <p:cNvPr id="7" name="直接连接符 12"/>
          <p:cNvCxnSpPr>
            <a:cxnSpLocks noChangeShapeType="1"/>
          </p:cNvCxnSpPr>
          <p:nvPr/>
        </p:nvCxnSpPr>
        <p:spPr bwMode="auto">
          <a:xfrm flipH="1" flipV="1">
            <a:off x="5696557" y="2690671"/>
            <a:ext cx="2232025" cy="731837"/>
          </a:xfrm>
          <a:prstGeom prst="line">
            <a:avLst/>
          </a:prstGeom>
          <a:noFill/>
          <a:ln w="28575" algn="ctr">
            <a:solidFill>
              <a:schemeClr val="tx1"/>
            </a:solidFill>
            <a:round/>
            <a:headEnd/>
            <a:tailEnd/>
          </a:ln>
        </p:spPr>
      </p:cxnSp>
      <p:sp>
        <p:nvSpPr>
          <p:cNvPr id="8" name="任意多边形 7"/>
          <p:cNvSpPr/>
          <p:nvPr/>
        </p:nvSpPr>
        <p:spPr bwMode="auto">
          <a:xfrm>
            <a:off x="2734735" y="3687543"/>
            <a:ext cx="5583767" cy="1305984"/>
          </a:xfrm>
          <a:custGeom>
            <a:avLst/>
            <a:gdLst>
              <a:gd name="connsiteX0" fmla="*/ 692150 w 5583767"/>
              <a:gd name="connsiteY0" fmla="*/ 1208617 h 1305984"/>
              <a:gd name="connsiteX1" fmla="*/ 666750 w 5583767"/>
              <a:gd name="connsiteY1" fmla="*/ 1157817 h 1305984"/>
              <a:gd name="connsiteX2" fmla="*/ 692150 w 5583767"/>
              <a:gd name="connsiteY2" fmla="*/ 319617 h 1305984"/>
              <a:gd name="connsiteX3" fmla="*/ 4819650 w 5583767"/>
              <a:gd name="connsiteY3" fmla="*/ 116417 h 1305984"/>
              <a:gd name="connsiteX4" fmla="*/ 5276850 w 5583767"/>
              <a:gd name="connsiteY4" fmla="*/ 1018117 h 1305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3767" h="1305984">
                <a:moveTo>
                  <a:pt x="692150" y="1208617"/>
                </a:moveTo>
                <a:cubicBezTo>
                  <a:pt x="679450" y="1257300"/>
                  <a:pt x="666750" y="1305984"/>
                  <a:pt x="666750" y="1157817"/>
                </a:cubicBezTo>
                <a:cubicBezTo>
                  <a:pt x="666750" y="1009650"/>
                  <a:pt x="0" y="493184"/>
                  <a:pt x="692150" y="319617"/>
                </a:cubicBezTo>
                <a:cubicBezTo>
                  <a:pt x="1384300" y="146050"/>
                  <a:pt x="4055533" y="0"/>
                  <a:pt x="4819650" y="116417"/>
                </a:cubicBezTo>
                <a:cubicBezTo>
                  <a:pt x="5583767" y="232834"/>
                  <a:pt x="5276850" y="840317"/>
                  <a:pt x="5276850" y="1018117"/>
                </a:cubicBezTo>
              </a:path>
            </a:pathLst>
          </a:custGeom>
          <a:noFill/>
          <a:ln w="28575" cap="flat" cmpd="sng" algn="ctr">
            <a:solidFill>
              <a:srgbClr val="EC7061"/>
            </a:solidFill>
            <a:prstDash val="dash"/>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tLang="zh-CN" dirty="0">
              <a:latin typeface="+mj-lt"/>
              <a:ea typeface="宋体" pitchFamily="2" charset="-122"/>
            </a:endParaRPr>
          </a:p>
        </p:txBody>
      </p:sp>
      <p:cxnSp>
        <p:nvCxnSpPr>
          <p:cNvPr id="21" name="直接连接符 16"/>
          <p:cNvCxnSpPr>
            <a:cxnSpLocks noChangeShapeType="1"/>
            <a:stCxn id="25" idx="3"/>
            <a:endCxn id="26" idx="1"/>
          </p:cNvCxnSpPr>
          <p:nvPr/>
        </p:nvCxnSpPr>
        <p:spPr bwMode="auto">
          <a:xfrm>
            <a:off x="3551413" y="3639483"/>
            <a:ext cx="4310409" cy="0"/>
          </a:xfrm>
          <a:prstGeom prst="line">
            <a:avLst/>
          </a:prstGeom>
          <a:noFill/>
          <a:ln w="28575" algn="ctr">
            <a:solidFill>
              <a:schemeClr val="tx1"/>
            </a:solidFill>
            <a:round/>
            <a:headEnd/>
            <a:tailEnd/>
          </a:ln>
        </p:spPr>
      </p:cxnSp>
      <p:sp>
        <p:nvSpPr>
          <p:cNvPr id="22" name="任意多边形 21"/>
          <p:cNvSpPr/>
          <p:nvPr/>
        </p:nvSpPr>
        <p:spPr bwMode="auto">
          <a:xfrm>
            <a:off x="2446868" y="2339228"/>
            <a:ext cx="6466417" cy="2506133"/>
          </a:xfrm>
          <a:custGeom>
            <a:avLst/>
            <a:gdLst>
              <a:gd name="connsiteX0" fmla="*/ 357717 w 6466417"/>
              <a:gd name="connsiteY0" fmla="*/ 2506133 h 2506133"/>
              <a:gd name="connsiteX1" fmla="*/ 446617 w 6466417"/>
              <a:gd name="connsiteY1" fmla="*/ 1147233 h 2506133"/>
              <a:gd name="connsiteX2" fmla="*/ 3037417 w 6466417"/>
              <a:gd name="connsiteY2" fmla="*/ 16933 h 2506133"/>
              <a:gd name="connsiteX3" fmla="*/ 5945717 w 6466417"/>
              <a:gd name="connsiteY3" fmla="*/ 1045633 h 2506133"/>
              <a:gd name="connsiteX4" fmla="*/ 6161617 w 6466417"/>
              <a:gd name="connsiteY4" fmla="*/ 2480733 h 2506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6417" h="2506133">
                <a:moveTo>
                  <a:pt x="357717" y="2506133"/>
                </a:moveTo>
                <a:cubicBezTo>
                  <a:pt x="178858" y="2034116"/>
                  <a:pt x="0" y="1562100"/>
                  <a:pt x="446617" y="1147233"/>
                </a:cubicBezTo>
                <a:cubicBezTo>
                  <a:pt x="893234" y="732366"/>
                  <a:pt x="2120900" y="33866"/>
                  <a:pt x="3037417" y="16933"/>
                </a:cubicBezTo>
                <a:cubicBezTo>
                  <a:pt x="3953934" y="0"/>
                  <a:pt x="5425017" y="635000"/>
                  <a:pt x="5945717" y="1045633"/>
                </a:cubicBezTo>
                <a:cubicBezTo>
                  <a:pt x="6466417" y="1456266"/>
                  <a:pt x="6096000" y="2334683"/>
                  <a:pt x="6161617" y="2480733"/>
                </a:cubicBezTo>
              </a:path>
            </a:pathLst>
          </a:custGeom>
          <a:noFill/>
          <a:ln w="28575" cap="flat" cmpd="sng" algn="ctr">
            <a:solidFill>
              <a:srgbClr val="EC7061"/>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endParaRPr lang="en-US" altLang="zh-CN" dirty="0">
              <a:latin typeface="+mj-lt"/>
              <a:ea typeface="宋体" pitchFamily="2" charset="-122"/>
            </a:endParaRPr>
          </a:p>
        </p:txBody>
      </p:sp>
      <p:graphicFrame>
        <p:nvGraphicFramePr>
          <p:cNvPr id="23" name="表格 22"/>
          <p:cNvGraphicFramePr>
            <a:graphicFrameLocks noGrp="1"/>
          </p:cNvGraphicFramePr>
          <p:nvPr>
            <p:extLst>
              <p:ext uri="{D42A27DB-BD31-4B8C-83A1-F6EECF244321}">
                <p14:modId xmlns:p14="http://schemas.microsoft.com/office/powerpoint/2010/main" val="1413152884"/>
              </p:ext>
            </p:extLst>
          </p:nvPr>
        </p:nvGraphicFramePr>
        <p:xfrm>
          <a:off x="2533769" y="5373233"/>
          <a:ext cx="5470073" cy="321915"/>
        </p:xfrm>
        <a:graphic>
          <a:graphicData uri="http://schemas.openxmlformats.org/drawingml/2006/table">
            <a:tbl>
              <a:tblPr firstRow="1" bandRow="1">
                <a:tableStyleId>{72833802-FEF1-4C79-8D5D-14CF1EAF98D9}</a:tableStyleId>
              </a:tblPr>
              <a:tblGrid>
                <a:gridCol w="1571843"/>
                <a:gridCol w="890337"/>
                <a:gridCol w="1371600"/>
                <a:gridCol w="770021"/>
                <a:gridCol w="866272"/>
              </a:tblGrid>
              <a:tr h="321915">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j-lt"/>
                          <a:ea typeface="+mn-ea"/>
                        </a:rPr>
                        <a:t>Ethernet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j-lt"/>
                          <a:ea typeface="+mn-ea"/>
                        </a:rPr>
                        <a:t>IP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j-lt"/>
                          <a:ea typeface="+mn-ea"/>
                        </a:rPr>
                        <a:t>TCP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j-lt"/>
                          <a:ea typeface="+mn-ea"/>
                        </a:rPr>
                        <a:t>Data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b="0" dirty="0">
                          <a:solidFill>
                            <a:schemeClr val="tx1"/>
                          </a:solidFill>
                          <a:latin typeface="+mj-lt"/>
                          <a:ea typeface="+mn-ea"/>
                        </a:rPr>
                        <a:t>FCS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bl>
          </a:graphicData>
        </a:graphic>
      </p:graphicFrame>
      <p:pic>
        <p:nvPicPr>
          <p:cNvPr id="24" name="图片 23" descr="PC.png"/>
          <p:cNvPicPr>
            <a:picLocks noChangeAspect="1"/>
          </p:cNvPicPr>
          <p:nvPr/>
        </p:nvPicPr>
        <p:blipFill>
          <a:blip r:embed="rId3" cstate="print"/>
          <a:stretch>
            <a:fillRect/>
          </a:stretch>
        </p:blipFill>
        <p:spPr>
          <a:xfrm>
            <a:off x="3012350" y="4784844"/>
            <a:ext cx="539063" cy="414000"/>
          </a:xfrm>
          <a:prstGeom prst="rect">
            <a:avLst/>
          </a:prstGeom>
        </p:spPr>
      </p:pic>
      <p:pic>
        <p:nvPicPr>
          <p:cNvPr id="25" name="图片 2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11413" y="3418083"/>
            <a:ext cx="540000" cy="442800"/>
          </a:xfrm>
          <a:prstGeom prst="rect">
            <a:avLst/>
          </a:prstGeom>
        </p:spPr>
      </p:pic>
      <p:pic>
        <p:nvPicPr>
          <p:cNvPr id="26" name="图片 2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861822" y="3418083"/>
            <a:ext cx="540000" cy="442800"/>
          </a:xfrm>
          <a:prstGeom prst="rect">
            <a:avLst/>
          </a:prstGeom>
        </p:spPr>
      </p:pic>
      <p:pic>
        <p:nvPicPr>
          <p:cNvPr id="27" name="图片 2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49690" y="2394956"/>
            <a:ext cx="540000" cy="442800"/>
          </a:xfrm>
          <a:prstGeom prst="rect">
            <a:avLst/>
          </a:prstGeom>
        </p:spPr>
      </p:pic>
      <p:sp>
        <p:nvSpPr>
          <p:cNvPr id="28" name="AutoShape 15"/>
          <p:cNvSpPr>
            <a:spLocks noChangeArrowheads="1"/>
          </p:cNvSpPr>
          <p:nvPr/>
        </p:nvSpPr>
        <p:spPr bwMode="auto">
          <a:xfrm>
            <a:off x="7584631" y="2224873"/>
            <a:ext cx="1094382" cy="430760"/>
          </a:xfrm>
          <a:prstGeom prst="wedgeRectCallout">
            <a:avLst>
              <a:gd name="adj1" fmla="val -39612"/>
              <a:gd name="adj2" fmla="val 103532"/>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1</a:t>
            </a:r>
          </a:p>
        </p:txBody>
      </p:sp>
      <p:sp>
        <p:nvSpPr>
          <p:cNvPr id="29" name="AutoShape 15"/>
          <p:cNvSpPr>
            <a:spLocks noChangeArrowheads="1"/>
          </p:cNvSpPr>
          <p:nvPr/>
        </p:nvSpPr>
        <p:spPr bwMode="auto">
          <a:xfrm>
            <a:off x="6369937" y="4223838"/>
            <a:ext cx="1094382" cy="430760"/>
          </a:xfrm>
          <a:prstGeom prst="wedgeRectCallout">
            <a:avLst>
              <a:gd name="adj1" fmla="val 48340"/>
              <a:gd name="adj2" fmla="val -125503"/>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600" dirty="0">
                <a:latin typeface="+mj-lt"/>
                <a:ea typeface="+mn-ea"/>
              </a:rPr>
              <a:t>Path 2</a:t>
            </a: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861822" y="4719591"/>
            <a:ext cx="540000" cy="442800"/>
          </a:xfrm>
          <a:prstGeom prst="rect">
            <a:avLst/>
          </a:prstGeom>
        </p:spPr>
      </p:pic>
    </p:spTree>
    <p:extLst>
      <p:ext uri="{BB962C8B-B14F-4D97-AF65-F5344CB8AC3E}">
        <p14:creationId xmlns:p14="http://schemas.microsoft.com/office/powerpoint/2010/main" val="33426482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514395"/>
          </a:xfrm>
        </p:spPr>
        <p:txBody>
          <a:bodyPr/>
          <a:lstStyle/>
          <a:p>
            <a:pPr marL="0" indent="0">
              <a:buNone/>
            </a:pPr>
            <a:r>
              <a:rPr lang="en-US" sz="2000" dirty="0" smtClean="0">
                <a:latin typeface="+mj-lt"/>
              </a:rPr>
              <a:t>The layered troubleshooting approach is simple, because all working models follow a simple rule: the upper-layer structure of any model can work properly as long as the lower-layer structure is working properly.</a:t>
            </a:r>
          </a:p>
          <a:p>
            <a:endParaRPr lang="en-US" altLang="zh-CN" sz="2000" dirty="0">
              <a:latin typeface="+mj-lt"/>
            </a:endParaRPr>
          </a:p>
        </p:txBody>
      </p:sp>
      <p:sp>
        <p:nvSpPr>
          <p:cNvPr id="3" name="标题 2"/>
          <p:cNvSpPr>
            <a:spLocks noGrp="1"/>
          </p:cNvSpPr>
          <p:nvPr>
            <p:ph type="title"/>
          </p:nvPr>
        </p:nvSpPr>
        <p:spPr/>
        <p:txBody>
          <a:bodyPr/>
          <a:lstStyle/>
          <a:p>
            <a:r>
              <a:rPr lang="en-US" dirty="0" smtClean="0">
                <a:latin typeface="+mj-lt"/>
              </a:rPr>
              <a:t>Layered </a:t>
            </a:r>
            <a:r>
              <a:rPr lang="en-US" dirty="0">
                <a:latin typeface="+mj-lt"/>
              </a:rPr>
              <a:t>Troubleshooting Approach</a:t>
            </a:r>
          </a:p>
        </p:txBody>
      </p:sp>
      <p:graphicFrame>
        <p:nvGraphicFramePr>
          <p:cNvPr id="6" name="表格 5"/>
          <p:cNvGraphicFramePr>
            <a:graphicFrameLocks noGrp="1"/>
          </p:cNvGraphicFramePr>
          <p:nvPr>
            <p:extLst>
              <p:ext uri="{D42A27DB-BD31-4B8C-83A1-F6EECF244321}">
                <p14:modId xmlns:p14="http://schemas.microsoft.com/office/powerpoint/2010/main" val="365989205"/>
              </p:ext>
            </p:extLst>
          </p:nvPr>
        </p:nvGraphicFramePr>
        <p:xfrm>
          <a:off x="2768600" y="2894901"/>
          <a:ext cx="1959975" cy="3286948"/>
        </p:xfrm>
        <a:graphic>
          <a:graphicData uri="http://schemas.openxmlformats.org/drawingml/2006/table">
            <a:tbl>
              <a:tblPr/>
              <a:tblGrid>
                <a:gridCol w="1959975"/>
              </a:tblGrid>
              <a:tr h="469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Application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69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Presentation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69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Session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69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Transport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r h="469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Network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r h="469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Data link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r h="469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baseline="0" dirty="0">
                          <a:solidFill>
                            <a:schemeClr val="tx1"/>
                          </a:solidFill>
                          <a:latin typeface="+mj-lt"/>
                          <a:ea typeface="方正兰亭黑简体" panose="02000000000000000000" pitchFamily="2" charset="-122"/>
                          <a:sym typeface="Huawei Sans" panose="020C0503030203020204" pitchFamily="34" charset="0"/>
                        </a:rPr>
                        <a:t>Physical layer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bl>
          </a:graphicData>
        </a:graphic>
      </p:graphicFrame>
      <p:cxnSp>
        <p:nvCxnSpPr>
          <p:cNvPr id="7" name="直接箭头连接符 6"/>
          <p:cNvCxnSpPr/>
          <p:nvPr/>
        </p:nvCxnSpPr>
        <p:spPr bwMode="auto">
          <a:xfrm flipV="1">
            <a:off x="4800582" y="2904586"/>
            <a:ext cx="0" cy="3277263"/>
          </a:xfrm>
          <a:prstGeom prst="straightConnector1">
            <a:avLst/>
          </a:prstGeom>
          <a:solidFill>
            <a:schemeClr val="accent1"/>
          </a:solidFill>
          <a:ln w="25400" cap="flat" cmpd="sng" algn="ctr">
            <a:solidFill>
              <a:srgbClr val="EC7061"/>
            </a:solidFill>
            <a:prstDash val="solid"/>
            <a:round/>
            <a:headEnd type="none" w="med" len="med"/>
            <a:tailEnd type="triangle"/>
          </a:ln>
          <a:effectLst/>
        </p:spPr>
      </p:cxnSp>
      <p:sp>
        <p:nvSpPr>
          <p:cNvPr id="8" name="矩形 7"/>
          <p:cNvSpPr/>
          <p:nvPr/>
        </p:nvSpPr>
        <p:spPr>
          <a:xfrm>
            <a:off x="4944598" y="5709430"/>
            <a:ext cx="5832648" cy="523220"/>
          </a:xfrm>
          <a:prstGeom prst="rect">
            <a:avLst/>
          </a:prstGeom>
          <a:gradFill>
            <a:gsLst>
              <a:gs pos="100000">
                <a:srgbClr val="E1F4FF"/>
              </a:gs>
              <a:gs pos="0">
                <a:schemeClr val="bg1"/>
              </a:gs>
            </a:gsLst>
            <a:lin ang="10800000" scaled="1"/>
          </a:gradFill>
        </p:spPr>
        <p:txBody>
          <a:bodyPr wrap="square" anchor="ctr">
            <a:spAutoFit/>
          </a:bodyPr>
          <a:lstStyle/>
          <a:p>
            <a:pPr algn="l"/>
            <a:r>
              <a:rPr lang="en-US" sz="1400" dirty="0">
                <a:latin typeface="+mj-lt"/>
                <a:ea typeface="+mn-ea"/>
              </a:rPr>
              <a:t>Check whether the physical status of an interface is </a:t>
            </a:r>
            <a:r>
              <a:rPr lang="en-US" sz="1400" dirty="0" smtClean="0">
                <a:latin typeface="+mj-lt"/>
                <a:ea typeface="+mn-ea"/>
              </a:rPr>
              <a:t>up </a:t>
            </a:r>
            <a:r>
              <a:rPr lang="en-US" sz="1400" dirty="0">
                <a:latin typeface="+mj-lt"/>
                <a:ea typeface="+mn-ea"/>
              </a:rPr>
              <a:t>and whether cables and connectors are securely connected.</a:t>
            </a:r>
          </a:p>
        </p:txBody>
      </p:sp>
      <p:sp>
        <p:nvSpPr>
          <p:cNvPr id="9" name="矩形 8"/>
          <p:cNvSpPr/>
          <p:nvPr/>
        </p:nvSpPr>
        <p:spPr>
          <a:xfrm>
            <a:off x="4944598" y="5165381"/>
            <a:ext cx="5832648" cy="523220"/>
          </a:xfrm>
          <a:prstGeom prst="rect">
            <a:avLst/>
          </a:prstGeom>
          <a:gradFill>
            <a:gsLst>
              <a:gs pos="100000">
                <a:srgbClr val="E1F4FF"/>
              </a:gs>
              <a:gs pos="0">
                <a:schemeClr val="bg1"/>
              </a:gs>
            </a:gsLst>
            <a:lin ang="10800000" scaled="1"/>
          </a:gradFill>
        </p:spPr>
        <p:txBody>
          <a:bodyPr wrap="square" anchor="ctr">
            <a:spAutoFit/>
          </a:bodyPr>
          <a:lstStyle/>
          <a:p>
            <a:pPr algn="l"/>
            <a:r>
              <a:rPr lang="en-US" sz="1400" dirty="0">
                <a:latin typeface="+mj-lt"/>
                <a:ea typeface="+mn-ea"/>
              </a:rPr>
              <a:t>Check whether data link layer encapsulation is correct, whether an interface protocol is </a:t>
            </a:r>
            <a:r>
              <a:rPr lang="en-US" altLang="zh-CN" sz="1400" dirty="0" smtClean="0">
                <a:latin typeface="+mj-lt"/>
                <a:ea typeface="+mn-ea"/>
              </a:rPr>
              <a:t>u</a:t>
            </a:r>
            <a:r>
              <a:rPr lang="en-US" sz="1400" dirty="0" smtClean="0">
                <a:latin typeface="+mj-lt"/>
                <a:ea typeface="+mn-ea"/>
              </a:rPr>
              <a:t>p</a:t>
            </a:r>
            <a:r>
              <a:rPr lang="en-US" sz="1400" dirty="0">
                <a:latin typeface="+mj-lt"/>
                <a:ea typeface="+mn-ea"/>
              </a:rPr>
              <a:t>, and whether Layer 2 addressing is normal.</a:t>
            </a:r>
          </a:p>
        </p:txBody>
      </p:sp>
      <p:sp>
        <p:nvSpPr>
          <p:cNvPr id="10" name="矩形 9"/>
          <p:cNvSpPr/>
          <p:nvPr/>
        </p:nvSpPr>
        <p:spPr>
          <a:xfrm>
            <a:off x="4944598" y="4617718"/>
            <a:ext cx="5832648" cy="523220"/>
          </a:xfrm>
          <a:prstGeom prst="rect">
            <a:avLst/>
          </a:prstGeom>
          <a:gradFill>
            <a:gsLst>
              <a:gs pos="100000">
                <a:srgbClr val="E1F4FF"/>
              </a:gs>
              <a:gs pos="0">
                <a:schemeClr val="bg1"/>
              </a:gs>
            </a:gsLst>
            <a:lin ang="10800000" scaled="1"/>
          </a:gradFill>
        </p:spPr>
        <p:txBody>
          <a:bodyPr wrap="square" anchor="ctr">
            <a:spAutoFit/>
          </a:bodyPr>
          <a:lstStyle/>
          <a:p>
            <a:pPr algn="l"/>
            <a:r>
              <a:rPr lang="en-US" sz="1400" dirty="0">
                <a:latin typeface="+mj-lt"/>
                <a:ea typeface="+mn-ea"/>
              </a:rPr>
              <a:t>Check whether routes are available and whether a routing protocol is working properly.</a:t>
            </a:r>
          </a:p>
        </p:txBody>
      </p:sp>
      <p:sp>
        <p:nvSpPr>
          <p:cNvPr id="11" name="矩形 10"/>
          <p:cNvSpPr/>
          <p:nvPr/>
        </p:nvSpPr>
        <p:spPr>
          <a:xfrm>
            <a:off x="4944598" y="4073670"/>
            <a:ext cx="5832648" cy="523220"/>
          </a:xfrm>
          <a:prstGeom prst="rect">
            <a:avLst/>
          </a:prstGeom>
          <a:gradFill>
            <a:gsLst>
              <a:gs pos="100000">
                <a:srgbClr val="E1F4FF"/>
              </a:gs>
              <a:gs pos="0">
                <a:schemeClr val="bg1"/>
              </a:gs>
            </a:gsLst>
            <a:lin ang="10800000" scaled="1"/>
          </a:gradFill>
        </p:spPr>
        <p:txBody>
          <a:bodyPr wrap="square" anchor="ctr">
            <a:spAutoFit/>
          </a:bodyPr>
          <a:lstStyle/>
          <a:p>
            <a:pPr algn="l"/>
            <a:r>
              <a:rPr lang="en-US" sz="1400" dirty="0">
                <a:latin typeface="+mj-lt"/>
                <a:ea typeface="+mn-ea"/>
              </a:rPr>
              <a:t>Check whether </a:t>
            </a:r>
            <a:r>
              <a:rPr lang="en-US" sz="1400" dirty="0" smtClean="0">
                <a:latin typeface="+mj-lt"/>
                <a:ea typeface="+mn-ea"/>
              </a:rPr>
              <a:t>TCP </a:t>
            </a:r>
            <a:r>
              <a:rPr lang="en-US" sz="1400" dirty="0">
                <a:latin typeface="+mj-lt"/>
                <a:ea typeface="+mn-ea"/>
              </a:rPr>
              <a:t>connections are correctly established and whether </a:t>
            </a:r>
            <a:r>
              <a:rPr lang="en-US" sz="1400" dirty="0" smtClean="0">
                <a:latin typeface="+mj-lt"/>
                <a:ea typeface="+mn-ea"/>
              </a:rPr>
              <a:t>TCP and UDP ports </a:t>
            </a:r>
            <a:r>
              <a:rPr lang="en-US" sz="1400" dirty="0">
                <a:latin typeface="+mj-lt"/>
                <a:ea typeface="+mn-ea"/>
              </a:rPr>
              <a:t>are enabled.</a:t>
            </a:r>
          </a:p>
        </p:txBody>
      </p:sp>
    </p:spTree>
    <p:extLst>
      <p:ext uri="{BB962C8B-B14F-4D97-AF65-F5344CB8AC3E}">
        <p14:creationId xmlns:p14="http://schemas.microsoft.com/office/powerpoint/2010/main" val="1284644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p:txBody>
          <a:bodyPr/>
          <a:lstStyle/>
          <a:p>
            <a:r>
              <a:rPr lang="en-US" sz="1600" dirty="0" smtClean="0"/>
              <a:t>Compare configurations, software versions, and hardware models in normal and faulty states to find differences.</a:t>
            </a:r>
          </a:p>
          <a:p>
            <a:r>
              <a:rPr lang="en-US" sz="1600" dirty="0" smtClean="0"/>
              <a:t>Network troubleshooting personnel with less experience will use this method more frequently in practice.</a:t>
            </a:r>
          </a:p>
          <a:p>
            <a:endParaRPr lang="en-US" altLang="zh-CN" sz="1600" dirty="0"/>
          </a:p>
        </p:txBody>
      </p:sp>
      <p:sp>
        <p:nvSpPr>
          <p:cNvPr id="2" name="标题 1"/>
          <p:cNvSpPr>
            <a:spLocks noGrp="1"/>
          </p:cNvSpPr>
          <p:nvPr>
            <p:ph type="title"/>
          </p:nvPr>
        </p:nvSpPr>
        <p:spPr/>
        <p:txBody>
          <a:bodyPr/>
          <a:lstStyle/>
          <a:p>
            <a:r>
              <a:rPr lang="en-US" dirty="0"/>
              <a:t>Configuration Comparison Approach</a:t>
            </a:r>
          </a:p>
        </p:txBody>
      </p:sp>
      <p:sp>
        <p:nvSpPr>
          <p:cNvPr id="7" name="AutoShape 2"/>
          <p:cNvSpPr>
            <a:spLocks noChangeArrowheads="1"/>
          </p:cNvSpPr>
          <p:nvPr/>
        </p:nvSpPr>
        <p:spPr bwMode="auto">
          <a:xfrm>
            <a:off x="1236024" y="2461500"/>
            <a:ext cx="4068452" cy="351068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sysname</a:t>
            </a:r>
            <a:r>
              <a:rPr lang="en-US" sz="1400" dirty="0">
                <a:solidFill>
                  <a:srgbClr val="1D1D1A"/>
                </a:solidFill>
                <a:latin typeface="Huawei Sans" panose="020C0503030203020204" pitchFamily="34" charset="0"/>
                <a:ea typeface="方正兰亭黑简体" panose="02000000000000000000" pitchFamily="2" charset="-122"/>
              </a:rPr>
              <a:t> r1</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1</a:t>
            </a:r>
          </a:p>
          <a:p>
            <a:pPr marL="144000"/>
            <a:r>
              <a:rPr lang="en-US" sz="1400" dirty="0">
                <a:solidFill>
                  <a:srgbClr val="1D1D1A"/>
                </a:solidFill>
                <a:latin typeface="Huawei Sans" panose="020C0503030203020204" pitchFamily="34" charset="0"/>
                <a:ea typeface="方正兰亭黑简体" panose="02000000000000000000" pitchFamily="2" charset="-122"/>
              </a:rPr>
              <a:t> network-entity 49.0001.1000.0000.0001.00</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Serial4/0/0</a:t>
            </a:r>
          </a:p>
          <a:p>
            <a:pPr marL="144000"/>
            <a:r>
              <a:rPr lang="en-US" sz="1400" dirty="0">
                <a:solidFill>
                  <a:srgbClr val="1D1D1A"/>
                </a:solidFill>
                <a:latin typeface="Huawei Sans" panose="020C0503030203020204" pitchFamily="34" charset="0"/>
                <a:ea typeface="方正兰亭黑简体" panose="02000000000000000000" pitchFamily="2" charset="-122"/>
              </a:rPr>
              <a:t> link-protocol </a:t>
            </a:r>
            <a:r>
              <a:rPr lang="en-US" sz="1400" dirty="0" err="1">
                <a:solidFill>
                  <a:srgbClr val="1D1D1A"/>
                </a:solidFill>
                <a:latin typeface="Huawei Sans" panose="020C0503030203020204" pitchFamily="34" charset="0"/>
                <a:ea typeface="方正兰亭黑简体" panose="02000000000000000000" pitchFamily="2" charset="-122"/>
              </a:rPr>
              <a:t>ppp</a:t>
            </a:r>
            <a:endParaRPr lang="en-US" sz="1400" dirty="0">
              <a:solidFill>
                <a:srgbClr val="1D1D1A"/>
              </a:solidFill>
              <a:latin typeface="Huawei Sans" panose="020C0503030203020204" pitchFamily="34" charset="0"/>
              <a:ea typeface="方正兰亭黑简体" panose="02000000000000000000" pitchFamily="2" charset="-122"/>
            </a:endParaRP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10.0.12.1 255.255.255.0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timer hello 30 </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LoopBack0</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10.0.1.1 255.255.255.255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dirty="0">
                <a:solidFill>
                  <a:srgbClr val="1D1D1A"/>
                </a:solidFill>
                <a:latin typeface="Huawei Sans" panose="020C0503030203020204" pitchFamily="34" charset="0"/>
                <a:ea typeface="方正兰亭黑简体" panose="02000000000000000000" pitchFamily="2" charset="-122"/>
              </a:rPr>
              <a:t>#</a:t>
            </a:r>
          </a:p>
        </p:txBody>
      </p:sp>
      <p:sp>
        <p:nvSpPr>
          <p:cNvPr id="8" name="AutoShape 2"/>
          <p:cNvSpPr>
            <a:spLocks noChangeArrowheads="1"/>
          </p:cNvSpPr>
          <p:nvPr/>
        </p:nvSpPr>
        <p:spPr bwMode="auto">
          <a:xfrm>
            <a:off x="6887524" y="2461500"/>
            <a:ext cx="4068452" cy="351068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sysname</a:t>
            </a:r>
            <a:r>
              <a:rPr lang="en-US" sz="1400" dirty="0">
                <a:solidFill>
                  <a:srgbClr val="1D1D1A"/>
                </a:solidFill>
                <a:latin typeface="Huawei Sans" panose="020C0503030203020204" pitchFamily="34" charset="0"/>
                <a:ea typeface="方正兰亭黑简体" panose="02000000000000000000" pitchFamily="2" charset="-122"/>
              </a:rPr>
              <a:t> r1</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1</a:t>
            </a:r>
          </a:p>
          <a:p>
            <a:pPr marL="144000"/>
            <a:r>
              <a:rPr lang="en-US" sz="1400" dirty="0">
                <a:solidFill>
                  <a:srgbClr val="1D1D1A"/>
                </a:solidFill>
                <a:latin typeface="Huawei Sans" panose="020C0503030203020204" pitchFamily="34" charset="0"/>
                <a:ea typeface="方正兰亭黑简体" panose="02000000000000000000" pitchFamily="2" charset="-122"/>
              </a:rPr>
              <a:t> network-entity 49.0001.1000.0000.0001.00</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Serial4/0/0</a:t>
            </a:r>
          </a:p>
          <a:p>
            <a:pPr marL="144000"/>
            <a:r>
              <a:rPr lang="en-US" sz="1400" dirty="0">
                <a:solidFill>
                  <a:srgbClr val="1D1D1A"/>
                </a:solidFill>
                <a:latin typeface="Huawei Sans" panose="020C0503030203020204" pitchFamily="34" charset="0"/>
                <a:ea typeface="方正兰亭黑简体" panose="02000000000000000000" pitchFamily="2" charset="-122"/>
              </a:rPr>
              <a:t> link-protocol </a:t>
            </a:r>
            <a:r>
              <a:rPr lang="en-US" sz="1400" dirty="0" err="1">
                <a:solidFill>
                  <a:srgbClr val="1D1D1A"/>
                </a:solidFill>
                <a:latin typeface="Huawei Sans" panose="020C0503030203020204" pitchFamily="34" charset="0"/>
                <a:ea typeface="方正兰亭黑简体" panose="02000000000000000000" pitchFamily="2" charset="-122"/>
              </a:rPr>
              <a:t>ppp</a:t>
            </a:r>
            <a:endParaRPr lang="en-US" sz="1400" dirty="0">
              <a:solidFill>
                <a:srgbClr val="1D1D1A"/>
              </a:solidFill>
              <a:latin typeface="Huawei Sans" panose="020C0503030203020204" pitchFamily="34" charset="0"/>
              <a:ea typeface="方正兰亭黑简体" panose="02000000000000000000" pitchFamily="2" charset="-122"/>
            </a:endParaRP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10.0.12.1 255.255.255.0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dirty="0">
                <a:solidFill>
                  <a:srgbClr val="EC7061"/>
                </a:solidFill>
                <a:latin typeface="Huawei Sans" panose="020C0503030203020204" pitchFamily="34" charset="0"/>
                <a:ea typeface="方正兰亭黑简体" panose="02000000000000000000" pitchFamily="2" charset="-122"/>
              </a:rPr>
              <a:t> </a:t>
            </a:r>
            <a:r>
              <a:rPr lang="en-US" sz="1400" dirty="0" err="1">
                <a:solidFill>
                  <a:srgbClr val="EC7061"/>
                </a:solidFill>
                <a:latin typeface="Huawei Sans" panose="020C0503030203020204" pitchFamily="34" charset="0"/>
                <a:ea typeface="方正兰亭黑简体" panose="02000000000000000000" pitchFamily="2" charset="-122"/>
              </a:rPr>
              <a:t>isis</a:t>
            </a:r>
            <a:r>
              <a:rPr lang="en-US" sz="1400" dirty="0">
                <a:solidFill>
                  <a:srgbClr val="EC7061"/>
                </a:solidFill>
                <a:latin typeface="Huawei Sans" panose="020C0503030203020204" pitchFamily="34" charset="0"/>
                <a:ea typeface="方正兰亭黑简体" panose="02000000000000000000" pitchFamily="2" charset="-122"/>
              </a:rPr>
              <a:t> timer hello 120 </a:t>
            </a:r>
          </a:p>
          <a:p>
            <a:pPr marL="144000"/>
            <a:r>
              <a:rPr lang="en-US" sz="1400" dirty="0">
                <a:solidFill>
                  <a:srgbClr val="1D1D1A"/>
                </a:solidFill>
                <a:latin typeface="Huawei Sans" panose="020C0503030203020204" pitchFamily="34" charset="0"/>
                <a:ea typeface="方正兰亭黑简体" panose="02000000000000000000" pitchFamily="2" charset="-122"/>
              </a:rPr>
              <a:t>#</a:t>
            </a:r>
          </a:p>
          <a:p>
            <a:pPr marL="144000"/>
            <a:r>
              <a:rPr lang="en-US" sz="1400" dirty="0">
                <a:solidFill>
                  <a:srgbClr val="1D1D1A"/>
                </a:solidFill>
                <a:latin typeface="Huawei Sans" panose="020C0503030203020204" pitchFamily="34" charset="0"/>
                <a:ea typeface="方正兰亭黑简体" panose="02000000000000000000" pitchFamily="2" charset="-122"/>
              </a:rPr>
              <a:t>interface LoopBack0</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ip</a:t>
            </a:r>
            <a:r>
              <a:rPr lang="en-US" sz="1400" dirty="0">
                <a:solidFill>
                  <a:srgbClr val="1D1D1A"/>
                </a:solidFill>
                <a:latin typeface="Huawei Sans" panose="020C0503030203020204" pitchFamily="34" charset="0"/>
                <a:ea typeface="方正兰亭黑简体" panose="02000000000000000000" pitchFamily="2" charset="-122"/>
              </a:rPr>
              <a:t> address 10.0.1.1 255.255.255.255 </a:t>
            </a:r>
          </a:p>
          <a:p>
            <a:pPr marL="144000"/>
            <a:r>
              <a:rPr lang="en-US" sz="1400" dirty="0">
                <a:solidFill>
                  <a:srgbClr val="1D1D1A"/>
                </a:solidFill>
                <a:latin typeface="Huawei Sans" panose="020C0503030203020204" pitchFamily="34" charset="0"/>
                <a:ea typeface="方正兰亭黑简体" panose="02000000000000000000" pitchFamily="2" charset="-122"/>
              </a:rPr>
              <a:t> </a:t>
            </a:r>
            <a:r>
              <a:rPr lang="en-US" sz="1400" dirty="0" err="1">
                <a:solidFill>
                  <a:srgbClr val="1D1D1A"/>
                </a:solidFill>
                <a:latin typeface="Huawei Sans" panose="020C0503030203020204" pitchFamily="34" charset="0"/>
                <a:ea typeface="方正兰亭黑简体" panose="02000000000000000000" pitchFamily="2" charset="-122"/>
              </a:rPr>
              <a:t>isis</a:t>
            </a:r>
            <a:r>
              <a:rPr lang="en-US" sz="1400" dirty="0">
                <a:solidFill>
                  <a:srgbClr val="1D1D1A"/>
                </a:solidFill>
                <a:latin typeface="Huawei Sans" panose="020C0503030203020204" pitchFamily="34" charset="0"/>
                <a:ea typeface="方正兰亭黑简体" panose="02000000000000000000" pitchFamily="2" charset="-122"/>
              </a:rPr>
              <a:t> enable 1</a:t>
            </a:r>
          </a:p>
          <a:p>
            <a:pPr marL="144000"/>
            <a:r>
              <a:rPr lang="en-US" sz="1400" dirty="0">
                <a:solidFill>
                  <a:srgbClr val="1D1D1A"/>
                </a:solidFill>
                <a:latin typeface="Huawei Sans" panose="020C0503030203020204" pitchFamily="34" charset="0"/>
                <a:ea typeface="方正兰亭黑简体" panose="02000000000000000000" pitchFamily="2" charset="-122"/>
              </a:rPr>
              <a:t>#</a:t>
            </a:r>
          </a:p>
        </p:txBody>
      </p:sp>
      <p:grpSp>
        <p:nvGrpSpPr>
          <p:cNvPr id="9" name="组合 8"/>
          <p:cNvGrpSpPr/>
          <p:nvPr/>
        </p:nvGrpSpPr>
        <p:grpSpPr>
          <a:xfrm>
            <a:off x="5500151" y="3737239"/>
            <a:ext cx="1215375" cy="356242"/>
            <a:chOff x="5539807" y="3706111"/>
            <a:chExt cx="1215375" cy="356242"/>
          </a:xfrm>
        </p:grpSpPr>
        <p:sp>
          <p:nvSpPr>
            <p:cNvPr id="12" name="Right Arrow 157"/>
            <p:cNvSpPr/>
            <p:nvPr/>
          </p:nvSpPr>
          <p:spPr>
            <a:xfrm>
              <a:off x="6107839" y="370611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Right Arrow 157"/>
            <p:cNvSpPr/>
            <p:nvPr/>
          </p:nvSpPr>
          <p:spPr>
            <a:xfrm flipH="1">
              <a:off x="5539807" y="3706111"/>
              <a:ext cx="648000"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4" name="矩形 13"/>
          <p:cNvSpPr/>
          <p:nvPr/>
        </p:nvSpPr>
        <p:spPr>
          <a:xfrm>
            <a:off x="5476474" y="3162298"/>
            <a:ext cx="1293067" cy="5847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srgbClr val="CC9900"/>
              </a:buClr>
              <a:defRP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Compare them</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0015659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smtClean="0"/>
              <a:t>The configuration files of Huawei network devices, such as switches and routers, are edited in a clear structure.</a:t>
            </a:r>
          </a:p>
          <a:p>
            <a:r>
              <a:rPr lang="en-US" sz="2000" dirty="0" smtClean="0"/>
              <a:t>If a fault occurs, you can narrow down the fault locating scope by classifying the fault into one or several categories:</a:t>
            </a:r>
          </a:p>
          <a:p>
            <a:pPr marL="587375" lvl="1" indent="-282575"/>
            <a:r>
              <a:rPr lang="en-US" sz="1800" dirty="0" smtClean="0"/>
              <a:t> Management (router name, password, service, and log)</a:t>
            </a:r>
          </a:p>
          <a:p>
            <a:pPr marL="587375" lvl="1" indent="-282575"/>
            <a:r>
              <a:rPr lang="en-US" sz="1800" dirty="0" smtClean="0"/>
              <a:t> Ports (address, encapsulation, cost, and authentication)</a:t>
            </a:r>
          </a:p>
          <a:p>
            <a:pPr marL="587375" lvl="1" indent="-282575"/>
            <a:r>
              <a:rPr lang="en-US" sz="1800" dirty="0" smtClean="0"/>
              <a:t> Routing protocols (static route, RIP, OSPF, BGP, and route import)</a:t>
            </a:r>
          </a:p>
          <a:p>
            <a:pPr marL="587375" lvl="1" indent="-282575"/>
            <a:r>
              <a:rPr lang="en-US" sz="1800" dirty="0" smtClean="0"/>
              <a:t> Policies (routing policy, policy-based routing, and security configuration)</a:t>
            </a:r>
          </a:p>
          <a:p>
            <a:pPr marL="587375" lvl="1" indent="-282575"/>
            <a:r>
              <a:rPr lang="en-US" sz="1800" dirty="0" smtClean="0"/>
              <a:t> Access (console port login, Telnet login, dial-up)</a:t>
            </a:r>
          </a:p>
          <a:p>
            <a:pPr marL="587375" lvl="1" indent="-282575"/>
            <a:r>
              <a:rPr lang="en-US" sz="1800" dirty="0" smtClean="0"/>
              <a:t> Applications (DNS, DHCP, and VPN configuration)</a:t>
            </a:r>
          </a:p>
          <a:p>
            <a:endParaRPr lang="en-US" altLang="zh-CN" sz="2000" dirty="0" smtClean="0"/>
          </a:p>
          <a:p>
            <a:endParaRPr lang="en-US" altLang="zh-CN" sz="2000" dirty="0"/>
          </a:p>
        </p:txBody>
      </p:sp>
      <p:sp>
        <p:nvSpPr>
          <p:cNvPr id="2" name="标题 1"/>
          <p:cNvSpPr>
            <a:spLocks noGrp="1"/>
          </p:cNvSpPr>
          <p:nvPr>
            <p:ph type="title"/>
          </p:nvPr>
        </p:nvSpPr>
        <p:spPr/>
        <p:txBody>
          <a:bodyPr/>
          <a:lstStyle/>
          <a:p>
            <a:r>
              <a:rPr lang="en-US" dirty="0"/>
              <a:t>Block-based Troubleshooting Approach</a:t>
            </a:r>
          </a:p>
        </p:txBody>
      </p:sp>
    </p:spTree>
    <p:extLst>
      <p:ext uri="{BB962C8B-B14F-4D97-AF65-F5344CB8AC3E}">
        <p14:creationId xmlns:p14="http://schemas.microsoft.com/office/powerpoint/2010/main" val="30619997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sz="1800" dirty="0" smtClean="0">
                <a:latin typeface="+mj-lt"/>
              </a:rPr>
              <a:t>After the</a:t>
            </a:r>
            <a:r>
              <a:rPr lang="en-US" sz="1800" b="1" dirty="0" smtClean="0">
                <a:latin typeface="+mj-lt"/>
              </a:rPr>
              <a:t> display </a:t>
            </a:r>
            <a:r>
              <a:rPr lang="en-US" sz="1800" b="1" dirty="0" err="1" smtClean="0">
                <a:latin typeface="+mj-lt"/>
              </a:rPr>
              <a:t>ip</a:t>
            </a:r>
            <a:r>
              <a:rPr lang="en-US" sz="1800" b="1" dirty="0" smtClean="0">
                <a:latin typeface="+mj-lt"/>
              </a:rPr>
              <a:t> routing-table</a:t>
            </a:r>
            <a:r>
              <a:rPr lang="en-US" sz="1800" dirty="0" smtClean="0">
                <a:latin typeface="+mj-lt"/>
              </a:rPr>
              <a:t> command is run, only direct routes are displayed. What are possible causes?</a:t>
            </a:r>
          </a:p>
          <a:p>
            <a:endParaRPr lang="en-US" altLang="zh-CN" sz="1800" dirty="0" smtClean="0">
              <a:latin typeface="+mj-lt"/>
            </a:endParaRPr>
          </a:p>
          <a:p>
            <a:pPr>
              <a:lnSpc>
                <a:spcPct val="120000"/>
              </a:lnSpc>
            </a:pPr>
            <a:endParaRPr lang="en-US" altLang="zh-CN" sz="1800" dirty="0" smtClean="0">
              <a:latin typeface="+mj-lt"/>
            </a:endParaRPr>
          </a:p>
          <a:p>
            <a:pPr>
              <a:lnSpc>
                <a:spcPct val="120000"/>
              </a:lnSpc>
            </a:pPr>
            <a:endParaRPr lang="en-US" altLang="zh-CN" sz="1800" dirty="0" smtClean="0">
              <a:latin typeface="+mj-lt"/>
            </a:endParaRPr>
          </a:p>
          <a:p>
            <a:pPr>
              <a:lnSpc>
                <a:spcPct val="120000"/>
              </a:lnSpc>
            </a:pPr>
            <a:endParaRPr lang="en-US" altLang="zh-CN" sz="1800" dirty="0" smtClean="0">
              <a:latin typeface="+mj-lt"/>
            </a:endParaRPr>
          </a:p>
          <a:p>
            <a:pPr marL="0" indent="0">
              <a:buNone/>
            </a:pPr>
            <a:endParaRPr lang="en-US" sz="1800" dirty="0" smtClean="0">
              <a:latin typeface="+mj-lt"/>
            </a:endParaRPr>
          </a:p>
          <a:p>
            <a:pPr marL="0" indent="0">
              <a:lnSpc>
                <a:spcPct val="100000"/>
              </a:lnSpc>
              <a:buNone/>
            </a:pPr>
            <a:endParaRPr lang="en-US" sz="1800" dirty="0" smtClean="0">
              <a:latin typeface="+mj-lt"/>
            </a:endParaRPr>
          </a:p>
          <a:p>
            <a:pPr marL="0" indent="0">
              <a:buNone/>
            </a:pPr>
            <a:r>
              <a:rPr lang="en-US" sz="1800" dirty="0" smtClean="0">
                <a:latin typeface="+mj-lt"/>
              </a:rPr>
              <a:t>The fault is related to the following blocks: routing protocols, policies, and ports. If no routing protocol is configured or a routing protocol is incorrectly configured, the routing table may be empty. If an ACL is incorrectly configured, route update may be adversely affected. If the IP address, mask, or authentication configuration of an interface is incorrect, the routing table may be incorrect. </a:t>
            </a:r>
          </a:p>
          <a:p>
            <a:endParaRPr lang="en-US" altLang="zh-CN" sz="1800" dirty="0">
              <a:latin typeface="+mj-lt"/>
            </a:endParaRPr>
          </a:p>
        </p:txBody>
      </p:sp>
      <p:sp>
        <p:nvSpPr>
          <p:cNvPr id="2" name="标题 1"/>
          <p:cNvSpPr>
            <a:spLocks noGrp="1"/>
          </p:cNvSpPr>
          <p:nvPr>
            <p:ph type="title"/>
          </p:nvPr>
        </p:nvSpPr>
        <p:spPr>
          <a:xfrm>
            <a:off x="1594799" y="410400"/>
            <a:ext cx="10335943" cy="640800"/>
          </a:xfrm>
        </p:spPr>
        <p:txBody>
          <a:bodyPr/>
          <a:lstStyle/>
          <a:p>
            <a:r>
              <a:rPr lang="en-US" sz="3150" dirty="0">
                <a:latin typeface="+mj-lt"/>
              </a:rPr>
              <a:t>Block-based Troubleshooting Approach — Example</a:t>
            </a:r>
          </a:p>
        </p:txBody>
      </p:sp>
      <p:graphicFrame>
        <p:nvGraphicFramePr>
          <p:cNvPr id="4" name="表格 3"/>
          <p:cNvGraphicFramePr>
            <a:graphicFrameLocks noGrp="1"/>
          </p:cNvGraphicFramePr>
          <p:nvPr>
            <p:extLst>
              <p:ext uri="{D42A27DB-BD31-4B8C-83A1-F6EECF244321}">
                <p14:modId xmlns:p14="http://schemas.microsoft.com/office/powerpoint/2010/main" val="1971073993"/>
              </p:ext>
            </p:extLst>
          </p:nvPr>
        </p:nvGraphicFramePr>
        <p:xfrm>
          <a:off x="1909863" y="2039824"/>
          <a:ext cx="8367970" cy="2659176"/>
        </p:xfrm>
        <a:graphic>
          <a:graphicData uri="http://schemas.openxmlformats.org/drawingml/2006/table">
            <a:tbl>
              <a:tblPr>
                <a:tableStyleId>{72833802-FEF1-4C79-8D5D-14CF1EAF98D9}</a:tableStyleId>
              </a:tblPr>
              <a:tblGrid>
                <a:gridCol w="1785328"/>
                <a:gridCol w="874447"/>
                <a:gridCol w="874447"/>
                <a:gridCol w="874447"/>
                <a:gridCol w="874447"/>
                <a:gridCol w="874447"/>
                <a:gridCol w="2210407"/>
              </a:tblGrid>
              <a:tr h="1073488">
                <a:tc gridSpan="7">
                  <a:txBody>
                    <a:bodyPr/>
                    <a:lstStyle/>
                    <a:p>
                      <a:pPr algn="l" fontAlgn="t"/>
                      <a:r>
                        <a:rPr lang="en-US" sz="1200" u="none" strike="noStrike" dirty="0"/>
                        <a:t>&lt;R2&gt;display </a:t>
                      </a:r>
                      <a:r>
                        <a:rPr lang="en-US" sz="1200" u="none" strike="noStrike" dirty="0" err="1"/>
                        <a:t>ip</a:t>
                      </a:r>
                      <a:r>
                        <a:rPr lang="en-US" sz="1200" u="none" strike="noStrike" dirty="0"/>
                        <a:t> routing-table </a:t>
                      </a:r>
                      <a:br>
                        <a:rPr lang="en-US" sz="1200" u="none" strike="noStrike" dirty="0"/>
                      </a:br>
                      <a:r>
                        <a:rPr lang="en-US" sz="1200" u="none" strike="noStrike" dirty="0"/>
                        <a:t>Route Flags: R - relay, D - download to fib</a:t>
                      </a:r>
                      <a:br>
                        <a:rPr lang="en-US" sz="1200" u="none" strike="noStrike" dirty="0"/>
                      </a:br>
                      <a:r>
                        <a:rPr lang="en-US" sz="1200" u="none" strike="noStrike" dirty="0"/>
                        <a:t>------------------------------------------------------------------------------------------------------------------------------------------</a:t>
                      </a:r>
                      <a:br>
                        <a:rPr lang="en-US" sz="1200" u="none" strike="noStrike" dirty="0"/>
                      </a:br>
                      <a:r>
                        <a:rPr lang="en-US" sz="1200" u="none" strike="noStrike" dirty="0"/>
                        <a:t>Routing Tables: Public</a:t>
                      </a:r>
                      <a:br>
                        <a:rPr lang="en-US" sz="1200" u="none" strike="noStrike" dirty="0"/>
                      </a:br>
                      <a:r>
                        <a:rPr lang="en-US" sz="1200" u="none" strike="noStrike" dirty="0"/>
                        <a:t>         Destinations : 16       Routes : 16   </a:t>
                      </a:r>
                    </a:p>
                  </a:txBody>
                  <a:tcPr marL="9525" marR="9525" marT="9525" marB="0">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0077">
                <a:tc>
                  <a:txBody>
                    <a:bodyPr/>
                    <a:lstStyle/>
                    <a:p>
                      <a:pPr algn="ctr" fontAlgn="ctr"/>
                      <a:r>
                        <a:rPr lang="en-US" sz="1200" u="none" strike="noStrike" dirty="0"/>
                        <a:t>Destination/Mask</a:t>
                      </a: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Proto</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Pre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Cost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Flags</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err="1"/>
                        <a:t>NextHop</a:t>
                      </a:r>
                      <a:endParaRPr lang="en-US" sz="1200" u="none" strike="noStrike" dirty="0"/>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Interface</a:t>
                      </a: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210077">
                <a:tc>
                  <a:txBody>
                    <a:bodyPr/>
                    <a:lstStyle/>
                    <a:p>
                      <a:pPr algn="ctr" fontAlgn="ctr"/>
                      <a:r>
                        <a:rPr lang="en-US" sz="1200" u="none" strike="noStrike" dirty="0"/>
                        <a:t>10.0.12.1/32</a:t>
                      </a: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Direct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10.0.12.1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Serial4/0/0</a:t>
                      </a: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210077">
                <a:tc>
                  <a:txBody>
                    <a:bodyPr/>
                    <a:lstStyle/>
                    <a:p>
                      <a:pPr algn="ctr" fontAlgn="ctr"/>
                      <a:r>
                        <a:rPr lang="en-US" sz="1200" u="none" strike="noStrike" dirty="0"/>
                        <a:t>10.0.12.2/32</a:t>
                      </a: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Direct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127.0.0.1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Serial4/0/0</a:t>
                      </a: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210077">
                <a:tc>
                  <a:txBody>
                    <a:bodyPr/>
                    <a:lstStyle/>
                    <a:p>
                      <a:pPr algn="ctr" fontAlgn="ctr"/>
                      <a:r>
                        <a:rPr lang="en-US" sz="1200" u="none" strike="noStrike" dirty="0"/>
                        <a:t>10.0.12.255/32</a:t>
                      </a: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Direct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127.0.0.1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Serial4/0/0</a:t>
                      </a: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210077">
                <a:tc>
                  <a:txBody>
                    <a:bodyPr/>
                    <a:lstStyle/>
                    <a:p>
                      <a:pPr algn="ctr" fontAlgn="ctr"/>
                      <a:r>
                        <a:rPr lang="en-US" sz="1200" u="none" strike="noStrike" dirty="0"/>
                        <a:t>10.0.23.0/24</a:t>
                      </a: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Direct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10.0.23.2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GigabitEthernet0/0/0</a:t>
                      </a: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210077">
                <a:tc>
                  <a:txBody>
                    <a:bodyPr/>
                    <a:lstStyle/>
                    <a:p>
                      <a:pPr algn="ctr" fontAlgn="ctr"/>
                      <a:r>
                        <a:rPr lang="en-US" sz="1200" u="none" strike="noStrike" dirty="0"/>
                        <a:t>10.0.23.2/32</a:t>
                      </a: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Direct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127.0.0.1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GigabitEthernet0/0/0</a:t>
                      </a: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BFE"/>
                    </a:solidFill>
                  </a:tcPr>
                </a:tc>
              </a:tr>
              <a:tr h="325226">
                <a:tc>
                  <a:txBody>
                    <a:bodyPr/>
                    <a:lstStyle/>
                    <a:p>
                      <a:pPr algn="ctr" fontAlgn="ctr"/>
                      <a:r>
                        <a:rPr lang="en-US" sz="1200" u="none" strike="noStrike" dirty="0"/>
                        <a:t>10.0.23.255/32</a:t>
                      </a:r>
                    </a:p>
                  </a:txBody>
                  <a:tcPr marL="9525" marR="9525" marT="9525" marB="0" anchor="ctr">
                    <a:lnL w="12700" cap="flat" cmpd="sng" algn="ctr">
                      <a:solidFill>
                        <a:srgbClr val="99DFF9"/>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Direct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D</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127.0.0.1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c>
                  <a:txBody>
                    <a:bodyPr/>
                    <a:lstStyle/>
                    <a:p>
                      <a:pPr algn="ctr" fontAlgn="ctr"/>
                      <a:r>
                        <a:rPr lang="en-US" sz="1200" u="none" strike="noStrike" dirty="0"/>
                        <a:t>GigabitEthernet0/0/0</a:t>
                      </a:r>
                    </a:p>
                  </a:txBody>
                  <a:tcPr marL="9525" marR="9525" marT="9525" marB="0" anchor="ctr">
                    <a:lnL w="12700" cap="flat" cmpd="sng" algn="ctr">
                      <a:no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mpd="sng">
                      <a:noFill/>
                      <a:prstDash val="solid"/>
                    </a:lnTlToBr>
                    <a:lnBlToTr w="12700" cmpd="sng">
                      <a:noFill/>
                      <a:prstDash val="solid"/>
                    </a:lnBlToTr>
                    <a:solidFill>
                      <a:srgbClr val="F3FBFE"/>
                    </a:solidFill>
                  </a:tcPr>
                </a:tc>
              </a:tr>
            </a:tbl>
          </a:graphicData>
        </a:graphic>
      </p:graphicFrame>
    </p:spTree>
    <p:extLst>
      <p:ext uri="{BB962C8B-B14F-4D97-AF65-F5344CB8AC3E}">
        <p14:creationId xmlns:p14="http://schemas.microsoft.com/office/powerpoint/2010/main" val="22945395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a:stCxn id="5" idx="3"/>
            <a:endCxn id="9" idx="1"/>
          </p:cNvCxnSpPr>
          <p:nvPr/>
        </p:nvCxnSpPr>
        <p:spPr>
          <a:xfrm flipV="1">
            <a:off x="1737478" y="3035748"/>
            <a:ext cx="73573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p:nvPr>
        </p:nvSpPr>
        <p:spPr/>
        <p:txBody>
          <a:bodyPr/>
          <a:lstStyle/>
          <a:p>
            <a:pPr marL="0" indent="0">
              <a:buNone/>
            </a:pPr>
            <a:r>
              <a:rPr lang="en-US" sz="1800" dirty="0" smtClean="0">
                <a:latin typeface="+mj-lt"/>
              </a:rPr>
              <a:t>Since data packets may pass through multiple routers and physical links, each segment may encounter a fault. In this situation, the segment-based approach applies.</a:t>
            </a:r>
          </a:p>
          <a:p>
            <a:pPr lvl="8"/>
            <a:endParaRPr lang="en-US" altLang="zh-CN" sz="1400" dirty="0">
              <a:latin typeface="+mj-lt"/>
            </a:endParaRPr>
          </a:p>
        </p:txBody>
      </p:sp>
      <p:sp>
        <p:nvSpPr>
          <p:cNvPr id="2" name="标题 1"/>
          <p:cNvSpPr>
            <a:spLocks noGrp="1"/>
          </p:cNvSpPr>
          <p:nvPr>
            <p:ph type="title"/>
          </p:nvPr>
        </p:nvSpPr>
        <p:spPr/>
        <p:txBody>
          <a:bodyPr/>
          <a:lstStyle/>
          <a:p>
            <a:r>
              <a:rPr lang="en-US" dirty="0" smtClean="0">
                <a:latin typeface="+mj-lt"/>
              </a:rPr>
              <a:t>Segment-based </a:t>
            </a:r>
            <a:r>
              <a:rPr lang="en-US" dirty="0">
                <a:latin typeface="+mj-lt"/>
              </a:rPr>
              <a:t>Troubleshooting Approach</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71825" y="2831549"/>
            <a:ext cx="540000" cy="442800"/>
          </a:xfrm>
          <a:prstGeom prst="rect">
            <a:avLst/>
          </a:prstGeom>
        </p:spPr>
      </p:pic>
      <p:pic>
        <p:nvPicPr>
          <p:cNvPr id="5" name="图片 4" descr="PC.png"/>
          <p:cNvPicPr>
            <a:picLocks noChangeAspect="1"/>
          </p:cNvPicPr>
          <p:nvPr/>
        </p:nvPicPr>
        <p:blipFill>
          <a:blip r:embed="rId4" cstate="print"/>
          <a:stretch>
            <a:fillRect/>
          </a:stretch>
        </p:blipFill>
        <p:spPr>
          <a:xfrm>
            <a:off x="1198415" y="2831549"/>
            <a:ext cx="539063" cy="414000"/>
          </a:xfrm>
          <a:prstGeom prst="rect">
            <a:avLst/>
          </a:prstGeom>
        </p:spPr>
      </p:pic>
      <p:pic>
        <p:nvPicPr>
          <p:cNvPr id="6" name="图片 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146172" y="2831549"/>
            <a:ext cx="540000" cy="442800"/>
          </a:xfrm>
          <a:prstGeom prst="rect">
            <a:avLst/>
          </a:prstGeom>
        </p:spPr>
      </p:pic>
      <p:pic>
        <p:nvPicPr>
          <p:cNvPr id="7" name="图片 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7120519" y="2831549"/>
            <a:ext cx="540000" cy="442800"/>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94864" y="2831549"/>
            <a:ext cx="810701" cy="408398"/>
          </a:xfrm>
          <a:prstGeom prst="rect">
            <a:avLst/>
          </a:prstGeom>
        </p:spPr>
      </p:pic>
      <p:sp>
        <p:nvSpPr>
          <p:cNvPr id="13" name="右大括号 12"/>
          <p:cNvSpPr/>
          <p:nvPr/>
        </p:nvSpPr>
        <p:spPr bwMode="auto">
          <a:xfrm rot="5400000">
            <a:off x="2419755" y="2688259"/>
            <a:ext cx="216024" cy="1580577"/>
          </a:xfrm>
          <a:prstGeom prst="rightBrace">
            <a:avLst/>
          </a:prstGeom>
          <a:noFill/>
          <a:ln w="25400" cap="flat" cmpd="sng" algn="ctr">
            <a:solidFill>
              <a:srgbClr val="99DFF9"/>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4" name="右大括号 13"/>
          <p:cNvSpPr/>
          <p:nvPr/>
        </p:nvSpPr>
        <p:spPr bwMode="auto">
          <a:xfrm rot="5400000">
            <a:off x="4394101" y="2688260"/>
            <a:ext cx="216024" cy="1580577"/>
          </a:xfrm>
          <a:prstGeom prst="rightBrace">
            <a:avLst/>
          </a:prstGeom>
          <a:noFill/>
          <a:ln w="25400" cap="flat" cmpd="sng" algn="ctr">
            <a:solidFill>
              <a:srgbClr val="99DFF9"/>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5" name="右大括号 14"/>
          <p:cNvSpPr/>
          <p:nvPr/>
        </p:nvSpPr>
        <p:spPr bwMode="auto">
          <a:xfrm rot="5400000">
            <a:off x="6368448" y="2688261"/>
            <a:ext cx="216024" cy="1580577"/>
          </a:xfrm>
          <a:prstGeom prst="rightBrace">
            <a:avLst/>
          </a:prstGeom>
          <a:noFill/>
          <a:ln w="25400" cap="flat" cmpd="sng" algn="ctr">
            <a:solidFill>
              <a:srgbClr val="99DFF9"/>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6" name="右大括号 15"/>
          <p:cNvSpPr/>
          <p:nvPr/>
        </p:nvSpPr>
        <p:spPr bwMode="auto">
          <a:xfrm rot="5400000">
            <a:off x="8377508" y="2688262"/>
            <a:ext cx="216024" cy="1580577"/>
          </a:xfrm>
          <a:prstGeom prst="rightBrace">
            <a:avLst/>
          </a:prstGeom>
          <a:noFill/>
          <a:ln w="25400" cap="flat" cmpd="sng" algn="ctr">
            <a:solidFill>
              <a:srgbClr val="99DFF9"/>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8" name="TextBox 143"/>
          <p:cNvSpPr txBox="1"/>
          <p:nvPr/>
        </p:nvSpPr>
        <p:spPr>
          <a:xfrm>
            <a:off x="1962237" y="3665789"/>
            <a:ext cx="1124026" cy="323165"/>
          </a:xfrm>
          <a:prstGeom prst="rect">
            <a:avLst/>
          </a:prstGeom>
          <a:noFill/>
        </p:spPr>
        <p:txBody>
          <a:bodyPr wrap="none" rtlCol="0">
            <a:spAutoFit/>
          </a:bodyPr>
          <a:lstStyle/>
          <a:p>
            <a:pPr algn="ctr"/>
            <a:r>
              <a:rPr lang="en-US" sz="1500" dirty="0" smtClean="0">
                <a:latin typeface="+mj-lt"/>
              </a:rPr>
              <a:t>Segment 1</a:t>
            </a:r>
            <a:endParaRPr lang="en-US" sz="1500" dirty="0">
              <a:latin typeface="+mj-lt"/>
            </a:endParaRPr>
          </a:p>
        </p:txBody>
      </p:sp>
      <p:sp>
        <p:nvSpPr>
          <p:cNvPr id="19" name="TextBox 143"/>
          <p:cNvSpPr txBox="1"/>
          <p:nvPr/>
        </p:nvSpPr>
        <p:spPr>
          <a:xfrm>
            <a:off x="3940099" y="3665789"/>
            <a:ext cx="1124027" cy="323165"/>
          </a:xfrm>
          <a:prstGeom prst="rect">
            <a:avLst/>
          </a:prstGeom>
          <a:noFill/>
        </p:spPr>
        <p:txBody>
          <a:bodyPr wrap="none" rtlCol="0">
            <a:spAutoFit/>
          </a:bodyPr>
          <a:lstStyle/>
          <a:p>
            <a:pPr algn="ctr"/>
            <a:r>
              <a:rPr lang="en-US" sz="1500" dirty="0" smtClean="0">
                <a:latin typeface="+mj-lt"/>
              </a:rPr>
              <a:t>Segment 2</a:t>
            </a:r>
            <a:endParaRPr lang="en-US" sz="1500" dirty="0">
              <a:latin typeface="+mj-lt"/>
            </a:endParaRPr>
          </a:p>
        </p:txBody>
      </p:sp>
      <p:sp>
        <p:nvSpPr>
          <p:cNvPr id="20" name="TextBox 143"/>
          <p:cNvSpPr txBox="1"/>
          <p:nvPr/>
        </p:nvSpPr>
        <p:spPr>
          <a:xfrm>
            <a:off x="5918763" y="3665789"/>
            <a:ext cx="1124027" cy="323165"/>
          </a:xfrm>
          <a:prstGeom prst="rect">
            <a:avLst/>
          </a:prstGeom>
          <a:noFill/>
        </p:spPr>
        <p:txBody>
          <a:bodyPr wrap="none" rtlCol="0">
            <a:spAutoFit/>
          </a:bodyPr>
          <a:lstStyle/>
          <a:p>
            <a:pPr algn="ctr"/>
            <a:r>
              <a:rPr lang="en-US" sz="1500" dirty="0" smtClean="0">
                <a:latin typeface="+mj-lt"/>
              </a:rPr>
              <a:t>Segment 3</a:t>
            </a:r>
            <a:endParaRPr lang="en-US" sz="1500" dirty="0">
              <a:latin typeface="+mj-lt"/>
            </a:endParaRPr>
          </a:p>
        </p:txBody>
      </p:sp>
      <p:sp>
        <p:nvSpPr>
          <p:cNvPr id="21" name="TextBox 143"/>
          <p:cNvSpPr txBox="1"/>
          <p:nvPr/>
        </p:nvSpPr>
        <p:spPr>
          <a:xfrm>
            <a:off x="7959150" y="3665789"/>
            <a:ext cx="1124027" cy="323165"/>
          </a:xfrm>
          <a:prstGeom prst="rect">
            <a:avLst/>
          </a:prstGeom>
          <a:noFill/>
        </p:spPr>
        <p:txBody>
          <a:bodyPr wrap="none" rtlCol="0">
            <a:spAutoFit/>
          </a:bodyPr>
          <a:lstStyle/>
          <a:p>
            <a:pPr algn="ctr"/>
            <a:r>
              <a:rPr lang="en-US" sz="1500" dirty="0" smtClean="0">
                <a:latin typeface="+mj-lt"/>
              </a:rPr>
              <a:t>Segment 4</a:t>
            </a:r>
            <a:endParaRPr lang="en-US" sz="1500" dirty="0">
              <a:latin typeface="+mj-lt"/>
            </a:endParaRPr>
          </a:p>
        </p:txBody>
      </p:sp>
      <p:sp>
        <p:nvSpPr>
          <p:cNvPr id="22" name="TextBox 123"/>
          <p:cNvSpPr txBox="1"/>
          <p:nvPr/>
        </p:nvSpPr>
        <p:spPr>
          <a:xfrm>
            <a:off x="1033757" y="257527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a:t>
            </a:r>
          </a:p>
        </p:txBody>
      </p:sp>
      <p:sp>
        <p:nvSpPr>
          <p:cNvPr id="23" name="TextBox 123"/>
          <p:cNvSpPr txBox="1"/>
          <p:nvPr/>
        </p:nvSpPr>
        <p:spPr>
          <a:xfrm>
            <a:off x="2799993" y="2575273"/>
            <a:ext cx="128366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Access switch</a:t>
            </a:r>
          </a:p>
        </p:txBody>
      </p:sp>
      <p:sp>
        <p:nvSpPr>
          <p:cNvPr id="24" name="TextBox 123"/>
          <p:cNvSpPr txBox="1"/>
          <p:nvPr/>
        </p:nvSpPr>
        <p:spPr>
          <a:xfrm>
            <a:off x="4572751" y="2575273"/>
            <a:ext cx="1818290"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Aggregation switch</a:t>
            </a:r>
          </a:p>
        </p:txBody>
      </p:sp>
      <p:sp>
        <p:nvSpPr>
          <p:cNvPr id="25" name="TextBox 123"/>
          <p:cNvSpPr txBox="1"/>
          <p:nvPr/>
        </p:nvSpPr>
        <p:spPr>
          <a:xfrm>
            <a:off x="6748687" y="2575273"/>
            <a:ext cx="128366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Core switch</a:t>
            </a:r>
          </a:p>
        </p:txBody>
      </p:sp>
      <p:sp>
        <p:nvSpPr>
          <p:cNvPr id="26" name="TextBox 123"/>
          <p:cNvSpPr txBox="1"/>
          <p:nvPr/>
        </p:nvSpPr>
        <p:spPr>
          <a:xfrm>
            <a:off x="8858382" y="2575273"/>
            <a:ext cx="128366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Internet</a:t>
            </a:r>
          </a:p>
        </p:txBody>
      </p:sp>
    </p:spTree>
    <p:extLst>
      <p:ext uri="{BB962C8B-B14F-4D97-AF65-F5344CB8AC3E}">
        <p14:creationId xmlns:p14="http://schemas.microsoft.com/office/powerpoint/2010/main" val="27395915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箭头连接符 9"/>
          <p:cNvCxnSpPr/>
          <p:nvPr/>
        </p:nvCxnSpPr>
        <p:spPr bwMode="auto">
          <a:xfrm flipH="1" flipV="1">
            <a:off x="5618409" y="3746567"/>
            <a:ext cx="14723" cy="1660620"/>
          </a:xfrm>
          <a:prstGeom prst="straightConnector1">
            <a:avLst/>
          </a:prstGeom>
          <a:solidFill>
            <a:schemeClr val="accent1"/>
          </a:solidFill>
          <a:ln w="28575" cap="flat" cmpd="sng" algn="ctr">
            <a:solidFill>
              <a:srgbClr val="EC7061"/>
            </a:solidFill>
            <a:prstDash val="dash"/>
            <a:round/>
            <a:headEnd type="none" w="med" len="med"/>
            <a:tailEnd type="triangle" w="med" len="med"/>
          </a:ln>
          <a:effectLst/>
        </p:spPr>
      </p:cxnSp>
      <p:sp>
        <p:nvSpPr>
          <p:cNvPr id="3" name="文本占位符 2"/>
          <p:cNvSpPr>
            <a:spLocks noGrp="1"/>
          </p:cNvSpPr>
          <p:nvPr>
            <p:ph type="body" sz="quarter" idx="10"/>
          </p:nvPr>
        </p:nvSpPr>
        <p:spPr/>
        <p:txBody>
          <a:bodyPr/>
          <a:lstStyle/>
          <a:p>
            <a:r>
              <a:rPr lang="en-US" sz="1800" dirty="0">
                <a:latin typeface="+mj-lt"/>
              </a:rPr>
              <a:t>The replacement approach is one of the most common methods for checking hardware problems.</a:t>
            </a:r>
          </a:p>
          <a:p>
            <a:r>
              <a:rPr lang="en-US" sz="1800" dirty="0">
                <a:latin typeface="+mj-lt"/>
              </a:rPr>
              <a:t>If </a:t>
            </a:r>
            <a:r>
              <a:rPr lang="en-US" sz="1800" dirty="0" smtClean="0">
                <a:latin typeface="+mj-lt"/>
              </a:rPr>
              <a:t>a network cable may be faulty, </a:t>
            </a:r>
            <a:r>
              <a:rPr lang="en-US" sz="1800" dirty="0">
                <a:latin typeface="+mj-lt"/>
              </a:rPr>
              <a:t>replace it with </a:t>
            </a:r>
            <a:r>
              <a:rPr lang="en-US" sz="1800" dirty="0" smtClean="0">
                <a:latin typeface="+mj-lt"/>
              </a:rPr>
              <a:t>another one in good condition. </a:t>
            </a:r>
            <a:r>
              <a:rPr lang="en-US" sz="1800" dirty="0">
                <a:latin typeface="+mj-lt"/>
              </a:rPr>
              <a:t>If a</a:t>
            </a:r>
            <a:r>
              <a:rPr lang="en-US" sz="1800" dirty="0" smtClean="0">
                <a:latin typeface="+mj-lt"/>
              </a:rPr>
              <a:t>n </a:t>
            </a:r>
            <a:r>
              <a:rPr lang="en-US" sz="1800" dirty="0">
                <a:latin typeface="+mj-lt"/>
              </a:rPr>
              <a:t>interface module </a:t>
            </a:r>
            <a:r>
              <a:rPr lang="en-US" sz="1800" dirty="0" smtClean="0">
                <a:latin typeface="+mj-lt"/>
              </a:rPr>
              <a:t>may fail, </a:t>
            </a:r>
            <a:r>
              <a:rPr lang="en-US" sz="1800" dirty="0">
                <a:latin typeface="+mj-lt"/>
              </a:rPr>
              <a:t>replace it with another interface </a:t>
            </a:r>
            <a:r>
              <a:rPr lang="en-US" sz="1800" dirty="0" smtClean="0">
                <a:latin typeface="+mj-lt"/>
              </a:rPr>
              <a:t>module that is working properly.</a:t>
            </a:r>
            <a:endParaRPr lang="en-US" sz="1800" dirty="0">
              <a:latin typeface="+mj-lt"/>
            </a:endParaRPr>
          </a:p>
        </p:txBody>
      </p:sp>
      <p:sp>
        <p:nvSpPr>
          <p:cNvPr id="2" name="标题 1"/>
          <p:cNvSpPr>
            <a:spLocks noGrp="1"/>
          </p:cNvSpPr>
          <p:nvPr>
            <p:ph type="title"/>
          </p:nvPr>
        </p:nvSpPr>
        <p:spPr/>
        <p:txBody>
          <a:bodyPr/>
          <a:lstStyle/>
          <a:p>
            <a:r>
              <a:rPr lang="en-US" dirty="0">
                <a:latin typeface="+mj-lt"/>
              </a:rPr>
              <a:t>Replacement Approach</a:t>
            </a:r>
          </a:p>
        </p:txBody>
      </p:sp>
      <p:sp>
        <p:nvSpPr>
          <p:cNvPr id="5" name="矩形 4"/>
          <p:cNvSpPr/>
          <p:nvPr/>
        </p:nvSpPr>
        <p:spPr bwMode="auto">
          <a:xfrm>
            <a:off x="3276022" y="5048485"/>
            <a:ext cx="4579255" cy="478972"/>
          </a:xfrm>
          <a:prstGeom prst="rect">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sp>
        <p:nvSpPr>
          <p:cNvPr id="6" name="矩形 5"/>
          <p:cNvSpPr/>
          <p:nvPr/>
        </p:nvSpPr>
        <p:spPr bwMode="auto">
          <a:xfrm>
            <a:off x="1647146" y="4916729"/>
            <a:ext cx="1223735" cy="746497"/>
          </a:xfrm>
          <a:prstGeom prst="rect">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cxnSp>
        <p:nvCxnSpPr>
          <p:cNvPr id="7" name="直接连接符 16"/>
          <p:cNvCxnSpPr>
            <a:cxnSpLocks noChangeShapeType="1"/>
            <a:stCxn id="23" idx="1"/>
            <a:endCxn id="19" idx="3"/>
          </p:cNvCxnSpPr>
          <p:nvPr/>
        </p:nvCxnSpPr>
        <p:spPr bwMode="auto">
          <a:xfrm flipH="1">
            <a:off x="3291795" y="3654760"/>
            <a:ext cx="4547711" cy="14888"/>
          </a:xfrm>
          <a:prstGeom prst="line">
            <a:avLst/>
          </a:prstGeom>
          <a:noFill/>
          <a:ln w="28575" algn="ctr">
            <a:solidFill>
              <a:srgbClr val="99DFF9"/>
            </a:solidFill>
            <a:round/>
            <a:headEnd/>
            <a:tailEnd/>
          </a:ln>
        </p:spPr>
      </p:cxnSp>
      <p:cxnSp>
        <p:nvCxnSpPr>
          <p:cNvPr id="8" name="直接连接符 16"/>
          <p:cNvCxnSpPr>
            <a:cxnSpLocks noChangeShapeType="1"/>
          </p:cNvCxnSpPr>
          <p:nvPr/>
        </p:nvCxnSpPr>
        <p:spPr bwMode="auto">
          <a:xfrm flipH="1">
            <a:off x="3330575" y="5273483"/>
            <a:ext cx="4392612" cy="0"/>
          </a:xfrm>
          <a:prstGeom prst="line">
            <a:avLst/>
          </a:prstGeom>
          <a:noFill/>
          <a:ln w="28575" algn="ctr">
            <a:solidFill>
              <a:srgbClr val="8BC9A0"/>
            </a:solidFill>
            <a:round/>
            <a:headEnd/>
            <a:tailEnd/>
          </a:ln>
        </p:spPr>
      </p:cxnSp>
      <p:cxnSp>
        <p:nvCxnSpPr>
          <p:cNvPr id="9" name="直接箭头连接符 8"/>
          <p:cNvCxnSpPr>
            <a:stCxn id="6" idx="0"/>
          </p:cNvCxnSpPr>
          <p:nvPr/>
        </p:nvCxnSpPr>
        <p:spPr bwMode="auto">
          <a:xfrm flipV="1">
            <a:off x="2259014" y="3975263"/>
            <a:ext cx="611867" cy="941466"/>
          </a:xfrm>
          <a:prstGeom prst="straightConnector1">
            <a:avLst/>
          </a:prstGeom>
          <a:solidFill>
            <a:schemeClr val="accent1"/>
          </a:solidFill>
          <a:ln w="28575" cap="flat" cmpd="sng" algn="ctr">
            <a:solidFill>
              <a:srgbClr val="EC7061"/>
            </a:solidFill>
            <a:prstDash val="dash"/>
            <a:round/>
            <a:headEnd type="none" w="med" len="med"/>
            <a:tailEnd type="triangle" w="med" len="med"/>
          </a:ln>
          <a:effectLst/>
        </p:spPr>
      </p:cxnSp>
      <p:cxnSp>
        <p:nvCxnSpPr>
          <p:cNvPr id="11" name="直接箭头连接符 10"/>
          <p:cNvCxnSpPr/>
          <p:nvPr/>
        </p:nvCxnSpPr>
        <p:spPr bwMode="auto">
          <a:xfrm flipH="1" flipV="1">
            <a:off x="8122673" y="3911080"/>
            <a:ext cx="539863" cy="989774"/>
          </a:xfrm>
          <a:prstGeom prst="straightConnector1">
            <a:avLst/>
          </a:prstGeom>
          <a:solidFill>
            <a:schemeClr val="accent1"/>
          </a:solidFill>
          <a:ln w="28575" cap="flat" cmpd="sng" algn="ctr">
            <a:solidFill>
              <a:srgbClr val="EC7061"/>
            </a:solidFill>
            <a:prstDash val="dash"/>
            <a:round/>
            <a:headEnd type="none" w="med" len="med"/>
            <a:tailEnd type="triangle" w="med" len="med"/>
          </a:ln>
          <a:effectLst/>
        </p:spPr>
      </p:cxnSp>
      <p:sp>
        <p:nvSpPr>
          <p:cNvPr id="12" name="AutoShape 15"/>
          <p:cNvSpPr>
            <a:spLocks noChangeArrowheads="1"/>
          </p:cNvSpPr>
          <p:nvPr/>
        </p:nvSpPr>
        <p:spPr bwMode="auto">
          <a:xfrm>
            <a:off x="3014580" y="4098048"/>
            <a:ext cx="1128012" cy="663253"/>
          </a:xfrm>
          <a:prstGeom prst="wedgeRectCallout">
            <a:avLst>
              <a:gd name="adj1" fmla="val -77326"/>
              <a:gd name="adj2" fmla="val 69585"/>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200" dirty="0">
                <a:latin typeface="+mj-lt"/>
                <a:ea typeface="+mn-ea"/>
              </a:rPr>
              <a:t>Replacing </a:t>
            </a:r>
            <a:r>
              <a:rPr lang="en-US" sz="1200" dirty="0" smtClean="0">
                <a:latin typeface="+mj-lt"/>
                <a:ea typeface="+mn-ea"/>
              </a:rPr>
              <a:t/>
            </a:r>
            <a:br>
              <a:rPr lang="en-US" sz="1200" dirty="0" smtClean="0">
                <a:latin typeface="+mj-lt"/>
                <a:ea typeface="+mn-ea"/>
              </a:rPr>
            </a:br>
            <a:r>
              <a:rPr lang="en-US" sz="1200" dirty="0" smtClean="0">
                <a:latin typeface="+mj-lt"/>
                <a:ea typeface="+mn-ea"/>
              </a:rPr>
              <a:t>a </a:t>
            </a:r>
            <a:r>
              <a:rPr lang="en-US" sz="1200" dirty="0">
                <a:latin typeface="+mj-lt"/>
                <a:ea typeface="+mn-ea"/>
              </a:rPr>
              <a:t>terminal</a:t>
            </a:r>
          </a:p>
        </p:txBody>
      </p:sp>
      <p:sp>
        <p:nvSpPr>
          <p:cNvPr id="13" name="AutoShape 15"/>
          <p:cNvSpPr>
            <a:spLocks noChangeArrowheads="1"/>
          </p:cNvSpPr>
          <p:nvPr/>
        </p:nvSpPr>
        <p:spPr bwMode="auto">
          <a:xfrm>
            <a:off x="4430487" y="4245919"/>
            <a:ext cx="1068352" cy="515382"/>
          </a:xfrm>
          <a:prstGeom prst="wedgeRectCallout">
            <a:avLst>
              <a:gd name="adj1" fmla="val 32741"/>
              <a:gd name="adj2" fmla="val 96046"/>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200" dirty="0">
                <a:latin typeface="+mj-lt"/>
              </a:rPr>
              <a:t>Replacing </a:t>
            </a:r>
            <a:r>
              <a:rPr lang="en-US" sz="1200" dirty="0" smtClean="0">
                <a:latin typeface="+mj-lt"/>
              </a:rPr>
              <a:t/>
            </a:r>
            <a:br>
              <a:rPr lang="en-US" sz="1200" dirty="0" smtClean="0">
                <a:latin typeface="+mj-lt"/>
              </a:rPr>
            </a:br>
            <a:r>
              <a:rPr lang="en-US" sz="1200" dirty="0" smtClean="0">
                <a:latin typeface="+mj-lt"/>
              </a:rPr>
              <a:t>a cable</a:t>
            </a:r>
            <a:endParaRPr lang="en-US" sz="1200" dirty="0">
              <a:latin typeface="+mj-lt"/>
            </a:endParaRPr>
          </a:p>
        </p:txBody>
      </p:sp>
      <p:sp>
        <p:nvSpPr>
          <p:cNvPr id="14" name="AutoShape 15"/>
          <p:cNvSpPr>
            <a:spLocks noChangeArrowheads="1"/>
          </p:cNvSpPr>
          <p:nvPr/>
        </p:nvSpPr>
        <p:spPr bwMode="auto">
          <a:xfrm>
            <a:off x="7108950" y="4245919"/>
            <a:ext cx="1075094" cy="515382"/>
          </a:xfrm>
          <a:prstGeom prst="wedgeRectCallout">
            <a:avLst>
              <a:gd name="adj1" fmla="val 44443"/>
              <a:gd name="adj2" fmla="val 67874"/>
            </a:avLst>
          </a:prstGeom>
          <a:solidFill>
            <a:srgbClr val="FFFFFF"/>
          </a:solidFill>
          <a:ln w="3175" algn="ctr">
            <a:solidFill>
              <a:srgbClr val="999999"/>
            </a:solidFill>
            <a:miter lim="800000"/>
            <a:headEnd/>
            <a:tailEnd/>
          </a:ln>
        </p:spPr>
        <p:txBody>
          <a:bodyPr lIns="0" tIns="0" rIns="0" bIns="0" anchor="ctr" anchorCtr="1"/>
          <a:lstStyle/>
          <a:p>
            <a:pPr algn="ctr" fontAlgn="base">
              <a:spcBef>
                <a:spcPct val="20000"/>
              </a:spcBef>
              <a:spcAft>
                <a:spcPts val="0"/>
              </a:spcAft>
              <a:buClr>
                <a:srgbClr val="A50021"/>
              </a:buClr>
              <a:buSzPct val="80000"/>
              <a:defRPr/>
            </a:pPr>
            <a:r>
              <a:rPr lang="en-US" sz="1200" dirty="0" smtClean="0">
                <a:latin typeface="+mj-lt"/>
                <a:ea typeface="+mn-ea"/>
              </a:rPr>
              <a:t>Replacing</a:t>
            </a:r>
            <a:br>
              <a:rPr lang="en-US" sz="1200" dirty="0" smtClean="0">
                <a:latin typeface="+mj-lt"/>
                <a:ea typeface="+mn-ea"/>
              </a:rPr>
            </a:br>
            <a:r>
              <a:rPr lang="en-US" sz="1200" dirty="0" smtClean="0">
                <a:latin typeface="+mj-lt"/>
                <a:ea typeface="+mn-ea"/>
              </a:rPr>
              <a:t>a device</a:t>
            </a:r>
            <a:endParaRPr lang="en-US" sz="1200" dirty="0">
              <a:latin typeface="+mj-lt"/>
              <a:ea typeface="+mn-ea"/>
            </a:endParaRPr>
          </a:p>
        </p:txBody>
      </p:sp>
      <p:pic>
        <p:nvPicPr>
          <p:cNvPr id="19" name="图片 18" descr="PC.png"/>
          <p:cNvPicPr>
            <a:picLocks noChangeAspect="1"/>
          </p:cNvPicPr>
          <p:nvPr/>
        </p:nvPicPr>
        <p:blipFill>
          <a:blip r:embed="rId3" cstate="print"/>
          <a:stretch>
            <a:fillRect/>
          </a:stretch>
        </p:blipFill>
        <p:spPr>
          <a:xfrm>
            <a:off x="2752732" y="3462648"/>
            <a:ext cx="539063" cy="414000"/>
          </a:xfrm>
          <a:prstGeom prst="rect">
            <a:avLst/>
          </a:prstGeom>
        </p:spPr>
      </p:pic>
      <p:pic>
        <p:nvPicPr>
          <p:cNvPr id="20" name="图片 19" descr="PC.png"/>
          <p:cNvPicPr>
            <a:picLocks noChangeAspect="1"/>
          </p:cNvPicPr>
          <p:nvPr/>
        </p:nvPicPr>
        <p:blipFill>
          <a:blip r:embed="rId3" cstate="print"/>
          <a:stretch>
            <a:fillRect/>
          </a:stretch>
        </p:blipFill>
        <p:spPr>
          <a:xfrm>
            <a:off x="1964118" y="5069494"/>
            <a:ext cx="539063" cy="414000"/>
          </a:xfrm>
          <a:prstGeom prst="rect">
            <a:avLst/>
          </a:prstGeom>
        </p:spPr>
      </p:pic>
      <p:pic>
        <p:nvPicPr>
          <p:cNvPr id="23" name="图片 2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839506" y="3433360"/>
            <a:ext cx="540000" cy="442800"/>
          </a:xfrm>
          <a:prstGeom prst="rect">
            <a:avLst/>
          </a:prstGeom>
        </p:spPr>
      </p:pic>
      <p:sp>
        <p:nvSpPr>
          <p:cNvPr id="27" name="矩形 26"/>
          <p:cNvSpPr/>
          <p:nvPr/>
        </p:nvSpPr>
        <p:spPr bwMode="auto">
          <a:xfrm>
            <a:off x="8047013" y="4916729"/>
            <a:ext cx="1223735" cy="746497"/>
          </a:xfrm>
          <a:prstGeom prst="rect">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endParaRPr>
          </a:p>
        </p:txBody>
      </p:sp>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405993" y="5093547"/>
            <a:ext cx="540000" cy="442800"/>
          </a:xfrm>
          <a:prstGeom prst="rect">
            <a:avLst/>
          </a:prstGeom>
        </p:spPr>
      </p:pic>
    </p:spTree>
    <p:extLst>
      <p:ext uri="{BB962C8B-B14F-4D97-AF65-F5344CB8AC3E}">
        <p14:creationId xmlns:p14="http://schemas.microsoft.com/office/powerpoint/2010/main" val="36796240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latin typeface="+mj-lt"/>
              </a:rPr>
              <a:t>Have an in-depth understanding of protocol requirements.</a:t>
            </a:r>
          </a:p>
          <a:p>
            <a:r>
              <a:rPr lang="en-US" dirty="0" smtClean="0">
                <a:latin typeface="+mj-lt"/>
              </a:rPr>
              <a:t>Be able to guide a customer to describe the fault symptom and related information in detail.</a:t>
            </a:r>
          </a:p>
          <a:p>
            <a:r>
              <a:rPr lang="en-US" dirty="0" smtClean="0">
                <a:latin typeface="+mj-lt"/>
              </a:rPr>
              <a:t>Fully understand the networks managed and maintained.</a:t>
            </a:r>
          </a:p>
          <a:p>
            <a:r>
              <a:rPr lang="en-US" dirty="0" smtClean="0">
                <a:latin typeface="+mj-lt"/>
              </a:rPr>
              <a:t>Record troubleshooting documents and summarize troubleshooting experience.</a:t>
            </a:r>
          </a:p>
          <a:p>
            <a:r>
              <a:rPr lang="en-US" dirty="0" smtClean="0">
                <a:latin typeface="+mj-lt"/>
              </a:rPr>
              <a:t>Be familiar with network troubleshooting approaches and combine them flexibly.</a:t>
            </a:r>
          </a:p>
          <a:p>
            <a:endParaRPr lang="en-US" altLang="zh-CN" dirty="0">
              <a:latin typeface="+mj-lt"/>
            </a:endParaRPr>
          </a:p>
        </p:txBody>
      </p:sp>
      <p:sp>
        <p:nvSpPr>
          <p:cNvPr id="2" name="标题 1"/>
          <p:cNvSpPr>
            <a:spLocks noGrp="1"/>
          </p:cNvSpPr>
          <p:nvPr>
            <p:ph type="title"/>
          </p:nvPr>
        </p:nvSpPr>
        <p:spPr/>
        <p:txBody>
          <a:bodyPr/>
          <a:lstStyle/>
          <a:p>
            <a:r>
              <a:rPr lang="en-US" dirty="0">
                <a:latin typeface="+mj-lt"/>
              </a:rPr>
              <a:t>Requirements for Network Maintenance and Management Personnel</a:t>
            </a:r>
          </a:p>
        </p:txBody>
      </p:sp>
    </p:spTree>
    <p:extLst>
      <p:ext uri="{BB962C8B-B14F-4D97-AF65-F5344CB8AC3E}">
        <p14:creationId xmlns:p14="http://schemas.microsoft.com/office/powerpoint/2010/main" val="38659384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a:t>Digital transformation of medium- and large-sized enterprises is implemented using multiple technologies, such as cloud computing, big data, artificial intelligence (AI</a:t>
            </a:r>
            <a:r>
              <a:rPr lang="en-US" sz="1800" dirty="0" smtClean="0"/>
              <a:t>), </a:t>
            </a:r>
            <a:r>
              <a:rPr lang="en-US" sz="1800" dirty="0"/>
              <a:t>and Internet of Things (</a:t>
            </a:r>
            <a:r>
              <a:rPr lang="en-US" sz="1800" dirty="0" err="1"/>
              <a:t>IoT</a:t>
            </a:r>
            <a:r>
              <a:rPr lang="en-US" sz="1800" dirty="0"/>
              <a:t>). These technologies are all supported by </a:t>
            </a:r>
            <a:r>
              <a:rPr lang="en-US" altLang="zh-CN" sz="1800" dirty="0"/>
              <a:t>data </a:t>
            </a:r>
            <a:r>
              <a:rPr lang="en-US" altLang="zh-CN" sz="1800" dirty="0" smtClean="0"/>
              <a:t>communications</a:t>
            </a:r>
            <a:r>
              <a:rPr lang="en-US" sz="1800" dirty="0" smtClean="0"/>
              <a:t> </a:t>
            </a:r>
            <a:r>
              <a:rPr lang="en-US" sz="1800" dirty="0"/>
              <a:t>networks. A stable </a:t>
            </a:r>
            <a:r>
              <a:rPr lang="en-US" sz="1800" dirty="0" smtClean="0"/>
              <a:t>data communications </a:t>
            </a:r>
            <a:r>
              <a:rPr lang="en-US" sz="1800" dirty="0"/>
              <a:t>network requires fully prepared network design, construction, and maintenance.</a:t>
            </a:r>
          </a:p>
          <a:p>
            <a:r>
              <a:rPr lang="en-US" sz="1800" dirty="0"/>
              <a:t>An enterprise </a:t>
            </a:r>
            <a:r>
              <a:rPr lang="en-US" altLang="zh-CN" sz="1800" dirty="0"/>
              <a:t>data </a:t>
            </a:r>
            <a:r>
              <a:rPr lang="en-US" altLang="zh-CN" sz="1800" dirty="0" smtClean="0"/>
              <a:t>communications</a:t>
            </a:r>
            <a:r>
              <a:rPr lang="en-US" sz="1800" dirty="0" smtClean="0"/>
              <a:t> </a:t>
            </a:r>
            <a:r>
              <a:rPr lang="en-US" sz="1800" dirty="0"/>
              <a:t>network accommodates various types of devices that are connected by multiple types of physical links. In addition, to accurately forward data packets, </a:t>
            </a:r>
            <a:r>
              <a:rPr lang="en-US" sz="1800" dirty="0" smtClean="0"/>
              <a:t>the </a:t>
            </a:r>
            <a:r>
              <a:rPr lang="en-US" sz="1800" dirty="0"/>
              <a:t>devices run multiple </a:t>
            </a:r>
            <a:r>
              <a:rPr lang="en-US" sz="1800" dirty="0" smtClean="0"/>
              <a:t>protocols</a:t>
            </a:r>
            <a:r>
              <a:rPr lang="en-US" sz="1800" dirty="0"/>
              <a:t>. Network devices, cables, and </a:t>
            </a:r>
            <a:r>
              <a:rPr lang="en-US" sz="1800" dirty="0" smtClean="0"/>
              <a:t>protocols </a:t>
            </a:r>
            <a:r>
              <a:rPr lang="en-US" sz="1800" dirty="0"/>
              <a:t>may encounter faults. How to quickly rectify faults is a basic skill of senior network engineers.</a:t>
            </a:r>
          </a:p>
          <a:p>
            <a:r>
              <a:rPr lang="en-US" sz="1800" dirty="0"/>
              <a:t>This course describes </a:t>
            </a:r>
            <a:r>
              <a:rPr lang="en-US" altLang="zh-CN" sz="1800" dirty="0"/>
              <a:t>common network </a:t>
            </a:r>
            <a:r>
              <a:rPr lang="en-US" altLang="zh-CN" sz="1800" dirty="0" smtClean="0"/>
              <a:t>faults, </a:t>
            </a:r>
            <a:r>
              <a:rPr lang="en-US" sz="1800" dirty="0" smtClean="0"/>
              <a:t>how </a:t>
            </a:r>
            <a:r>
              <a:rPr lang="en-US" sz="1800" dirty="0"/>
              <a:t>to troubleshoot </a:t>
            </a:r>
            <a:r>
              <a:rPr lang="en-US" sz="1800" dirty="0" smtClean="0"/>
              <a:t>them in an effort to help network engineers build capabilities </a:t>
            </a:r>
            <a:r>
              <a:rPr lang="en-US" sz="1800" dirty="0"/>
              <a:t>of troubleshooting faults in various scenarios.</a:t>
            </a:r>
          </a:p>
        </p:txBody>
      </p:sp>
    </p:spTree>
    <p:extLst>
      <p:ext uri="{BB962C8B-B14F-4D97-AF65-F5344CB8AC3E}">
        <p14:creationId xmlns:p14="http://schemas.microsoft.com/office/powerpoint/2010/main" val="1299676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dirty="0">
                <a:latin typeface="+mj-lt"/>
              </a:rPr>
              <a:t>(</a:t>
            </a:r>
            <a:r>
              <a:rPr lang="en-US" dirty="0" smtClean="0">
                <a:latin typeface="+mj-lt"/>
              </a:rPr>
              <a:t>Multiple) </a:t>
            </a:r>
            <a:r>
              <a:rPr lang="en-US" dirty="0">
                <a:latin typeface="+mj-lt"/>
              </a:rPr>
              <a:t>In the wrap-up work </a:t>
            </a:r>
            <a:r>
              <a:rPr lang="en-US" dirty="0" smtClean="0">
                <a:latin typeface="+mj-lt"/>
              </a:rPr>
              <a:t>of </a:t>
            </a:r>
            <a:r>
              <a:rPr lang="en-US" dirty="0">
                <a:latin typeface="+mj-lt"/>
              </a:rPr>
              <a:t>a structured network troubleshooting process, which </a:t>
            </a:r>
            <a:r>
              <a:rPr lang="en-US" dirty="0" smtClean="0">
                <a:latin typeface="+mj-lt"/>
              </a:rPr>
              <a:t>of the following parties </a:t>
            </a:r>
            <a:r>
              <a:rPr lang="en-US" dirty="0">
                <a:latin typeface="+mj-lt"/>
              </a:rPr>
              <a:t>should be notified </a:t>
            </a:r>
            <a:r>
              <a:rPr lang="en-US" dirty="0" smtClean="0">
                <a:latin typeface="+mj-lt"/>
              </a:rPr>
              <a:t>of </a:t>
            </a:r>
            <a:r>
              <a:rPr lang="en-US" dirty="0">
                <a:latin typeface="+mj-lt"/>
              </a:rPr>
              <a:t>information?</a:t>
            </a:r>
          </a:p>
          <a:p>
            <a:pPr marL="744376" lvl="1" indent="-342900">
              <a:buFont typeface="+mj-lt"/>
              <a:buAutoNum type="alphaUcPeriod"/>
            </a:pPr>
            <a:r>
              <a:rPr lang="en-US" dirty="0">
                <a:latin typeface="+mj-lt"/>
              </a:rPr>
              <a:t>Related </a:t>
            </a:r>
            <a:r>
              <a:rPr lang="en-US" dirty="0" smtClean="0">
                <a:latin typeface="+mj-lt"/>
              </a:rPr>
              <a:t>parties </a:t>
            </a:r>
            <a:r>
              <a:rPr lang="en-US" dirty="0">
                <a:latin typeface="+mj-lt"/>
              </a:rPr>
              <a:t>affected by the fault</a:t>
            </a:r>
          </a:p>
          <a:p>
            <a:pPr marL="744376" lvl="1" indent="-342900">
              <a:buFont typeface="+mj-lt"/>
              <a:buAutoNum type="alphaUcPeriod"/>
            </a:pPr>
            <a:r>
              <a:rPr lang="en-US" dirty="0">
                <a:latin typeface="+mj-lt"/>
              </a:rPr>
              <a:t>Authorizing </a:t>
            </a:r>
            <a:r>
              <a:rPr lang="en-US" dirty="0" smtClean="0">
                <a:latin typeface="+mj-lt"/>
              </a:rPr>
              <a:t>parties </a:t>
            </a:r>
            <a:r>
              <a:rPr lang="en-US" dirty="0">
                <a:latin typeface="+mj-lt"/>
              </a:rPr>
              <a:t>in each phase of troubleshooting</a:t>
            </a:r>
          </a:p>
          <a:p>
            <a:pPr marL="744376" lvl="1" indent="-342900">
              <a:buFont typeface="+mj-lt"/>
              <a:buAutoNum type="alphaUcPeriod"/>
            </a:pPr>
            <a:r>
              <a:rPr lang="en-US" dirty="0">
                <a:latin typeface="+mj-lt"/>
              </a:rPr>
              <a:t>Manufacturer and service </a:t>
            </a:r>
            <a:r>
              <a:rPr lang="en-US" dirty="0" smtClean="0">
                <a:latin typeface="+mj-lt"/>
              </a:rPr>
              <a:t>providers</a:t>
            </a:r>
            <a:endParaRPr lang="en-US" dirty="0">
              <a:latin typeface="+mj-lt"/>
            </a:endParaRPr>
          </a:p>
          <a:p>
            <a:pPr marL="744376" lvl="1" indent="-342900">
              <a:buFont typeface="+mj-lt"/>
              <a:buAutoNum type="alphaUcPeriod"/>
            </a:pPr>
            <a:r>
              <a:rPr lang="en-US" dirty="0">
                <a:latin typeface="+mj-lt"/>
              </a:rPr>
              <a:t>Other </a:t>
            </a:r>
            <a:r>
              <a:rPr lang="en-US" dirty="0" smtClean="0">
                <a:latin typeface="+mj-lt"/>
              </a:rPr>
              <a:t>irrelevant personnel </a:t>
            </a:r>
            <a:r>
              <a:rPr lang="en-US" dirty="0">
                <a:latin typeface="+mj-lt"/>
              </a:rPr>
              <a:t>who are interested in the root cause</a:t>
            </a:r>
          </a:p>
          <a:p>
            <a:r>
              <a:rPr lang="en-US" dirty="0">
                <a:latin typeface="+mj-lt"/>
              </a:rPr>
              <a:t>(</a:t>
            </a:r>
            <a:r>
              <a:rPr lang="en-US" dirty="0" err="1">
                <a:latin typeface="+mj-lt"/>
              </a:rPr>
              <a:t>TorF</a:t>
            </a:r>
            <a:r>
              <a:rPr lang="en-US" dirty="0">
                <a:latin typeface="+mj-lt"/>
              </a:rPr>
              <a:t>) On a large-scale network, the comparison approach is the most effective method for troubleshooting faults.</a:t>
            </a:r>
          </a:p>
        </p:txBody>
      </p:sp>
    </p:spTree>
    <p:extLst>
      <p:ext uri="{BB962C8B-B14F-4D97-AF65-F5344CB8AC3E}">
        <p14:creationId xmlns:p14="http://schemas.microsoft.com/office/powerpoint/2010/main" val="11985504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latin typeface="+mj-lt"/>
              </a:rPr>
              <a:t>Troubleshooting Data Communication Network </a:t>
            </a:r>
            <a:r>
              <a:rPr lang="en-US" dirty="0">
                <a:solidFill>
                  <a:schemeClr val="bg1">
                    <a:lumMod val="50000"/>
                  </a:schemeClr>
                </a:solidFill>
                <a:latin typeface="+mj-lt"/>
              </a:rPr>
              <a:t>Faults</a:t>
            </a:r>
          </a:p>
          <a:p>
            <a:r>
              <a:rPr lang="en-US" b="1" dirty="0">
                <a:latin typeface="+mj-lt"/>
              </a:rPr>
              <a:t>Troubleshooting Common Network Faults</a:t>
            </a:r>
          </a:p>
          <a:p>
            <a:pPr lvl="1"/>
            <a:r>
              <a:rPr lang="en-US" b="1" dirty="0">
                <a:latin typeface="+mj-lt"/>
              </a:rPr>
              <a:t>LAN Faults</a:t>
            </a:r>
          </a:p>
          <a:p>
            <a:pPr lvl="1"/>
            <a:r>
              <a:rPr lang="en-US" b="1" dirty="0">
                <a:solidFill>
                  <a:schemeClr val="bg1">
                    <a:lumMod val="50000"/>
                  </a:schemeClr>
                </a:solidFill>
                <a:latin typeface="+mj-lt"/>
              </a:rPr>
              <a:t>Route Faults</a:t>
            </a:r>
          </a:p>
          <a:p>
            <a:pPr lvl="1"/>
            <a:r>
              <a:rPr lang="en-US" b="1" dirty="0">
                <a:solidFill>
                  <a:schemeClr val="bg1">
                    <a:lumMod val="50000"/>
                  </a:schemeClr>
                </a:solidFill>
                <a:latin typeface="+mj-lt"/>
              </a:rPr>
              <a:t>Service Faults</a:t>
            </a:r>
          </a:p>
        </p:txBody>
      </p:sp>
    </p:spTree>
    <p:extLst>
      <p:ext uri="{BB962C8B-B14F-4D97-AF65-F5344CB8AC3E}">
        <p14:creationId xmlns:p14="http://schemas.microsoft.com/office/powerpoint/2010/main" val="21313872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矩形 159"/>
          <p:cNvSpPr/>
          <p:nvPr/>
        </p:nvSpPr>
        <p:spPr>
          <a:xfrm>
            <a:off x="4021421" y="2755157"/>
            <a:ext cx="2046745" cy="44849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159" name="矩形 158"/>
          <p:cNvSpPr/>
          <p:nvPr/>
        </p:nvSpPr>
        <p:spPr>
          <a:xfrm>
            <a:off x="1257744" y="2755157"/>
            <a:ext cx="2046745" cy="44849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158" name="矩形 157"/>
          <p:cNvSpPr/>
          <p:nvPr/>
        </p:nvSpPr>
        <p:spPr>
          <a:xfrm>
            <a:off x="4021421" y="1755636"/>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142" name="矩形 141"/>
          <p:cNvSpPr/>
          <p:nvPr/>
        </p:nvSpPr>
        <p:spPr>
          <a:xfrm>
            <a:off x="1839251" y="1755636"/>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z="3500" dirty="0"/>
              <a:t>Troubleshooting</a:t>
            </a:r>
            <a:r>
              <a:rPr lang="en-US" sz="3600" dirty="0"/>
              <a:t> Common Network Faults </a:t>
            </a:r>
            <a:r>
              <a:rPr lang="en-US" altLang="zh-CN" sz="3600" dirty="0"/>
              <a:t>–</a:t>
            </a:r>
            <a:r>
              <a:rPr lang="en-US" sz="3600" dirty="0" smtClean="0"/>
              <a:t> </a:t>
            </a:r>
            <a:r>
              <a:rPr lang="en-US" sz="3600" dirty="0"/>
              <a:t>Topology (</a:t>
            </a:r>
            <a:r>
              <a:rPr lang="en-US" sz="3600" dirty="0" smtClean="0"/>
              <a:t>1)</a:t>
            </a:r>
            <a:endParaRPr lang="en-US" sz="3600" dirty="0"/>
          </a:p>
        </p:txBody>
      </p:sp>
      <p:pic>
        <p:nvPicPr>
          <p:cNvPr id="5" name="图片 4" descr="通用交换机.png"/>
          <p:cNvPicPr>
            <a:picLocks noChangeAspect="1"/>
          </p:cNvPicPr>
          <p:nvPr/>
        </p:nvPicPr>
        <p:blipFill>
          <a:blip r:embed="rId3" cstate="print"/>
          <a:stretch>
            <a:fillRect/>
          </a:stretch>
        </p:blipFill>
        <p:spPr>
          <a:xfrm>
            <a:off x="1131352" y="4326998"/>
            <a:ext cx="540000" cy="441818"/>
          </a:xfrm>
          <a:prstGeom prst="rect">
            <a:avLst/>
          </a:prstGeom>
        </p:spPr>
      </p:pic>
      <p:pic>
        <p:nvPicPr>
          <p:cNvPr id="6" name="图片 5" descr="通用交换机.png"/>
          <p:cNvPicPr>
            <a:picLocks noChangeAspect="1"/>
          </p:cNvPicPr>
          <p:nvPr/>
        </p:nvPicPr>
        <p:blipFill>
          <a:blip r:embed="rId3" cstate="print"/>
          <a:stretch>
            <a:fillRect/>
          </a:stretch>
        </p:blipFill>
        <p:spPr>
          <a:xfrm>
            <a:off x="2805773" y="4326998"/>
            <a:ext cx="540000" cy="441818"/>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31352" y="3025315"/>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05773" y="3025315"/>
            <a:ext cx="540000" cy="442800"/>
          </a:xfrm>
          <a:prstGeom prst="rect">
            <a:avLst/>
          </a:prstGeom>
        </p:spPr>
      </p:pic>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74676" y="1794096"/>
            <a:ext cx="540000" cy="442800"/>
          </a:xfrm>
          <a:prstGeom prst="rect">
            <a:avLst/>
          </a:prstGeom>
        </p:spPr>
      </p:pic>
      <p:pic>
        <p:nvPicPr>
          <p:cNvPr id="10"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677697" y="1794096"/>
            <a:ext cx="540000" cy="442800"/>
          </a:xfrm>
          <a:prstGeom prst="rect">
            <a:avLst/>
          </a:prstGeom>
        </p:spPr>
      </p:pic>
      <p:pic>
        <p:nvPicPr>
          <p:cNvPr id="11" name="图片 1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317495" y="1794096"/>
            <a:ext cx="540000" cy="442800"/>
          </a:xfrm>
          <a:prstGeom prst="rect">
            <a:avLst/>
          </a:prstGeom>
        </p:spPr>
      </p:pic>
      <p:pic>
        <p:nvPicPr>
          <p:cNvPr id="12" name="图片 1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665278" y="5322962"/>
            <a:ext cx="540000" cy="442800"/>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17495" y="3025315"/>
            <a:ext cx="540000" cy="442800"/>
          </a:xfrm>
          <a:prstGeom prst="rect">
            <a:avLst/>
          </a:prstGeom>
        </p:spPr>
      </p:pic>
      <p:pic>
        <p:nvPicPr>
          <p:cNvPr id="14" name="图片 13" descr="通用交换机.png"/>
          <p:cNvPicPr>
            <a:picLocks noChangeAspect="1"/>
          </p:cNvPicPr>
          <p:nvPr/>
        </p:nvPicPr>
        <p:blipFill>
          <a:blip r:embed="rId3" cstate="print"/>
          <a:stretch>
            <a:fillRect/>
          </a:stretch>
        </p:blipFill>
        <p:spPr>
          <a:xfrm>
            <a:off x="5317495" y="4316155"/>
            <a:ext cx="540000" cy="441818"/>
          </a:xfrm>
          <a:prstGeom prst="rect">
            <a:avLst/>
          </a:prstGeom>
        </p:spPr>
      </p:pic>
      <p:cxnSp>
        <p:nvCxnSpPr>
          <p:cNvPr id="16" name="直接连接符 15"/>
          <p:cNvCxnSpPr>
            <a:stCxn id="9" idx="3"/>
            <a:endCxn id="10" idx="1"/>
          </p:cNvCxnSpPr>
          <p:nvPr/>
        </p:nvCxnSpPr>
        <p:spPr>
          <a:xfrm>
            <a:off x="2514676" y="201549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3"/>
            <a:endCxn id="11" idx="1"/>
          </p:cNvCxnSpPr>
          <p:nvPr/>
        </p:nvCxnSpPr>
        <p:spPr>
          <a:xfrm>
            <a:off x="4217697" y="201549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 idx="3"/>
            <a:endCxn id="8" idx="1"/>
          </p:cNvCxnSpPr>
          <p:nvPr/>
        </p:nvCxnSpPr>
        <p:spPr>
          <a:xfrm>
            <a:off x="1671352" y="324671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2"/>
            <a:endCxn id="5" idx="0"/>
          </p:cNvCxnSpPr>
          <p:nvPr/>
        </p:nvCxnSpPr>
        <p:spPr>
          <a:xfrm>
            <a:off x="1401352"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2"/>
            <a:endCxn id="6" idx="0"/>
          </p:cNvCxnSpPr>
          <p:nvPr/>
        </p:nvCxnSpPr>
        <p:spPr>
          <a:xfrm>
            <a:off x="3075773"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5" idx="3"/>
            <a:endCxn id="6" idx="1"/>
          </p:cNvCxnSpPr>
          <p:nvPr/>
        </p:nvCxnSpPr>
        <p:spPr>
          <a:xfrm>
            <a:off x="1671352" y="454790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7" idx="0"/>
            <a:endCxn id="9" idx="2"/>
          </p:cNvCxnSpPr>
          <p:nvPr/>
        </p:nvCxnSpPr>
        <p:spPr>
          <a:xfrm flipV="1">
            <a:off x="1401352" y="223689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8" idx="0"/>
            <a:endCxn id="9" idx="2"/>
          </p:cNvCxnSpPr>
          <p:nvPr/>
        </p:nvCxnSpPr>
        <p:spPr>
          <a:xfrm flipH="1" flipV="1">
            <a:off x="2244676" y="223689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1" idx="2"/>
            <a:endCxn id="13" idx="0"/>
          </p:cNvCxnSpPr>
          <p:nvPr/>
        </p:nvCxnSpPr>
        <p:spPr>
          <a:xfrm>
            <a:off x="5587495" y="223689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3" idx="2"/>
            <a:endCxn id="14" idx="0"/>
          </p:cNvCxnSpPr>
          <p:nvPr/>
        </p:nvCxnSpPr>
        <p:spPr>
          <a:xfrm>
            <a:off x="5587495" y="346811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图片 43" descr="PC.png"/>
          <p:cNvPicPr>
            <a:picLocks noChangeAspect="1"/>
          </p:cNvPicPr>
          <p:nvPr/>
        </p:nvPicPr>
        <p:blipFill>
          <a:blip r:embed="rId7" cstate="print"/>
          <a:stretch>
            <a:fillRect/>
          </a:stretch>
        </p:blipFill>
        <p:spPr>
          <a:xfrm>
            <a:off x="476925" y="5369084"/>
            <a:ext cx="539063" cy="414000"/>
          </a:xfrm>
          <a:prstGeom prst="rect">
            <a:avLst/>
          </a:prstGeom>
        </p:spPr>
      </p:pic>
      <p:pic>
        <p:nvPicPr>
          <p:cNvPr id="45" name="图片 44" descr="PC.png"/>
          <p:cNvPicPr>
            <a:picLocks noChangeAspect="1"/>
          </p:cNvPicPr>
          <p:nvPr/>
        </p:nvPicPr>
        <p:blipFill>
          <a:blip r:embed="rId7" cstate="print"/>
          <a:stretch>
            <a:fillRect/>
          </a:stretch>
        </p:blipFill>
        <p:spPr>
          <a:xfrm>
            <a:off x="1640279" y="5369084"/>
            <a:ext cx="539063" cy="414000"/>
          </a:xfrm>
          <a:prstGeom prst="rect">
            <a:avLst/>
          </a:prstGeom>
        </p:spPr>
      </p:pic>
      <p:pic>
        <p:nvPicPr>
          <p:cNvPr id="46" name="图片 45" descr="PC.png"/>
          <p:cNvPicPr>
            <a:picLocks noChangeAspect="1"/>
          </p:cNvPicPr>
          <p:nvPr/>
        </p:nvPicPr>
        <p:blipFill>
          <a:blip r:embed="rId7" cstate="print"/>
          <a:stretch>
            <a:fillRect/>
          </a:stretch>
        </p:blipFill>
        <p:spPr>
          <a:xfrm>
            <a:off x="2350075" y="5363854"/>
            <a:ext cx="539063" cy="414000"/>
          </a:xfrm>
          <a:prstGeom prst="rect">
            <a:avLst/>
          </a:prstGeom>
        </p:spPr>
      </p:pic>
      <p:pic>
        <p:nvPicPr>
          <p:cNvPr id="47" name="图片 46" descr="PC.png"/>
          <p:cNvPicPr>
            <a:picLocks noChangeAspect="1"/>
          </p:cNvPicPr>
          <p:nvPr/>
        </p:nvPicPr>
        <p:blipFill>
          <a:blip r:embed="rId7" cstate="print"/>
          <a:stretch>
            <a:fillRect/>
          </a:stretch>
        </p:blipFill>
        <p:spPr>
          <a:xfrm>
            <a:off x="3441460" y="5368708"/>
            <a:ext cx="539063" cy="414000"/>
          </a:xfrm>
          <a:prstGeom prst="rect">
            <a:avLst/>
          </a:prstGeom>
        </p:spPr>
      </p:pic>
      <p:pic>
        <p:nvPicPr>
          <p:cNvPr id="48" name="图片 47" descr="PC.png"/>
          <p:cNvPicPr>
            <a:picLocks noChangeAspect="1"/>
          </p:cNvPicPr>
          <p:nvPr/>
        </p:nvPicPr>
        <p:blipFill>
          <a:blip r:embed="rId7" cstate="print"/>
          <a:stretch>
            <a:fillRect/>
          </a:stretch>
        </p:blipFill>
        <p:spPr>
          <a:xfrm>
            <a:off x="4279849" y="5368708"/>
            <a:ext cx="539063" cy="414000"/>
          </a:xfrm>
          <a:prstGeom prst="rect">
            <a:avLst/>
          </a:prstGeom>
        </p:spPr>
      </p:pic>
      <p:cxnSp>
        <p:nvCxnSpPr>
          <p:cNvPr id="52" name="直接连接符 51"/>
          <p:cNvCxnSpPr>
            <a:stCxn id="44" idx="0"/>
            <a:endCxn id="5" idx="2"/>
          </p:cNvCxnSpPr>
          <p:nvPr/>
        </p:nvCxnSpPr>
        <p:spPr>
          <a:xfrm flipV="1">
            <a:off x="746457" y="4768816"/>
            <a:ext cx="654895"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5" idx="0"/>
            <a:endCxn id="5" idx="2"/>
          </p:cNvCxnSpPr>
          <p:nvPr/>
        </p:nvCxnSpPr>
        <p:spPr>
          <a:xfrm flipH="1" flipV="1">
            <a:off x="1401352" y="4768816"/>
            <a:ext cx="508459"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6" idx="0"/>
            <a:endCxn id="6" idx="2"/>
          </p:cNvCxnSpPr>
          <p:nvPr/>
        </p:nvCxnSpPr>
        <p:spPr>
          <a:xfrm flipV="1">
            <a:off x="2619607" y="4768816"/>
            <a:ext cx="456166" cy="595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7" idx="0"/>
            <a:endCxn id="6" idx="2"/>
          </p:cNvCxnSpPr>
          <p:nvPr/>
        </p:nvCxnSpPr>
        <p:spPr>
          <a:xfrm flipH="1" flipV="1">
            <a:off x="3075773" y="4768816"/>
            <a:ext cx="635219" cy="599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48" idx="0"/>
            <a:endCxn id="14" idx="2"/>
          </p:cNvCxnSpPr>
          <p:nvPr/>
        </p:nvCxnSpPr>
        <p:spPr>
          <a:xfrm flipV="1">
            <a:off x="4549381" y="4757973"/>
            <a:ext cx="1038114" cy="6107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12" idx="0"/>
            <a:endCxn id="14" idx="2"/>
          </p:cNvCxnSpPr>
          <p:nvPr/>
        </p:nvCxnSpPr>
        <p:spPr>
          <a:xfrm flipH="1" flipV="1">
            <a:off x="5587495" y="4757973"/>
            <a:ext cx="347783" cy="564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TextBox 123"/>
          <p:cNvSpPr txBox="1"/>
          <p:nvPr/>
        </p:nvSpPr>
        <p:spPr>
          <a:xfrm>
            <a:off x="312268" y="58505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73" name="TextBox 123"/>
          <p:cNvSpPr txBox="1"/>
          <p:nvPr/>
        </p:nvSpPr>
        <p:spPr>
          <a:xfrm>
            <a:off x="1470699" y="58505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PC2</a:t>
            </a:r>
          </a:p>
        </p:txBody>
      </p:sp>
      <p:sp>
        <p:nvSpPr>
          <p:cNvPr id="74" name="TextBox 123"/>
          <p:cNvSpPr txBox="1"/>
          <p:nvPr/>
        </p:nvSpPr>
        <p:spPr>
          <a:xfrm>
            <a:off x="2188927" y="58505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75" name="TextBox 123"/>
          <p:cNvSpPr txBox="1"/>
          <p:nvPr/>
        </p:nvSpPr>
        <p:spPr>
          <a:xfrm>
            <a:off x="3276803" y="58505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PC14</a:t>
            </a:r>
          </a:p>
        </p:txBody>
      </p:sp>
      <p:sp>
        <p:nvSpPr>
          <p:cNvPr id="76" name="TextBox 123"/>
          <p:cNvSpPr txBox="1"/>
          <p:nvPr/>
        </p:nvSpPr>
        <p:spPr>
          <a:xfrm>
            <a:off x="4115191" y="58505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77" name="TextBox 123"/>
          <p:cNvSpPr txBox="1"/>
          <p:nvPr/>
        </p:nvSpPr>
        <p:spPr>
          <a:xfrm>
            <a:off x="5489967" y="58505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Server 6</a:t>
            </a:r>
          </a:p>
        </p:txBody>
      </p:sp>
      <p:sp>
        <p:nvSpPr>
          <p:cNvPr id="78" name="TextBox 123"/>
          <p:cNvSpPr txBox="1"/>
          <p:nvPr/>
        </p:nvSpPr>
        <p:spPr>
          <a:xfrm>
            <a:off x="1812553"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79" name="TextBox 123"/>
          <p:cNvSpPr txBox="1"/>
          <p:nvPr/>
        </p:nvSpPr>
        <p:spPr>
          <a:xfrm>
            <a:off x="3600197"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80" name="TextBox 123"/>
          <p:cNvSpPr txBox="1"/>
          <p:nvPr/>
        </p:nvSpPr>
        <p:spPr>
          <a:xfrm>
            <a:off x="5153306"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81" name="TextBox 123"/>
          <p:cNvSpPr txBox="1"/>
          <p:nvPr/>
        </p:nvSpPr>
        <p:spPr>
          <a:xfrm>
            <a:off x="478708"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82" name="TextBox 123"/>
          <p:cNvSpPr txBox="1"/>
          <p:nvPr/>
        </p:nvSpPr>
        <p:spPr>
          <a:xfrm>
            <a:off x="3123021"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83" name="TextBox 123"/>
          <p:cNvSpPr txBox="1"/>
          <p:nvPr/>
        </p:nvSpPr>
        <p:spPr>
          <a:xfrm>
            <a:off x="478708"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84" name="TextBox 123"/>
          <p:cNvSpPr txBox="1"/>
          <p:nvPr/>
        </p:nvSpPr>
        <p:spPr>
          <a:xfrm>
            <a:off x="3123021"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86" name="TextBox 123"/>
          <p:cNvSpPr txBox="1"/>
          <p:nvPr/>
        </p:nvSpPr>
        <p:spPr>
          <a:xfrm>
            <a:off x="4673064"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113" name="TextBox 123"/>
          <p:cNvSpPr txBox="1"/>
          <p:nvPr/>
        </p:nvSpPr>
        <p:spPr>
          <a:xfrm rot="19062468">
            <a:off x="1253872" y="24715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114" name="TextBox 123"/>
          <p:cNvSpPr txBox="1"/>
          <p:nvPr/>
        </p:nvSpPr>
        <p:spPr>
          <a:xfrm>
            <a:off x="4381886"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124" name="TextBox 123"/>
          <p:cNvSpPr txBox="1"/>
          <p:nvPr/>
        </p:nvSpPr>
        <p:spPr>
          <a:xfrm rot="2786757">
            <a:off x="2387889" y="24717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125" name="TextBox 123"/>
          <p:cNvSpPr txBox="1"/>
          <p:nvPr/>
        </p:nvSpPr>
        <p:spPr>
          <a:xfrm>
            <a:off x="1760376" y="323619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126" name="TextBox 123"/>
          <p:cNvSpPr txBox="1"/>
          <p:nvPr/>
        </p:nvSpPr>
        <p:spPr>
          <a:xfrm rot="16200000">
            <a:off x="851911" y="37456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127" name="TextBox 123"/>
          <p:cNvSpPr txBox="1"/>
          <p:nvPr/>
        </p:nvSpPr>
        <p:spPr>
          <a:xfrm>
            <a:off x="1780602" y="431397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128" name="TextBox 123"/>
          <p:cNvSpPr txBox="1"/>
          <p:nvPr/>
        </p:nvSpPr>
        <p:spPr>
          <a:xfrm rot="16200000">
            <a:off x="2802315" y="374128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129" name="TextBox 123"/>
          <p:cNvSpPr txBox="1"/>
          <p:nvPr/>
        </p:nvSpPr>
        <p:spPr>
          <a:xfrm rot="18767419">
            <a:off x="504716" y="493045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130" name="TextBox 123"/>
          <p:cNvSpPr txBox="1"/>
          <p:nvPr/>
        </p:nvSpPr>
        <p:spPr>
          <a:xfrm rot="2283211">
            <a:off x="1340566" y="48700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GE0/0/11</a:t>
            </a:r>
          </a:p>
        </p:txBody>
      </p:sp>
      <p:sp>
        <p:nvSpPr>
          <p:cNvPr id="131" name="TextBox 123"/>
          <p:cNvSpPr txBox="1"/>
          <p:nvPr/>
        </p:nvSpPr>
        <p:spPr>
          <a:xfrm rot="18767419">
            <a:off x="2295586" y="49598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132" name="TextBox 123"/>
          <p:cNvSpPr txBox="1"/>
          <p:nvPr/>
        </p:nvSpPr>
        <p:spPr>
          <a:xfrm rot="2283211">
            <a:off x="3079930" y="488545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GE0/0/11</a:t>
            </a:r>
          </a:p>
        </p:txBody>
      </p:sp>
      <p:sp>
        <p:nvSpPr>
          <p:cNvPr id="133" name="TextBox 123"/>
          <p:cNvSpPr txBox="1"/>
          <p:nvPr/>
        </p:nvSpPr>
        <p:spPr>
          <a:xfrm rot="16200000">
            <a:off x="5274317" y="374128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134" name="TextBox 123"/>
          <p:cNvSpPr txBox="1"/>
          <p:nvPr/>
        </p:nvSpPr>
        <p:spPr>
          <a:xfrm rot="19528389">
            <a:off x="4497107" y="488655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135" name="TextBox 123"/>
          <p:cNvSpPr txBox="1"/>
          <p:nvPr/>
        </p:nvSpPr>
        <p:spPr>
          <a:xfrm rot="3424899">
            <a:off x="5489967" y="491162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GE0/0/11</a:t>
            </a:r>
          </a:p>
        </p:txBody>
      </p:sp>
      <p:sp>
        <p:nvSpPr>
          <p:cNvPr id="139" name="TextBox 123"/>
          <p:cNvSpPr txBox="1"/>
          <p:nvPr/>
        </p:nvSpPr>
        <p:spPr>
          <a:xfrm rot="16200000">
            <a:off x="5256703" y="2478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141" name="文本占位符 139"/>
          <p:cNvSpPr txBox="1">
            <a:spLocks/>
          </p:cNvSpPr>
          <p:nvPr/>
        </p:nvSpPr>
        <p:spPr bwMode="auto">
          <a:xfrm>
            <a:off x="6259483" y="1233488"/>
            <a:ext cx="5489606"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latin typeface="+mj-lt"/>
              </a:rPr>
              <a:t>During network maintenance, network engineers may encounter various network faults, such as login, route, and IP service faults. The left figure shows a part of the network </a:t>
            </a:r>
            <a:r>
              <a:rPr lang="en-US" sz="1600" dirty="0" smtClean="0">
                <a:latin typeface="+mj-lt"/>
              </a:rPr>
              <a:t>architecture, which is </a:t>
            </a:r>
            <a:r>
              <a:rPr lang="en-US" sz="1600" dirty="0">
                <a:latin typeface="+mj-lt"/>
              </a:rPr>
              <a:t>used as an example to describe how to troubleshoot common network faults.</a:t>
            </a:r>
          </a:p>
          <a:p>
            <a:r>
              <a:rPr lang="en-US" sz="1600" dirty="0">
                <a:latin typeface="+mj-lt"/>
              </a:rPr>
              <a:t>Routing protocol overview:</a:t>
            </a:r>
          </a:p>
          <a:p>
            <a:pPr marL="598488" lvl="1" indent="-293688"/>
            <a:r>
              <a:rPr lang="en-US" sz="1400" dirty="0">
                <a:latin typeface="+mj-lt"/>
              </a:rPr>
              <a:t>OSPF: runs between R1 and R2. OSPF is enabled on all interfaces of R1, and GE 0/0/0 belongs to area 0.</a:t>
            </a:r>
          </a:p>
          <a:p>
            <a:pPr marL="598488" lvl="1" indent="-293688"/>
            <a:r>
              <a:rPr lang="en-US" sz="1400" dirty="0">
                <a:latin typeface="+mj-lt"/>
              </a:rPr>
              <a:t>IS-IS: runs between R2 and R3.</a:t>
            </a:r>
          </a:p>
          <a:p>
            <a:pPr marL="598488" lvl="1" indent="-293688"/>
            <a:r>
              <a:rPr lang="en-US" sz="1400" dirty="0">
                <a:latin typeface="+mj-lt"/>
              </a:rPr>
              <a:t>BGP: R1 and R3 establish IBGP peer relationships with R2 and function as clients of R2, namely, the RR.</a:t>
            </a:r>
          </a:p>
          <a:p>
            <a:pPr marL="598488" lvl="1" indent="-293688"/>
            <a:r>
              <a:rPr lang="en-US" sz="1400" dirty="0">
                <a:latin typeface="+mj-lt"/>
              </a:rPr>
              <a:t>Static route: SW3, SW4, and SW5 use static routes to connect to routers.</a:t>
            </a:r>
          </a:p>
        </p:txBody>
      </p:sp>
      <p:sp>
        <p:nvSpPr>
          <p:cNvPr id="150" name="TextBox 123"/>
          <p:cNvSpPr txBox="1"/>
          <p:nvPr/>
        </p:nvSpPr>
        <p:spPr>
          <a:xfrm>
            <a:off x="2623506"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156" name="TextBox 123"/>
          <p:cNvSpPr txBox="1"/>
          <p:nvPr/>
        </p:nvSpPr>
        <p:spPr>
          <a:xfrm>
            <a:off x="2610987" y="17384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157" name="TextBox 123"/>
          <p:cNvSpPr txBox="1"/>
          <p:nvPr/>
        </p:nvSpPr>
        <p:spPr>
          <a:xfrm>
            <a:off x="4410801" y="176185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161" name="TextBox 123"/>
          <p:cNvSpPr txBox="1"/>
          <p:nvPr/>
        </p:nvSpPr>
        <p:spPr>
          <a:xfrm>
            <a:off x="4597041" y="3162632"/>
            <a:ext cx="868378" cy="228925"/>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164" name="右大括号 163"/>
          <p:cNvSpPr/>
          <p:nvPr/>
        </p:nvSpPr>
        <p:spPr bwMode="auto">
          <a:xfrm rot="5400000">
            <a:off x="3024237" y="1598445"/>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65" name="右大括号 164"/>
          <p:cNvSpPr/>
          <p:nvPr/>
        </p:nvSpPr>
        <p:spPr bwMode="auto">
          <a:xfrm rot="5400000">
            <a:off x="4633328" y="1598446"/>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66" name="TextBox 123"/>
          <p:cNvSpPr txBox="1"/>
          <p:nvPr/>
        </p:nvSpPr>
        <p:spPr>
          <a:xfrm>
            <a:off x="2952157" y="2379531"/>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
        <p:nvSpPr>
          <p:cNvPr id="167" name="TextBox 123"/>
          <p:cNvSpPr txBox="1"/>
          <p:nvPr/>
        </p:nvSpPr>
        <p:spPr>
          <a:xfrm>
            <a:off x="4003109" y="2379531"/>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Tree>
    <p:extLst>
      <p:ext uri="{BB962C8B-B14F-4D97-AF65-F5344CB8AC3E}">
        <p14:creationId xmlns:p14="http://schemas.microsoft.com/office/powerpoint/2010/main" val="16969016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a:xfrm>
            <a:off x="4672681" y="4882982"/>
            <a:ext cx="1504844" cy="61084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99" name="矩形 98"/>
          <p:cNvSpPr/>
          <p:nvPr/>
        </p:nvSpPr>
        <p:spPr>
          <a:xfrm>
            <a:off x="2490117" y="4882982"/>
            <a:ext cx="1504844" cy="61084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97" name="矩形 96"/>
          <p:cNvSpPr/>
          <p:nvPr/>
        </p:nvSpPr>
        <p:spPr>
          <a:xfrm>
            <a:off x="620203" y="4882982"/>
            <a:ext cx="1504844" cy="61084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95" name="矩形 94"/>
          <p:cNvSpPr/>
          <p:nvPr/>
        </p:nvSpPr>
        <p:spPr>
          <a:xfrm>
            <a:off x="1230058" y="3354865"/>
            <a:ext cx="2046745" cy="102038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MSTP</a:t>
            </a:r>
          </a:p>
          <a:p>
            <a:pPr algn="ctr"/>
            <a:r>
              <a:rPr lang="en-US" sz="1200" dirty="0">
                <a:solidFill>
                  <a:srgbClr val="1D1D1A"/>
                </a:solidFill>
                <a:latin typeface="+mj-lt"/>
                <a:ea typeface="方正兰亭黑简体" panose="02000000000000000000" pitchFamily="2" charset="-122"/>
                <a:sym typeface="Huawei Sans" panose="020C0503030203020204" pitchFamily="34" charset="0"/>
              </a:rPr>
              <a:t>Instance 12 VLAN 12</a:t>
            </a:r>
          </a:p>
          <a:p>
            <a:pPr algn="ctr"/>
            <a:r>
              <a:rPr lang="en-US" sz="1200" dirty="0">
                <a:solidFill>
                  <a:srgbClr val="1D1D1A"/>
                </a:solidFill>
                <a:latin typeface="+mj-lt"/>
                <a:ea typeface="方正兰亭黑简体" panose="02000000000000000000" pitchFamily="2" charset="-122"/>
                <a:sym typeface="Huawei Sans" panose="020C0503030203020204" pitchFamily="34" charset="0"/>
              </a:rPr>
              <a:t>Instance 34 VLAN 34</a:t>
            </a:r>
          </a:p>
          <a:p>
            <a:pPr algn="ctr"/>
            <a:endParaRPr lang="en-US" altLang="zh-CN" sz="1200" kern="0" dirty="0" smtClean="0">
              <a:solidFill>
                <a:srgbClr val="1D1D1A"/>
              </a:solidFill>
              <a:latin typeface="+mj-lt"/>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dirty="0">
                <a:latin typeface="+mj-lt"/>
              </a:rPr>
              <a:t>Troubleshooting Common Network Faults </a:t>
            </a:r>
            <a:r>
              <a:rPr lang="en-US" altLang="zh-CN" sz="3600" dirty="0"/>
              <a:t>–</a:t>
            </a:r>
            <a:r>
              <a:rPr lang="en-US" dirty="0" smtClean="0">
                <a:latin typeface="+mj-lt"/>
              </a:rPr>
              <a:t> </a:t>
            </a:r>
            <a:r>
              <a:rPr lang="en-US" dirty="0">
                <a:latin typeface="+mj-lt"/>
              </a:rPr>
              <a:t>Topology (</a:t>
            </a:r>
            <a:r>
              <a:rPr lang="en-US" dirty="0" smtClean="0">
                <a:latin typeface="+mj-lt"/>
              </a:rPr>
              <a:t>2)</a:t>
            </a:r>
            <a:endParaRPr lang="en-US" dirty="0">
              <a:latin typeface="+mj-lt"/>
            </a:endParaRPr>
          </a:p>
        </p:txBody>
      </p:sp>
      <p:pic>
        <p:nvPicPr>
          <p:cNvPr id="5" name="图片 4" descr="通用交换机.png"/>
          <p:cNvPicPr>
            <a:picLocks noChangeAspect="1"/>
          </p:cNvPicPr>
          <p:nvPr/>
        </p:nvPicPr>
        <p:blipFill>
          <a:blip r:embed="rId3" cstate="print"/>
          <a:stretch>
            <a:fillRect/>
          </a:stretch>
        </p:blipFill>
        <p:spPr>
          <a:xfrm>
            <a:off x="1131352" y="4326998"/>
            <a:ext cx="540000" cy="441818"/>
          </a:xfrm>
          <a:prstGeom prst="rect">
            <a:avLst/>
          </a:prstGeom>
        </p:spPr>
      </p:pic>
      <p:pic>
        <p:nvPicPr>
          <p:cNvPr id="6" name="图片 5" descr="通用交换机.png"/>
          <p:cNvPicPr>
            <a:picLocks noChangeAspect="1"/>
          </p:cNvPicPr>
          <p:nvPr/>
        </p:nvPicPr>
        <p:blipFill>
          <a:blip r:embed="rId3" cstate="print"/>
          <a:stretch>
            <a:fillRect/>
          </a:stretch>
        </p:blipFill>
        <p:spPr>
          <a:xfrm>
            <a:off x="2805773" y="4326998"/>
            <a:ext cx="540000" cy="441818"/>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31352" y="3025315"/>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05773" y="3025315"/>
            <a:ext cx="540000" cy="442800"/>
          </a:xfrm>
          <a:prstGeom prst="rect">
            <a:avLst/>
          </a:prstGeom>
        </p:spPr>
      </p:pic>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74676" y="1794096"/>
            <a:ext cx="540000" cy="442800"/>
          </a:xfrm>
          <a:prstGeom prst="rect">
            <a:avLst/>
          </a:prstGeom>
        </p:spPr>
      </p:pic>
      <p:pic>
        <p:nvPicPr>
          <p:cNvPr id="10"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677697" y="1794096"/>
            <a:ext cx="540000" cy="442800"/>
          </a:xfrm>
          <a:prstGeom prst="rect">
            <a:avLst/>
          </a:prstGeom>
        </p:spPr>
      </p:pic>
      <p:pic>
        <p:nvPicPr>
          <p:cNvPr id="11" name="图片 1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317495" y="1794096"/>
            <a:ext cx="540000" cy="442800"/>
          </a:xfrm>
          <a:prstGeom prst="rect">
            <a:avLst/>
          </a:prstGeom>
        </p:spPr>
      </p:pic>
      <p:pic>
        <p:nvPicPr>
          <p:cNvPr id="12" name="图片 1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665278" y="5445794"/>
            <a:ext cx="540000" cy="442800"/>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17495" y="3025315"/>
            <a:ext cx="540000" cy="442800"/>
          </a:xfrm>
          <a:prstGeom prst="rect">
            <a:avLst/>
          </a:prstGeom>
        </p:spPr>
      </p:pic>
      <p:pic>
        <p:nvPicPr>
          <p:cNvPr id="14" name="图片 13" descr="通用交换机.png"/>
          <p:cNvPicPr>
            <a:picLocks noChangeAspect="1"/>
          </p:cNvPicPr>
          <p:nvPr/>
        </p:nvPicPr>
        <p:blipFill>
          <a:blip r:embed="rId3" cstate="print"/>
          <a:stretch>
            <a:fillRect/>
          </a:stretch>
        </p:blipFill>
        <p:spPr>
          <a:xfrm>
            <a:off x="5317495" y="4316155"/>
            <a:ext cx="540000" cy="441818"/>
          </a:xfrm>
          <a:prstGeom prst="rect">
            <a:avLst/>
          </a:prstGeom>
        </p:spPr>
      </p:pic>
      <p:cxnSp>
        <p:nvCxnSpPr>
          <p:cNvPr id="16" name="直接连接符 15"/>
          <p:cNvCxnSpPr>
            <a:stCxn id="9" idx="3"/>
            <a:endCxn id="10" idx="1"/>
          </p:cNvCxnSpPr>
          <p:nvPr/>
        </p:nvCxnSpPr>
        <p:spPr>
          <a:xfrm>
            <a:off x="2514676" y="201549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3"/>
            <a:endCxn id="11" idx="1"/>
          </p:cNvCxnSpPr>
          <p:nvPr/>
        </p:nvCxnSpPr>
        <p:spPr>
          <a:xfrm>
            <a:off x="4217697" y="201549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 idx="3"/>
            <a:endCxn id="8" idx="1"/>
          </p:cNvCxnSpPr>
          <p:nvPr/>
        </p:nvCxnSpPr>
        <p:spPr>
          <a:xfrm>
            <a:off x="1671352" y="324671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2"/>
            <a:endCxn id="5" idx="0"/>
          </p:cNvCxnSpPr>
          <p:nvPr/>
        </p:nvCxnSpPr>
        <p:spPr>
          <a:xfrm>
            <a:off x="1401352"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2"/>
            <a:endCxn id="6" idx="0"/>
          </p:cNvCxnSpPr>
          <p:nvPr/>
        </p:nvCxnSpPr>
        <p:spPr>
          <a:xfrm>
            <a:off x="3075773"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5" idx="3"/>
            <a:endCxn id="6" idx="1"/>
          </p:cNvCxnSpPr>
          <p:nvPr/>
        </p:nvCxnSpPr>
        <p:spPr>
          <a:xfrm>
            <a:off x="1671352" y="454790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7" idx="0"/>
            <a:endCxn id="9" idx="2"/>
          </p:cNvCxnSpPr>
          <p:nvPr/>
        </p:nvCxnSpPr>
        <p:spPr>
          <a:xfrm flipV="1">
            <a:off x="1401352" y="223689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8" idx="0"/>
            <a:endCxn id="9" idx="2"/>
          </p:cNvCxnSpPr>
          <p:nvPr/>
        </p:nvCxnSpPr>
        <p:spPr>
          <a:xfrm flipH="1" flipV="1">
            <a:off x="2244676" y="223689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1" idx="2"/>
            <a:endCxn id="13" idx="0"/>
          </p:cNvCxnSpPr>
          <p:nvPr/>
        </p:nvCxnSpPr>
        <p:spPr>
          <a:xfrm>
            <a:off x="5587495" y="223689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3" idx="2"/>
            <a:endCxn id="14" idx="0"/>
          </p:cNvCxnSpPr>
          <p:nvPr/>
        </p:nvCxnSpPr>
        <p:spPr>
          <a:xfrm>
            <a:off x="5587495" y="346811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图片 43" descr="PC.png"/>
          <p:cNvPicPr>
            <a:picLocks noChangeAspect="1"/>
          </p:cNvPicPr>
          <p:nvPr/>
        </p:nvPicPr>
        <p:blipFill>
          <a:blip r:embed="rId7" cstate="print"/>
          <a:stretch>
            <a:fillRect/>
          </a:stretch>
        </p:blipFill>
        <p:spPr>
          <a:xfrm>
            <a:off x="476925" y="5491916"/>
            <a:ext cx="539063" cy="414000"/>
          </a:xfrm>
          <a:prstGeom prst="rect">
            <a:avLst/>
          </a:prstGeom>
        </p:spPr>
      </p:pic>
      <p:pic>
        <p:nvPicPr>
          <p:cNvPr id="45" name="图片 44" descr="PC.png"/>
          <p:cNvPicPr>
            <a:picLocks noChangeAspect="1"/>
          </p:cNvPicPr>
          <p:nvPr/>
        </p:nvPicPr>
        <p:blipFill>
          <a:blip r:embed="rId7" cstate="print"/>
          <a:stretch>
            <a:fillRect/>
          </a:stretch>
        </p:blipFill>
        <p:spPr>
          <a:xfrm>
            <a:off x="1640279" y="5491916"/>
            <a:ext cx="539063" cy="414000"/>
          </a:xfrm>
          <a:prstGeom prst="rect">
            <a:avLst/>
          </a:prstGeom>
        </p:spPr>
      </p:pic>
      <p:pic>
        <p:nvPicPr>
          <p:cNvPr id="46" name="图片 45" descr="PC.png"/>
          <p:cNvPicPr>
            <a:picLocks noChangeAspect="1"/>
          </p:cNvPicPr>
          <p:nvPr/>
        </p:nvPicPr>
        <p:blipFill>
          <a:blip r:embed="rId7" cstate="print"/>
          <a:stretch>
            <a:fillRect/>
          </a:stretch>
        </p:blipFill>
        <p:spPr>
          <a:xfrm>
            <a:off x="2350075" y="5486686"/>
            <a:ext cx="539063" cy="414000"/>
          </a:xfrm>
          <a:prstGeom prst="rect">
            <a:avLst/>
          </a:prstGeom>
        </p:spPr>
      </p:pic>
      <p:pic>
        <p:nvPicPr>
          <p:cNvPr id="47" name="图片 46" descr="PC.png"/>
          <p:cNvPicPr>
            <a:picLocks noChangeAspect="1"/>
          </p:cNvPicPr>
          <p:nvPr/>
        </p:nvPicPr>
        <p:blipFill>
          <a:blip r:embed="rId7" cstate="print"/>
          <a:stretch>
            <a:fillRect/>
          </a:stretch>
        </p:blipFill>
        <p:spPr>
          <a:xfrm>
            <a:off x="3441460" y="5491540"/>
            <a:ext cx="539063" cy="414000"/>
          </a:xfrm>
          <a:prstGeom prst="rect">
            <a:avLst/>
          </a:prstGeom>
        </p:spPr>
      </p:pic>
      <p:pic>
        <p:nvPicPr>
          <p:cNvPr id="48" name="图片 47" descr="PC.png"/>
          <p:cNvPicPr>
            <a:picLocks noChangeAspect="1"/>
          </p:cNvPicPr>
          <p:nvPr/>
        </p:nvPicPr>
        <p:blipFill>
          <a:blip r:embed="rId7" cstate="print"/>
          <a:stretch>
            <a:fillRect/>
          </a:stretch>
        </p:blipFill>
        <p:spPr>
          <a:xfrm>
            <a:off x="4279849" y="5491540"/>
            <a:ext cx="539063" cy="414000"/>
          </a:xfrm>
          <a:prstGeom prst="rect">
            <a:avLst/>
          </a:prstGeom>
        </p:spPr>
      </p:pic>
      <p:cxnSp>
        <p:nvCxnSpPr>
          <p:cNvPr id="52" name="直接连接符 51"/>
          <p:cNvCxnSpPr>
            <a:stCxn id="44" idx="0"/>
            <a:endCxn id="5" idx="2"/>
          </p:cNvCxnSpPr>
          <p:nvPr/>
        </p:nvCxnSpPr>
        <p:spPr>
          <a:xfrm flipV="1">
            <a:off x="746457" y="4768816"/>
            <a:ext cx="654895"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5" idx="0"/>
            <a:endCxn id="5" idx="2"/>
          </p:cNvCxnSpPr>
          <p:nvPr/>
        </p:nvCxnSpPr>
        <p:spPr>
          <a:xfrm flipH="1" flipV="1">
            <a:off x="1401352" y="4768816"/>
            <a:ext cx="508459"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6" idx="0"/>
            <a:endCxn id="6" idx="2"/>
          </p:cNvCxnSpPr>
          <p:nvPr/>
        </p:nvCxnSpPr>
        <p:spPr>
          <a:xfrm flipV="1">
            <a:off x="2619607" y="4768816"/>
            <a:ext cx="456166" cy="717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7" idx="0"/>
            <a:endCxn id="6" idx="2"/>
          </p:cNvCxnSpPr>
          <p:nvPr/>
        </p:nvCxnSpPr>
        <p:spPr>
          <a:xfrm flipH="1" flipV="1">
            <a:off x="3075773" y="4768816"/>
            <a:ext cx="635219" cy="722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48" idx="0"/>
            <a:endCxn id="14" idx="2"/>
          </p:cNvCxnSpPr>
          <p:nvPr/>
        </p:nvCxnSpPr>
        <p:spPr>
          <a:xfrm flipV="1">
            <a:off x="4549381" y="4757973"/>
            <a:ext cx="1038114" cy="7335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12" idx="0"/>
            <a:endCxn id="14" idx="2"/>
          </p:cNvCxnSpPr>
          <p:nvPr/>
        </p:nvCxnSpPr>
        <p:spPr>
          <a:xfrm flipH="1" flipV="1">
            <a:off x="5587495" y="4757973"/>
            <a:ext cx="347783" cy="6878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123"/>
          <p:cNvSpPr txBox="1"/>
          <p:nvPr/>
        </p:nvSpPr>
        <p:spPr>
          <a:xfrm>
            <a:off x="312268" y="597343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73" name="TextBox 123"/>
          <p:cNvSpPr txBox="1"/>
          <p:nvPr/>
        </p:nvSpPr>
        <p:spPr>
          <a:xfrm>
            <a:off x="1470699" y="597343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PC2</a:t>
            </a:r>
          </a:p>
        </p:txBody>
      </p:sp>
      <p:sp>
        <p:nvSpPr>
          <p:cNvPr id="74" name="TextBox 123"/>
          <p:cNvSpPr txBox="1"/>
          <p:nvPr/>
        </p:nvSpPr>
        <p:spPr>
          <a:xfrm>
            <a:off x="2188927" y="597343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75" name="TextBox 123"/>
          <p:cNvSpPr txBox="1"/>
          <p:nvPr/>
        </p:nvSpPr>
        <p:spPr>
          <a:xfrm>
            <a:off x="3276803" y="597343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PC14</a:t>
            </a:r>
          </a:p>
        </p:txBody>
      </p:sp>
      <p:sp>
        <p:nvSpPr>
          <p:cNvPr id="76" name="TextBox 123"/>
          <p:cNvSpPr txBox="1"/>
          <p:nvPr/>
        </p:nvSpPr>
        <p:spPr>
          <a:xfrm>
            <a:off x="4115191" y="597343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77" name="TextBox 123"/>
          <p:cNvSpPr txBox="1"/>
          <p:nvPr/>
        </p:nvSpPr>
        <p:spPr>
          <a:xfrm>
            <a:off x="5489967" y="597343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Server 6</a:t>
            </a:r>
          </a:p>
        </p:txBody>
      </p:sp>
      <p:sp>
        <p:nvSpPr>
          <p:cNvPr id="78" name="TextBox 123"/>
          <p:cNvSpPr txBox="1"/>
          <p:nvPr/>
        </p:nvSpPr>
        <p:spPr>
          <a:xfrm>
            <a:off x="1812553"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79" name="TextBox 123"/>
          <p:cNvSpPr txBox="1"/>
          <p:nvPr/>
        </p:nvSpPr>
        <p:spPr>
          <a:xfrm>
            <a:off x="3600197"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80" name="TextBox 123"/>
          <p:cNvSpPr txBox="1"/>
          <p:nvPr/>
        </p:nvSpPr>
        <p:spPr>
          <a:xfrm>
            <a:off x="5153306"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81" name="TextBox 123"/>
          <p:cNvSpPr txBox="1"/>
          <p:nvPr/>
        </p:nvSpPr>
        <p:spPr>
          <a:xfrm>
            <a:off x="478708"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82" name="TextBox 123"/>
          <p:cNvSpPr txBox="1"/>
          <p:nvPr/>
        </p:nvSpPr>
        <p:spPr>
          <a:xfrm>
            <a:off x="3123021"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83" name="TextBox 123"/>
          <p:cNvSpPr txBox="1"/>
          <p:nvPr/>
        </p:nvSpPr>
        <p:spPr>
          <a:xfrm>
            <a:off x="478708"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84" name="TextBox 123"/>
          <p:cNvSpPr txBox="1"/>
          <p:nvPr/>
        </p:nvSpPr>
        <p:spPr>
          <a:xfrm>
            <a:off x="3123021"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86" name="TextBox 123"/>
          <p:cNvSpPr txBox="1"/>
          <p:nvPr/>
        </p:nvSpPr>
        <p:spPr>
          <a:xfrm>
            <a:off x="4673064"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114" name="TextBox 123"/>
          <p:cNvSpPr txBox="1"/>
          <p:nvPr/>
        </p:nvSpPr>
        <p:spPr>
          <a:xfrm>
            <a:off x="3890746"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.2</a:t>
            </a:r>
          </a:p>
        </p:txBody>
      </p:sp>
      <p:sp>
        <p:nvSpPr>
          <p:cNvPr id="141" name="文本占位符 139"/>
          <p:cNvSpPr txBox="1">
            <a:spLocks/>
          </p:cNvSpPr>
          <p:nvPr/>
        </p:nvSpPr>
        <p:spPr bwMode="auto">
          <a:xfrm>
            <a:off x="6259290" y="1287918"/>
            <a:ext cx="5489798"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a:latin typeface="+mj-lt"/>
              </a:rPr>
              <a:t>IP address planning:</a:t>
            </a:r>
          </a:p>
          <a:p>
            <a:pPr marL="555625" lvl="1" indent="-261938">
              <a:lnSpc>
                <a:spcPct val="130000"/>
              </a:lnSpc>
            </a:pPr>
            <a:r>
              <a:rPr lang="en-US" sz="1200" dirty="0">
                <a:latin typeface="+mj-lt"/>
              </a:rPr>
              <a:t>Loopback0: are 10.0.1.1/32, 10.0.2.2/32, and 10.0.3.3/32 on R1, R2, and R3, respectively.</a:t>
            </a:r>
          </a:p>
          <a:p>
            <a:pPr marL="555625" lvl="1" indent="-261938">
              <a:lnSpc>
                <a:spcPct val="130000"/>
              </a:lnSpc>
            </a:pPr>
            <a:r>
              <a:rPr lang="en-US" sz="1200" dirty="0">
                <a:latin typeface="+mj-lt"/>
              </a:rPr>
              <a:t>Interconnection interfaces: The network segment is shown in </a:t>
            </a:r>
            <a:r>
              <a:rPr lang="en-US" sz="1200" dirty="0" smtClean="0">
                <a:latin typeface="+mj-lt"/>
              </a:rPr>
              <a:t/>
            </a:r>
            <a:br>
              <a:rPr lang="en-US" sz="1200" dirty="0" smtClean="0">
                <a:latin typeface="+mj-lt"/>
              </a:rPr>
            </a:br>
            <a:r>
              <a:rPr lang="en-US" sz="1200" dirty="0" smtClean="0">
                <a:latin typeface="+mj-lt"/>
              </a:rPr>
              <a:t>the </a:t>
            </a:r>
            <a:r>
              <a:rPr lang="en-US" sz="1200" dirty="0">
                <a:latin typeface="+mj-lt"/>
              </a:rPr>
              <a:t>preceding figure, and the </a:t>
            </a:r>
            <a:r>
              <a:rPr lang="en-US" sz="1200" dirty="0" smtClean="0">
                <a:latin typeface="+mj-lt"/>
              </a:rPr>
              <a:t>decimal number of the right-most octet in </a:t>
            </a:r>
            <a:r>
              <a:rPr lang="en-US" sz="1200" dirty="0">
                <a:latin typeface="+mj-lt"/>
              </a:rPr>
              <a:t>an IP address is </a:t>
            </a:r>
            <a:r>
              <a:rPr lang="en-US" sz="1200" dirty="0" smtClean="0">
                <a:latin typeface="+mj-lt"/>
              </a:rPr>
              <a:t>a device </a:t>
            </a:r>
            <a:r>
              <a:rPr lang="en-US" sz="1200" dirty="0">
                <a:latin typeface="+mj-lt"/>
              </a:rPr>
              <a:t>ID.</a:t>
            </a:r>
          </a:p>
          <a:p>
            <a:pPr marL="555625" lvl="1" indent="-261938">
              <a:lnSpc>
                <a:spcPct val="130000"/>
              </a:lnSpc>
            </a:pPr>
            <a:r>
              <a:rPr lang="en-US" sz="1200" dirty="0">
                <a:latin typeface="+mj-lt"/>
              </a:rPr>
              <a:t>Terminals: The network segment is shown in the figure. A gateway has the largest IP address on a network segment. PC5 obtains an IP address using DHCP, and R3 functions as a DHCP server. Other terminals use static IP addresses, with </a:t>
            </a:r>
            <a:r>
              <a:rPr lang="en-US" altLang="zh-CN" sz="1200" dirty="0"/>
              <a:t>the decimal number of the right-most octet in an IP address </a:t>
            </a:r>
            <a:r>
              <a:rPr lang="en-US" altLang="zh-CN" sz="1200" dirty="0" smtClean="0"/>
              <a:t>indicating </a:t>
            </a:r>
            <a:r>
              <a:rPr lang="en-US" altLang="zh-CN" sz="1200" dirty="0"/>
              <a:t>a device ID</a:t>
            </a:r>
            <a:r>
              <a:rPr lang="en-US" sz="1200" dirty="0" smtClean="0">
                <a:latin typeface="+mj-lt"/>
              </a:rPr>
              <a:t>.</a:t>
            </a:r>
            <a:endParaRPr lang="en-US" sz="1200" dirty="0">
              <a:latin typeface="+mj-lt"/>
            </a:endParaRPr>
          </a:p>
          <a:p>
            <a:pPr>
              <a:lnSpc>
                <a:spcPct val="130000"/>
              </a:lnSpc>
            </a:pPr>
            <a:r>
              <a:rPr lang="en-US" sz="1400" dirty="0">
                <a:latin typeface="+mj-lt"/>
              </a:rPr>
              <a:t>Route advertisement planning:</a:t>
            </a:r>
          </a:p>
          <a:p>
            <a:pPr marL="555625" lvl="1" indent="-261938">
              <a:lnSpc>
                <a:spcPct val="130000"/>
              </a:lnSpc>
            </a:pPr>
            <a:r>
              <a:rPr lang="en-US" sz="1200" dirty="0">
                <a:latin typeface="+mj-lt"/>
              </a:rPr>
              <a:t>On R2, configure OSPF and IS-IS to import routes </a:t>
            </a:r>
            <a:r>
              <a:rPr lang="en-US" altLang="zh-CN" sz="1200" dirty="0" smtClean="0">
                <a:latin typeface="+mj-lt"/>
              </a:rPr>
              <a:t>from</a:t>
            </a:r>
            <a:r>
              <a:rPr lang="en-US" sz="1200" dirty="0" smtClean="0">
                <a:latin typeface="+mj-lt"/>
              </a:rPr>
              <a:t> </a:t>
            </a:r>
            <a:r>
              <a:rPr lang="en-US" sz="1200" dirty="0">
                <a:latin typeface="+mj-lt"/>
              </a:rPr>
              <a:t>each other, so that Loopback0 addresses on R1, R2, and R3 are reachable.</a:t>
            </a:r>
          </a:p>
          <a:p>
            <a:pPr marL="555625" lvl="1" indent="-261938">
              <a:lnSpc>
                <a:spcPct val="130000"/>
              </a:lnSpc>
            </a:pPr>
            <a:r>
              <a:rPr lang="en-US" sz="1200" dirty="0">
                <a:latin typeface="+mj-lt"/>
              </a:rPr>
              <a:t>R1 imports static routes destined for 192.168.12.0/24 and 192.168.34.0/24 </a:t>
            </a:r>
            <a:r>
              <a:rPr lang="en-US" sz="1200" dirty="0" smtClean="0">
                <a:latin typeface="+mj-lt"/>
              </a:rPr>
              <a:t>into </a:t>
            </a:r>
            <a:r>
              <a:rPr lang="en-US" sz="1200" dirty="0">
                <a:latin typeface="+mj-lt"/>
              </a:rPr>
              <a:t>the BGP routing table.</a:t>
            </a:r>
          </a:p>
          <a:p>
            <a:pPr marL="555625" lvl="1" indent="-261938">
              <a:lnSpc>
                <a:spcPct val="130000"/>
              </a:lnSpc>
            </a:pPr>
            <a:r>
              <a:rPr lang="en-US" sz="1200" dirty="0">
                <a:latin typeface="+mj-lt"/>
              </a:rPr>
              <a:t>R3 imports the static route destined for 192.168.56.0/24 </a:t>
            </a:r>
            <a:r>
              <a:rPr lang="en-US" sz="1200" dirty="0" smtClean="0">
                <a:latin typeface="+mj-lt"/>
              </a:rPr>
              <a:t>into </a:t>
            </a:r>
            <a:r>
              <a:rPr lang="en-US" sz="1200" dirty="0">
                <a:latin typeface="+mj-lt"/>
              </a:rPr>
              <a:t>the BGP routing table.</a:t>
            </a:r>
          </a:p>
        </p:txBody>
      </p:sp>
      <p:sp>
        <p:nvSpPr>
          <p:cNvPr id="161" name="TextBox 123"/>
          <p:cNvSpPr txBox="1"/>
          <p:nvPr/>
        </p:nvSpPr>
        <p:spPr>
          <a:xfrm>
            <a:off x="4597041"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85" name="TextBox 123"/>
          <p:cNvSpPr txBox="1"/>
          <p:nvPr/>
        </p:nvSpPr>
        <p:spPr>
          <a:xfrm>
            <a:off x="4272725" y="1766770"/>
            <a:ext cx="1170506"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10.0.23.0/24</a:t>
            </a:r>
          </a:p>
        </p:txBody>
      </p:sp>
      <p:sp>
        <p:nvSpPr>
          <p:cNvPr id="89" name="TextBox 123"/>
          <p:cNvSpPr txBox="1"/>
          <p:nvPr/>
        </p:nvSpPr>
        <p:spPr>
          <a:xfrm>
            <a:off x="4779442"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.3</a:t>
            </a:r>
          </a:p>
        </p:txBody>
      </p:sp>
      <p:sp>
        <p:nvSpPr>
          <p:cNvPr id="90" name="TextBox 123"/>
          <p:cNvSpPr txBox="1"/>
          <p:nvPr/>
        </p:nvSpPr>
        <p:spPr>
          <a:xfrm>
            <a:off x="2238263"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.1</a:t>
            </a:r>
          </a:p>
        </p:txBody>
      </p:sp>
      <p:sp>
        <p:nvSpPr>
          <p:cNvPr id="91" name="TextBox 123"/>
          <p:cNvSpPr txBox="1"/>
          <p:nvPr/>
        </p:nvSpPr>
        <p:spPr>
          <a:xfrm>
            <a:off x="3126959"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.2</a:t>
            </a:r>
          </a:p>
        </p:txBody>
      </p:sp>
      <p:sp>
        <p:nvSpPr>
          <p:cNvPr id="92" name="TextBox 123"/>
          <p:cNvSpPr txBox="1"/>
          <p:nvPr/>
        </p:nvSpPr>
        <p:spPr>
          <a:xfrm>
            <a:off x="2472052" y="1766770"/>
            <a:ext cx="1170506"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10.0.12.0/24</a:t>
            </a:r>
          </a:p>
        </p:txBody>
      </p:sp>
      <p:sp>
        <p:nvSpPr>
          <p:cNvPr id="96" name="TextBox 123"/>
          <p:cNvSpPr txBox="1"/>
          <p:nvPr/>
        </p:nvSpPr>
        <p:spPr>
          <a:xfrm rot="2515972">
            <a:off x="1753049" y="2530727"/>
            <a:ext cx="1559605" cy="461665"/>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10.0.14.0/24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98" name="TextBox 123"/>
          <p:cNvSpPr txBox="1"/>
          <p:nvPr/>
        </p:nvSpPr>
        <p:spPr>
          <a:xfrm>
            <a:off x="600203" y="4999581"/>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12</a:t>
            </a:r>
          </a:p>
          <a:p>
            <a:pPr algn="ctr"/>
            <a:r>
              <a:rPr lang="en-US" sz="1200" dirty="0" smtClean="0">
                <a:latin typeface="+mj-lt"/>
                <a:ea typeface="方正兰亭黑简体" panose="02000000000000000000" pitchFamily="2" charset="-122"/>
                <a:sym typeface="Huawei Sans" panose="020C0503030203020204" pitchFamily="34" charset="0"/>
              </a:rPr>
              <a:t>192.168.12.0/24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100" name="TextBox 123"/>
          <p:cNvSpPr txBox="1"/>
          <p:nvPr/>
        </p:nvSpPr>
        <p:spPr>
          <a:xfrm>
            <a:off x="2456502" y="4972500"/>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34</a:t>
            </a:r>
          </a:p>
          <a:p>
            <a:pPr algn="ctr"/>
            <a:r>
              <a:rPr lang="en-US" sz="1200" dirty="0" smtClean="0">
                <a:latin typeface="+mj-lt"/>
                <a:ea typeface="方正兰亭黑简体" panose="02000000000000000000" pitchFamily="2" charset="-122"/>
                <a:sym typeface="Huawei Sans" panose="020C0503030203020204" pitchFamily="34" charset="0"/>
              </a:rPr>
              <a:t>192.168.34.0/24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102" name="TextBox 123"/>
          <p:cNvSpPr txBox="1"/>
          <p:nvPr/>
        </p:nvSpPr>
        <p:spPr>
          <a:xfrm>
            <a:off x="4639066" y="4972500"/>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56</a:t>
            </a:r>
          </a:p>
          <a:p>
            <a:pPr algn="ctr"/>
            <a:r>
              <a:rPr lang="en-US" sz="1200" dirty="0" smtClean="0">
                <a:latin typeface="+mj-lt"/>
                <a:ea typeface="方正兰亭黑简体" panose="02000000000000000000" pitchFamily="2" charset="-122"/>
                <a:sym typeface="Huawei Sans" panose="020C0503030203020204" pitchFamily="34" charset="0"/>
              </a:rPr>
              <a:t>192.168.56.0/24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103" name="TextBox 123"/>
          <p:cNvSpPr txBox="1"/>
          <p:nvPr/>
        </p:nvSpPr>
        <p:spPr>
          <a:xfrm>
            <a:off x="4698236" y="2418473"/>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35</a:t>
            </a:r>
          </a:p>
          <a:p>
            <a:pPr algn="ctr"/>
            <a:r>
              <a:rPr lang="en-US" sz="1200" dirty="0" smtClean="0">
                <a:latin typeface="+mj-lt"/>
                <a:ea typeface="方正兰亭黑简体" panose="02000000000000000000" pitchFamily="2" charset="-122"/>
                <a:sym typeface="Huawei Sans" panose="020C0503030203020204" pitchFamily="34" charset="0"/>
              </a:rPr>
              <a:t>10.0.35.0/24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68" name="TextBox 123"/>
          <p:cNvSpPr txBox="1"/>
          <p:nvPr/>
        </p:nvSpPr>
        <p:spPr>
          <a:xfrm rot="18899197">
            <a:off x="1187601" y="2522564"/>
            <a:ext cx="1559605" cy="461665"/>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10.0.13.0/24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1341406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a:xfrm>
            <a:off x="4672681" y="4882982"/>
            <a:ext cx="1504844" cy="61084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99" name="矩形 98"/>
          <p:cNvSpPr/>
          <p:nvPr/>
        </p:nvSpPr>
        <p:spPr>
          <a:xfrm>
            <a:off x="2490117" y="4882982"/>
            <a:ext cx="1504844" cy="61084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97" name="矩形 96"/>
          <p:cNvSpPr/>
          <p:nvPr/>
        </p:nvSpPr>
        <p:spPr>
          <a:xfrm>
            <a:off x="620203" y="4882982"/>
            <a:ext cx="1504844" cy="61084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95" name="矩形 94"/>
          <p:cNvSpPr/>
          <p:nvPr/>
        </p:nvSpPr>
        <p:spPr>
          <a:xfrm>
            <a:off x="1230058" y="3354865"/>
            <a:ext cx="2046745" cy="102038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MSTP</a:t>
            </a:r>
          </a:p>
          <a:p>
            <a:pPr algn="ctr"/>
            <a:r>
              <a:rPr lang="en-US" sz="1200" dirty="0">
                <a:solidFill>
                  <a:srgbClr val="1D1D1A"/>
                </a:solidFill>
                <a:latin typeface="+mj-lt"/>
                <a:ea typeface="方正兰亭黑简体" panose="02000000000000000000" pitchFamily="2" charset="-122"/>
                <a:sym typeface="Huawei Sans" panose="020C0503030203020204" pitchFamily="34" charset="0"/>
              </a:rPr>
              <a:t>Instance 12 VLAN 12</a:t>
            </a:r>
          </a:p>
          <a:p>
            <a:pPr algn="ctr"/>
            <a:r>
              <a:rPr lang="en-US" sz="1200" dirty="0">
                <a:solidFill>
                  <a:srgbClr val="1D1D1A"/>
                </a:solidFill>
                <a:latin typeface="+mj-lt"/>
                <a:ea typeface="方正兰亭黑简体" panose="02000000000000000000" pitchFamily="2" charset="-122"/>
                <a:sym typeface="Huawei Sans" panose="020C0503030203020204" pitchFamily="34" charset="0"/>
              </a:rPr>
              <a:t>Instance 34 VLAN 34</a:t>
            </a:r>
          </a:p>
          <a:p>
            <a:pPr algn="ctr"/>
            <a:endParaRPr lang="en-US" altLang="zh-CN" sz="1200" kern="0" dirty="0" smtClean="0">
              <a:solidFill>
                <a:srgbClr val="1D1D1A"/>
              </a:solidFill>
              <a:latin typeface="+mj-lt"/>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dirty="0">
                <a:latin typeface="+mj-lt"/>
              </a:rPr>
              <a:t>Troubleshooting Common Network Faults </a:t>
            </a:r>
            <a:r>
              <a:rPr lang="en-US" altLang="zh-CN" sz="3600" dirty="0"/>
              <a:t>–</a:t>
            </a:r>
            <a:r>
              <a:rPr lang="en-US" dirty="0" smtClean="0">
                <a:latin typeface="+mj-lt"/>
              </a:rPr>
              <a:t> </a:t>
            </a:r>
            <a:r>
              <a:rPr lang="en-US" dirty="0">
                <a:latin typeface="+mj-lt"/>
              </a:rPr>
              <a:t>Topology </a:t>
            </a:r>
            <a:r>
              <a:rPr lang="en-US" dirty="0" smtClean="0">
                <a:latin typeface="+mj-lt"/>
              </a:rPr>
              <a:t>(3</a:t>
            </a:r>
            <a:r>
              <a:rPr lang="en-US" dirty="0">
                <a:latin typeface="+mj-lt"/>
              </a:rPr>
              <a:t>)</a:t>
            </a:r>
          </a:p>
        </p:txBody>
      </p:sp>
      <p:pic>
        <p:nvPicPr>
          <p:cNvPr id="5" name="图片 4" descr="通用交换机.png"/>
          <p:cNvPicPr>
            <a:picLocks noChangeAspect="1"/>
          </p:cNvPicPr>
          <p:nvPr/>
        </p:nvPicPr>
        <p:blipFill>
          <a:blip r:embed="rId3" cstate="print"/>
          <a:stretch>
            <a:fillRect/>
          </a:stretch>
        </p:blipFill>
        <p:spPr>
          <a:xfrm>
            <a:off x="1131352" y="4326998"/>
            <a:ext cx="540000" cy="441818"/>
          </a:xfrm>
          <a:prstGeom prst="rect">
            <a:avLst/>
          </a:prstGeom>
        </p:spPr>
      </p:pic>
      <p:pic>
        <p:nvPicPr>
          <p:cNvPr id="6" name="图片 5" descr="通用交换机.png"/>
          <p:cNvPicPr>
            <a:picLocks noChangeAspect="1"/>
          </p:cNvPicPr>
          <p:nvPr/>
        </p:nvPicPr>
        <p:blipFill>
          <a:blip r:embed="rId3" cstate="print"/>
          <a:stretch>
            <a:fillRect/>
          </a:stretch>
        </p:blipFill>
        <p:spPr>
          <a:xfrm>
            <a:off x="2805773" y="4326998"/>
            <a:ext cx="540000" cy="441818"/>
          </a:xfrm>
          <a:prstGeom prst="rect">
            <a:avLst/>
          </a:prstGeom>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31352" y="3025315"/>
            <a:ext cx="540000" cy="442800"/>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05773" y="3025315"/>
            <a:ext cx="540000" cy="442800"/>
          </a:xfrm>
          <a:prstGeom prst="rect">
            <a:avLst/>
          </a:prstGeom>
        </p:spPr>
      </p:pic>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74676" y="1794096"/>
            <a:ext cx="540000" cy="442800"/>
          </a:xfrm>
          <a:prstGeom prst="rect">
            <a:avLst/>
          </a:prstGeom>
        </p:spPr>
      </p:pic>
      <p:pic>
        <p:nvPicPr>
          <p:cNvPr id="10" name="图片 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677697" y="1794096"/>
            <a:ext cx="540000" cy="442800"/>
          </a:xfrm>
          <a:prstGeom prst="rect">
            <a:avLst/>
          </a:prstGeom>
        </p:spPr>
      </p:pic>
      <p:pic>
        <p:nvPicPr>
          <p:cNvPr id="11" name="图片 1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317495" y="1794096"/>
            <a:ext cx="540000" cy="442800"/>
          </a:xfrm>
          <a:prstGeom prst="rect">
            <a:avLst/>
          </a:prstGeom>
        </p:spPr>
      </p:pic>
      <p:pic>
        <p:nvPicPr>
          <p:cNvPr id="12" name="图片 1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665278" y="5445794"/>
            <a:ext cx="540000" cy="442800"/>
          </a:xfrm>
          <a:prstGeom prst="rect">
            <a:avLst/>
          </a:prstGeom>
        </p:spPr>
      </p:pic>
      <p:pic>
        <p:nvPicPr>
          <p:cNvPr id="13" name="图片 1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17495" y="3025315"/>
            <a:ext cx="540000" cy="442800"/>
          </a:xfrm>
          <a:prstGeom prst="rect">
            <a:avLst/>
          </a:prstGeom>
        </p:spPr>
      </p:pic>
      <p:pic>
        <p:nvPicPr>
          <p:cNvPr id="14" name="图片 13" descr="通用交换机.png"/>
          <p:cNvPicPr>
            <a:picLocks noChangeAspect="1"/>
          </p:cNvPicPr>
          <p:nvPr/>
        </p:nvPicPr>
        <p:blipFill>
          <a:blip r:embed="rId3" cstate="print"/>
          <a:stretch>
            <a:fillRect/>
          </a:stretch>
        </p:blipFill>
        <p:spPr>
          <a:xfrm>
            <a:off x="5317495" y="4316155"/>
            <a:ext cx="540000" cy="441818"/>
          </a:xfrm>
          <a:prstGeom prst="rect">
            <a:avLst/>
          </a:prstGeom>
        </p:spPr>
      </p:pic>
      <p:cxnSp>
        <p:nvCxnSpPr>
          <p:cNvPr id="16" name="直接连接符 15"/>
          <p:cNvCxnSpPr>
            <a:stCxn id="9" idx="3"/>
            <a:endCxn id="10" idx="1"/>
          </p:cNvCxnSpPr>
          <p:nvPr/>
        </p:nvCxnSpPr>
        <p:spPr>
          <a:xfrm>
            <a:off x="2514676" y="201549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 idx="3"/>
            <a:endCxn id="11" idx="1"/>
          </p:cNvCxnSpPr>
          <p:nvPr/>
        </p:nvCxnSpPr>
        <p:spPr>
          <a:xfrm>
            <a:off x="4217697" y="201549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 idx="3"/>
            <a:endCxn id="8" idx="1"/>
          </p:cNvCxnSpPr>
          <p:nvPr/>
        </p:nvCxnSpPr>
        <p:spPr>
          <a:xfrm>
            <a:off x="1671352" y="324671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2"/>
            <a:endCxn id="5" idx="0"/>
          </p:cNvCxnSpPr>
          <p:nvPr/>
        </p:nvCxnSpPr>
        <p:spPr>
          <a:xfrm>
            <a:off x="1401352"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8" idx="2"/>
            <a:endCxn id="6" idx="0"/>
          </p:cNvCxnSpPr>
          <p:nvPr/>
        </p:nvCxnSpPr>
        <p:spPr>
          <a:xfrm>
            <a:off x="3075773"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5" idx="3"/>
            <a:endCxn id="6" idx="1"/>
          </p:cNvCxnSpPr>
          <p:nvPr/>
        </p:nvCxnSpPr>
        <p:spPr>
          <a:xfrm>
            <a:off x="1671352" y="454790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7" idx="0"/>
            <a:endCxn id="9" idx="2"/>
          </p:cNvCxnSpPr>
          <p:nvPr/>
        </p:nvCxnSpPr>
        <p:spPr>
          <a:xfrm flipV="1">
            <a:off x="1401352" y="223689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8" idx="0"/>
            <a:endCxn id="9" idx="2"/>
          </p:cNvCxnSpPr>
          <p:nvPr/>
        </p:nvCxnSpPr>
        <p:spPr>
          <a:xfrm flipH="1" flipV="1">
            <a:off x="2244676" y="223689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11" idx="2"/>
            <a:endCxn id="13" idx="0"/>
          </p:cNvCxnSpPr>
          <p:nvPr/>
        </p:nvCxnSpPr>
        <p:spPr>
          <a:xfrm>
            <a:off x="5587495" y="223689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3" idx="2"/>
            <a:endCxn id="14" idx="0"/>
          </p:cNvCxnSpPr>
          <p:nvPr/>
        </p:nvCxnSpPr>
        <p:spPr>
          <a:xfrm>
            <a:off x="5587495" y="346811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4" name="图片 43" descr="PC.png"/>
          <p:cNvPicPr>
            <a:picLocks noChangeAspect="1"/>
          </p:cNvPicPr>
          <p:nvPr/>
        </p:nvPicPr>
        <p:blipFill>
          <a:blip r:embed="rId7" cstate="print"/>
          <a:stretch>
            <a:fillRect/>
          </a:stretch>
        </p:blipFill>
        <p:spPr>
          <a:xfrm>
            <a:off x="476925" y="5491916"/>
            <a:ext cx="539063" cy="414000"/>
          </a:xfrm>
          <a:prstGeom prst="rect">
            <a:avLst/>
          </a:prstGeom>
        </p:spPr>
      </p:pic>
      <p:pic>
        <p:nvPicPr>
          <p:cNvPr id="45" name="图片 44" descr="PC.png"/>
          <p:cNvPicPr>
            <a:picLocks noChangeAspect="1"/>
          </p:cNvPicPr>
          <p:nvPr/>
        </p:nvPicPr>
        <p:blipFill>
          <a:blip r:embed="rId7" cstate="print"/>
          <a:stretch>
            <a:fillRect/>
          </a:stretch>
        </p:blipFill>
        <p:spPr>
          <a:xfrm>
            <a:off x="1640279" y="5491916"/>
            <a:ext cx="539063" cy="414000"/>
          </a:xfrm>
          <a:prstGeom prst="rect">
            <a:avLst/>
          </a:prstGeom>
        </p:spPr>
      </p:pic>
      <p:pic>
        <p:nvPicPr>
          <p:cNvPr id="46" name="图片 45" descr="PC.png"/>
          <p:cNvPicPr>
            <a:picLocks noChangeAspect="1"/>
          </p:cNvPicPr>
          <p:nvPr/>
        </p:nvPicPr>
        <p:blipFill>
          <a:blip r:embed="rId7" cstate="print"/>
          <a:stretch>
            <a:fillRect/>
          </a:stretch>
        </p:blipFill>
        <p:spPr>
          <a:xfrm>
            <a:off x="2350075" y="5486686"/>
            <a:ext cx="539063" cy="414000"/>
          </a:xfrm>
          <a:prstGeom prst="rect">
            <a:avLst/>
          </a:prstGeom>
        </p:spPr>
      </p:pic>
      <p:pic>
        <p:nvPicPr>
          <p:cNvPr id="47" name="图片 46" descr="PC.png"/>
          <p:cNvPicPr>
            <a:picLocks noChangeAspect="1"/>
          </p:cNvPicPr>
          <p:nvPr/>
        </p:nvPicPr>
        <p:blipFill>
          <a:blip r:embed="rId7" cstate="print"/>
          <a:stretch>
            <a:fillRect/>
          </a:stretch>
        </p:blipFill>
        <p:spPr>
          <a:xfrm>
            <a:off x="3441460" y="5491540"/>
            <a:ext cx="539063" cy="414000"/>
          </a:xfrm>
          <a:prstGeom prst="rect">
            <a:avLst/>
          </a:prstGeom>
        </p:spPr>
      </p:pic>
      <p:pic>
        <p:nvPicPr>
          <p:cNvPr id="48" name="图片 47" descr="PC.png"/>
          <p:cNvPicPr>
            <a:picLocks noChangeAspect="1"/>
          </p:cNvPicPr>
          <p:nvPr/>
        </p:nvPicPr>
        <p:blipFill>
          <a:blip r:embed="rId7" cstate="print"/>
          <a:stretch>
            <a:fillRect/>
          </a:stretch>
        </p:blipFill>
        <p:spPr>
          <a:xfrm>
            <a:off x="4279849" y="5491540"/>
            <a:ext cx="539063" cy="414000"/>
          </a:xfrm>
          <a:prstGeom prst="rect">
            <a:avLst/>
          </a:prstGeom>
        </p:spPr>
      </p:pic>
      <p:cxnSp>
        <p:nvCxnSpPr>
          <p:cNvPr id="52" name="直接连接符 51"/>
          <p:cNvCxnSpPr>
            <a:stCxn id="44" idx="0"/>
            <a:endCxn id="5" idx="2"/>
          </p:cNvCxnSpPr>
          <p:nvPr/>
        </p:nvCxnSpPr>
        <p:spPr>
          <a:xfrm flipV="1">
            <a:off x="746457" y="4768816"/>
            <a:ext cx="654895"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5" idx="0"/>
            <a:endCxn id="5" idx="2"/>
          </p:cNvCxnSpPr>
          <p:nvPr/>
        </p:nvCxnSpPr>
        <p:spPr>
          <a:xfrm flipH="1" flipV="1">
            <a:off x="1401352" y="4768816"/>
            <a:ext cx="508459" cy="7231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46" idx="0"/>
            <a:endCxn id="6" idx="2"/>
          </p:cNvCxnSpPr>
          <p:nvPr/>
        </p:nvCxnSpPr>
        <p:spPr>
          <a:xfrm flipV="1">
            <a:off x="2619607" y="4768816"/>
            <a:ext cx="456166" cy="717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47" idx="0"/>
            <a:endCxn id="6" idx="2"/>
          </p:cNvCxnSpPr>
          <p:nvPr/>
        </p:nvCxnSpPr>
        <p:spPr>
          <a:xfrm flipH="1" flipV="1">
            <a:off x="3075773" y="4768816"/>
            <a:ext cx="635219" cy="722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48" idx="0"/>
            <a:endCxn id="14" idx="2"/>
          </p:cNvCxnSpPr>
          <p:nvPr/>
        </p:nvCxnSpPr>
        <p:spPr>
          <a:xfrm flipV="1">
            <a:off x="4549381" y="4757973"/>
            <a:ext cx="1038114" cy="7335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12" idx="0"/>
            <a:endCxn id="14" idx="2"/>
          </p:cNvCxnSpPr>
          <p:nvPr/>
        </p:nvCxnSpPr>
        <p:spPr>
          <a:xfrm flipH="1" flipV="1">
            <a:off x="5587495" y="4757973"/>
            <a:ext cx="347783" cy="6878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123"/>
          <p:cNvSpPr txBox="1"/>
          <p:nvPr/>
        </p:nvSpPr>
        <p:spPr>
          <a:xfrm>
            <a:off x="312268" y="599147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73" name="TextBox 123"/>
          <p:cNvSpPr txBox="1"/>
          <p:nvPr/>
        </p:nvSpPr>
        <p:spPr>
          <a:xfrm>
            <a:off x="1470699" y="599147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PC2</a:t>
            </a:r>
          </a:p>
        </p:txBody>
      </p:sp>
      <p:sp>
        <p:nvSpPr>
          <p:cNvPr id="74" name="TextBox 123"/>
          <p:cNvSpPr txBox="1"/>
          <p:nvPr/>
        </p:nvSpPr>
        <p:spPr>
          <a:xfrm>
            <a:off x="2223700" y="599147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75" name="TextBox 123"/>
          <p:cNvSpPr txBox="1"/>
          <p:nvPr/>
        </p:nvSpPr>
        <p:spPr>
          <a:xfrm>
            <a:off x="3311576" y="599147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PC14</a:t>
            </a:r>
          </a:p>
        </p:txBody>
      </p:sp>
      <p:sp>
        <p:nvSpPr>
          <p:cNvPr id="76" name="TextBox 123"/>
          <p:cNvSpPr txBox="1"/>
          <p:nvPr/>
        </p:nvSpPr>
        <p:spPr>
          <a:xfrm>
            <a:off x="4149964" y="599147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77" name="TextBox 123"/>
          <p:cNvSpPr txBox="1"/>
          <p:nvPr/>
        </p:nvSpPr>
        <p:spPr>
          <a:xfrm>
            <a:off x="5524740" y="599147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Server 6</a:t>
            </a:r>
          </a:p>
        </p:txBody>
      </p:sp>
      <p:sp>
        <p:nvSpPr>
          <p:cNvPr id="78" name="TextBox 123"/>
          <p:cNvSpPr txBox="1"/>
          <p:nvPr/>
        </p:nvSpPr>
        <p:spPr>
          <a:xfrm>
            <a:off x="1812553"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79" name="TextBox 123"/>
          <p:cNvSpPr txBox="1"/>
          <p:nvPr/>
        </p:nvSpPr>
        <p:spPr>
          <a:xfrm>
            <a:off x="3600197"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80" name="TextBox 123"/>
          <p:cNvSpPr txBox="1"/>
          <p:nvPr/>
        </p:nvSpPr>
        <p:spPr>
          <a:xfrm>
            <a:off x="5153306"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81" name="TextBox 123"/>
          <p:cNvSpPr txBox="1"/>
          <p:nvPr/>
        </p:nvSpPr>
        <p:spPr>
          <a:xfrm>
            <a:off x="478708"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82" name="TextBox 123"/>
          <p:cNvSpPr txBox="1"/>
          <p:nvPr/>
        </p:nvSpPr>
        <p:spPr>
          <a:xfrm>
            <a:off x="3123021"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83" name="TextBox 123"/>
          <p:cNvSpPr txBox="1"/>
          <p:nvPr/>
        </p:nvSpPr>
        <p:spPr>
          <a:xfrm>
            <a:off x="478708"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84" name="TextBox 123"/>
          <p:cNvSpPr txBox="1"/>
          <p:nvPr/>
        </p:nvSpPr>
        <p:spPr>
          <a:xfrm>
            <a:off x="3123021"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86" name="TextBox 123"/>
          <p:cNvSpPr txBox="1"/>
          <p:nvPr/>
        </p:nvSpPr>
        <p:spPr>
          <a:xfrm>
            <a:off x="4673064"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114" name="TextBox 123"/>
          <p:cNvSpPr txBox="1"/>
          <p:nvPr/>
        </p:nvSpPr>
        <p:spPr>
          <a:xfrm>
            <a:off x="3890746"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.2</a:t>
            </a:r>
          </a:p>
        </p:txBody>
      </p:sp>
      <p:sp>
        <p:nvSpPr>
          <p:cNvPr id="141" name="文本占位符 139"/>
          <p:cNvSpPr txBox="1">
            <a:spLocks/>
          </p:cNvSpPr>
          <p:nvPr/>
        </p:nvSpPr>
        <p:spPr bwMode="auto">
          <a:xfrm>
            <a:off x="6249026" y="1266146"/>
            <a:ext cx="5428901"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600" dirty="0">
                <a:latin typeface="+mj-lt"/>
              </a:rPr>
              <a:t>MSTP planning:</a:t>
            </a:r>
          </a:p>
          <a:p>
            <a:pPr>
              <a:lnSpc>
                <a:spcPct val="130000"/>
              </a:lnSpc>
            </a:pPr>
            <a:endParaRPr lang="en-US" sz="1600" dirty="0" smtClean="0">
              <a:latin typeface="+mj-lt"/>
            </a:endParaRPr>
          </a:p>
          <a:p>
            <a:pPr>
              <a:lnSpc>
                <a:spcPct val="130000"/>
              </a:lnSpc>
            </a:pPr>
            <a:endParaRPr lang="en-US" sz="1600" dirty="0">
              <a:latin typeface="+mj-lt"/>
            </a:endParaRPr>
          </a:p>
          <a:p>
            <a:pPr>
              <a:lnSpc>
                <a:spcPct val="130000"/>
              </a:lnSpc>
            </a:pPr>
            <a:endParaRPr lang="en-US" sz="1600" dirty="0" smtClean="0">
              <a:latin typeface="+mj-lt"/>
            </a:endParaRPr>
          </a:p>
          <a:p>
            <a:pPr>
              <a:lnSpc>
                <a:spcPct val="130000"/>
              </a:lnSpc>
            </a:pPr>
            <a:endParaRPr lang="en-US" sz="1600" dirty="0" smtClean="0">
              <a:latin typeface="+mj-lt"/>
            </a:endParaRPr>
          </a:p>
          <a:p>
            <a:pPr>
              <a:lnSpc>
                <a:spcPct val="130000"/>
              </a:lnSpc>
            </a:pPr>
            <a:r>
              <a:rPr lang="en-US" sz="1600" dirty="0" smtClean="0">
                <a:latin typeface="+mj-lt"/>
              </a:rPr>
              <a:t>VRRP planning:</a:t>
            </a:r>
          </a:p>
          <a:p>
            <a:pPr>
              <a:lnSpc>
                <a:spcPct val="130000"/>
              </a:lnSpc>
            </a:pPr>
            <a:endParaRPr lang="en-US" sz="1600" dirty="0" smtClean="0">
              <a:latin typeface="+mj-lt"/>
            </a:endParaRPr>
          </a:p>
          <a:p>
            <a:pPr>
              <a:lnSpc>
                <a:spcPct val="130000"/>
              </a:lnSpc>
            </a:pPr>
            <a:endParaRPr lang="en-US" sz="1600" dirty="0">
              <a:latin typeface="+mj-lt"/>
            </a:endParaRPr>
          </a:p>
          <a:p>
            <a:pPr>
              <a:lnSpc>
                <a:spcPct val="130000"/>
              </a:lnSpc>
            </a:pPr>
            <a:endParaRPr lang="en-US" sz="1600" dirty="0" smtClean="0">
              <a:latin typeface="+mj-lt"/>
            </a:endParaRPr>
          </a:p>
          <a:p>
            <a:pPr>
              <a:lnSpc>
                <a:spcPct val="130000"/>
              </a:lnSpc>
            </a:pPr>
            <a:endParaRPr lang="en-US" sz="1600" dirty="0" smtClean="0">
              <a:latin typeface="+mj-lt"/>
            </a:endParaRPr>
          </a:p>
          <a:p>
            <a:pPr>
              <a:lnSpc>
                <a:spcPct val="130000"/>
              </a:lnSpc>
            </a:pPr>
            <a:r>
              <a:rPr lang="en-US" sz="1600" dirty="0" smtClean="0">
                <a:latin typeface="+mj-lt"/>
              </a:rPr>
              <a:t>The Telnet username </a:t>
            </a:r>
            <a:r>
              <a:rPr lang="en-US" sz="1600" dirty="0">
                <a:latin typeface="+mj-lt"/>
              </a:rPr>
              <a:t>and password for login are Huawei and Huawei@123, respectively.</a:t>
            </a:r>
          </a:p>
          <a:p>
            <a:pPr>
              <a:lnSpc>
                <a:spcPct val="130000"/>
              </a:lnSpc>
            </a:pPr>
            <a:endParaRPr lang="en-US" altLang="zh-CN" sz="1600" dirty="0">
              <a:latin typeface="+mj-lt"/>
            </a:endParaRPr>
          </a:p>
          <a:p>
            <a:pPr>
              <a:lnSpc>
                <a:spcPct val="130000"/>
              </a:lnSpc>
            </a:pPr>
            <a:endParaRPr lang="en-US" altLang="zh-CN" sz="1600" dirty="0" smtClean="0">
              <a:latin typeface="+mj-lt"/>
            </a:endParaRPr>
          </a:p>
        </p:txBody>
      </p:sp>
      <p:sp>
        <p:nvSpPr>
          <p:cNvPr id="161" name="TextBox 123"/>
          <p:cNvSpPr txBox="1"/>
          <p:nvPr/>
        </p:nvSpPr>
        <p:spPr>
          <a:xfrm>
            <a:off x="4597041" y="31215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85" name="TextBox 123"/>
          <p:cNvSpPr txBox="1"/>
          <p:nvPr/>
        </p:nvSpPr>
        <p:spPr>
          <a:xfrm>
            <a:off x="4272725" y="1766770"/>
            <a:ext cx="1170506"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10.0.23.0/24</a:t>
            </a:r>
          </a:p>
        </p:txBody>
      </p:sp>
      <p:sp>
        <p:nvSpPr>
          <p:cNvPr id="89" name="TextBox 123"/>
          <p:cNvSpPr txBox="1"/>
          <p:nvPr/>
        </p:nvSpPr>
        <p:spPr>
          <a:xfrm>
            <a:off x="4779442"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.3</a:t>
            </a:r>
          </a:p>
        </p:txBody>
      </p:sp>
      <p:sp>
        <p:nvSpPr>
          <p:cNvPr id="90" name="TextBox 123"/>
          <p:cNvSpPr txBox="1"/>
          <p:nvPr/>
        </p:nvSpPr>
        <p:spPr>
          <a:xfrm>
            <a:off x="2238263"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.1</a:t>
            </a:r>
          </a:p>
        </p:txBody>
      </p:sp>
      <p:sp>
        <p:nvSpPr>
          <p:cNvPr id="91" name="TextBox 123"/>
          <p:cNvSpPr txBox="1"/>
          <p:nvPr/>
        </p:nvSpPr>
        <p:spPr>
          <a:xfrm>
            <a:off x="3126959" y="19804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.2</a:t>
            </a:r>
          </a:p>
        </p:txBody>
      </p:sp>
      <p:sp>
        <p:nvSpPr>
          <p:cNvPr id="92" name="TextBox 123"/>
          <p:cNvSpPr txBox="1"/>
          <p:nvPr/>
        </p:nvSpPr>
        <p:spPr>
          <a:xfrm>
            <a:off x="2472052" y="1766770"/>
            <a:ext cx="1170506"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10.0.12.0/24</a:t>
            </a:r>
          </a:p>
        </p:txBody>
      </p:sp>
      <p:sp>
        <p:nvSpPr>
          <p:cNvPr id="93" name="TextBox 123"/>
          <p:cNvSpPr txBox="1"/>
          <p:nvPr/>
        </p:nvSpPr>
        <p:spPr>
          <a:xfrm rot="18709561">
            <a:off x="1160011" y="2347399"/>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13</a:t>
            </a:r>
          </a:p>
          <a:p>
            <a:pPr algn="ctr"/>
            <a:r>
              <a:rPr lang="en-US" sz="1200" dirty="0" smtClean="0">
                <a:latin typeface="+mj-lt"/>
                <a:ea typeface="方正兰亭黑简体" panose="02000000000000000000" pitchFamily="2" charset="-122"/>
                <a:sym typeface="Huawei Sans" panose="020C0503030203020204" pitchFamily="34" charset="0"/>
              </a:rPr>
              <a:t>10.0.13.0/24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96" name="TextBox 123"/>
          <p:cNvSpPr txBox="1"/>
          <p:nvPr/>
        </p:nvSpPr>
        <p:spPr>
          <a:xfrm rot="2515972">
            <a:off x="1815041" y="2391900"/>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14</a:t>
            </a:r>
          </a:p>
          <a:p>
            <a:pPr algn="ctr"/>
            <a:r>
              <a:rPr lang="en-US" sz="1200" dirty="0" smtClean="0">
                <a:latin typeface="+mj-lt"/>
                <a:ea typeface="方正兰亭黑简体" panose="02000000000000000000" pitchFamily="2" charset="-122"/>
                <a:sym typeface="Huawei Sans" panose="020C0503030203020204" pitchFamily="34" charset="0"/>
              </a:rPr>
              <a:t>10.0.14.0/24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98" name="TextBox 123"/>
          <p:cNvSpPr txBox="1"/>
          <p:nvPr/>
        </p:nvSpPr>
        <p:spPr>
          <a:xfrm>
            <a:off x="600203" y="4999581"/>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12</a:t>
            </a:r>
          </a:p>
          <a:p>
            <a:pPr algn="ctr"/>
            <a:r>
              <a:rPr lang="en-US" sz="1200" dirty="0" smtClean="0">
                <a:latin typeface="+mj-lt"/>
                <a:ea typeface="方正兰亭黑简体" panose="02000000000000000000" pitchFamily="2" charset="-122"/>
                <a:sym typeface="Huawei Sans" panose="020C0503030203020204" pitchFamily="34" charset="0"/>
              </a:rPr>
              <a:t>192.168.12.0/24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100" name="TextBox 123"/>
          <p:cNvSpPr txBox="1"/>
          <p:nvPr/>
        </p:nvSpPr>
        <p:spPr>
          <a:xfrm>
            <a:off x="2456502" y="4972500"/>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34</a:t>
            </a:r>
          </a:p>
          <a:p>
            <a:pPr algn="ctr"/>
            <a:r>
              <a:rPr lang="en-US" sz="1200" dirty="0" smtClean="0">
                <a:latin typeface="+mj-lt"/>
                <a:ea typeface="方正兰亭黑简体" panose="02000000000000000000" pitchFamily="2" charset="-122"/>
                <a:sym typeface="Huawei Sans" panose="020C0503030203020204" pitchFamily="34" charset="0"/>
              </a:rPr>
              <a:t>192.168.34.0/24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102" name="TextBox 123"/>
          <p:cNvSpPr txBox="1"/>
          <p:nvPr/>
        </p:nvSpPr>
        <p:spPr>
          <a:xfrm>
            <a:off x="4639066" y="4972500"/>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56</a:t>
            </a:r>
          </a:p>
          <a:p>
            <a:pPr algn="ctr"/>
            <a:r>
              <a:rPr lang="en-US" sz="1200" dirty="0" smtClean="0">
                <a:latin typeface="+mj-lt"/>
                <a:ea typeface="方正兰亭黑简体" panose="02000000000000000000" pitchFamily="2" charset="-122"/>
                <a:sym typeface="Huawei Sans" panose="020C0503030203020204" pitchFamily="34" charset="0"/>
              </a:rPr>
              <a:t>192.168.56.0/24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sp>
        <p:nvSpPr>
          <p:cNvPr id="103" name="TextBox 123"/>
          <p:cNvSpPr txBox="1"/>
          <p:nvPr/>
        </p:nvSpPr>
        <p:spPr>
          <a:xfrm>
            <a:off x="4698236" y="2418473"/>
            <a:ext cx="1559605" cy="646331"/>
          </a:xfrm>
          <a:prstGeom prst="rect">
            <a:avLst/>
          </a:prstGeom>
          <a:noFill/>
          <a:ln>
            <a:noFill/>
          </a:ln>
        </p:spPr>
        <p:txBody>
          <a:bodyPr wrap="square" rtlCol="0">
            <a:spAutoFit/>
          </a:bodyPr>
          <a:lstStyle/>
          <a:p>
            <a:pPr algn="ctr"/>
            <a:r>
              <a:rPr lang="en-US" sz="1200" dirty="0" smtClean="0">
                <a:latin typeface="+mj-lt"/>
                <a:ea typeface="方正兰亭黑简体" panose="02000000000000000000" pitchFamily="2" charset="-122"/>
                <a:sym typeface="Huawei Sans" panose="020C0503030203020204" pitchFamily="34" charset="0"/>
              </a:rPr>
              <a:t>VLAN 35</a:t>
            </a:r>
          </a:p>
          <a:p>
            <a:pPr algn="ctr"/>
            <a:r>
              <a:rPr lang="en-US" sz="1200" dirty="0" smtClean="0">
                <a:latin typeface="+mj-lt"/>
                <a:ea typeface="方正兰亭黑简体" panose="02000000000000000000" pitchFamily="2" charset="-122"/>
                <a:sym typeface="Huawei Sans" panose="020C0503030203020204" pitchFamily="34" charset="0"/>
              </a:rPr>
              <a:t>10.0.35.0/24</a:t>
            </a:r>
          </a:p>
          <a:p>
            <a:pPr algn="ctr"/>
            <a:endParaRPr lang="en-US" altLang="zh-CN" sz="1200" dirty="0">
              <a:latin typeface="+mj-lt"/>
              <a:ea typeface="方正兰亭黑简体" panose="02000000000000000000" pitchFamily="2" charset="-122"/>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624745994"/>
              </p:ext>
            </p:extLst>
          </p:nvPr>
        </p:nvGraphicFramePr>
        <p:xfrm>
          <a:off x="6676577" y="1742950"/>
          <a:ext cx="4814302" cy="1255144"/>
        </p:xfrm>
        <a:graphic>
          <a:graphicData uri="http://schemas.openxmlformats.org/drawingml/2006/table">
            <a:tbl>
              <a:tblPr firstRow="1" bandRow="1">
                <a:tableStyleId>{5940675A-B579-460E-94D1-54222C63F5DA}</a:tableStyleId>
              </a:tblPr>
              <a:tblGrid>
                <a:gridCol w="1364365"/>
                <a:gridCol w="1364365"/>
                <a:gridCol w="889580"/>
                <a:gridCol w="1195992"/>
              </a:tblGrid>
              <a:tr h="373397">
                <a:tc>
                  <a:txBody>
                    <a:bodyPr/>
                    <a:lstStyle/>
                    <a:p>
                      <a:pPr algn="ctr"/>
                      <a:r>
                        <a:rPr lang="en-US" altLang="zh-CN" sz="1200" dirty="0" smtClean="0">
                          <a:latin typeface="+mj-lt"/>
                        </a:rPr>
                        <a:t>Instance ID</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VLAN ID</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Root Bridge</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Backup</a:t>
                      </a:r>
                      <a:r>
                        <a:rPr lang="en-US" altLang="zh-CN" sz="1200" baseline="0" dirty="0" smtClean="0">
                          <a:latin typeface="+mj-lt"/>
                        </a:rPr>
                        <a:t> </a:t>
                      </a:r>
                      <a:r>
                        <a:rPr lang="en-US" altLang="zh-CN" sz="1200" dirty="0" smtClean="0">
                          <a:latin typeface="+mj-lt"/>
                        </a:rPr>
                        <a:t>Bridge</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r h="398972">
                <a:tc>
                  <a:txBody>
                    <a:bodyPr/>
                    <a:lstStyle/>
                    <a:p>
                      <a:pPr algn="ctr"/>
                      <a:r>
                        <a:rPr lang="en-US" altLang="zh-CN" sz="1200" dirty="0" smtClean="0">
                          <a:latin typeface="+mj-lt"/>
                        </a:rPr>
                        <a:t>Instance 12</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mn-lt"/>
                          <a:ea typeface="+mn-ea"/>
                          <a:cs typeface="+mn-cs"/>
                        </a:rPr>
                        <a:t>VLAN 12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SW3</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SW4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r h="398972">
                <a:tc>
                  <a:txBody>
                    <a:bodyPr/>
                    <a:lstStyle/>
                    <a:p>
                      <a:pPr algn="ctr"/>
                      <a:r>
                        <a:rPr lang="en-US" altLang="zh-CN" sz="1200" dirty="0" smtClean="0">
                          <a:latin typeface="+mj-lt"/>
                        </a:rPr>
                        <a:t>Instance 34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tx1"/>
                          </a:solidFill>
                          <a:latin typeface="+mn-lt"/>
                          <a:ea typeface="+mn-ea"/>
                          <a:cs typeface="+mn-cs"/>
                        </a:rPr>
                        <a:t>VLAN 34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SW4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dirty="0" smtClean="0">
                          <a:latin typeface="+mj-lt"/>
                        </a:rPr>
                        <a:t>SW3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bl>
          </a:graphicData>
        </a:graphic>
      </p:graphicFrame>
      <p:graphicFrame>
        <p:nvGraphicFramePr>
          <p:cNvPr id="67" name="表格 66"/>
          <p:cNvGraphicFramePr>
            <a:graphicFrameLocks noGrp="1"/>
          </p:cNvGraphicFramePr>
          <p:nvPr>
            <p:extLst>
              <p:ext uri="{D42A27DB-BD31-4B8C-83A1-F6EECF244321}">
                <p14:modId xmlns:p14="http://schemas.microsoft.com/office/powerpoint/2010/main" val="690623987"/>
              </p:ext>
            </p:extLst>
          </p:nvPr>
        </p:nvGraphicFramePr>
        <p:xfrm>
          <a:off x="6625608" y="3894355"/>
          <a:ext cx="4935667" cy="1255144"/>
        </p:xfrm>
        <a:graphic>
          <a:graphicData uri="http://schemas.openxmlformats.org/drawingml/2006/table">
            <a:tbl>
              <a:tblPr firstRow="1" bandRow="1">
                <a:tableStyleId>{5940675A-B579-460E-94D1-54222C63F5DA}</a:tableStyleId>
              </a:tblPr>
              <a:tblGrid>
                <a:gridCol w="1393312"/>
                <a:gridCol w="826231"/>
                <a:gridCol w="802369"/>
                <a:gridCol w="544219"/>
                <a:gridCol w="1369536"/>
              </a:tblGrid>
              <a:tr h="373397">
                <a:tc>
                  <a:txBody>
                    <a:bodyPr/>
                    <a:lstStyle/>
                    <a:p>
                      <a:pPr algn="ctr"/>
                      <a:r>
                        <a:rPr lang="en-US" altLang="zh-CN" sz="1200" dirty="0" smtClean="0">
                          <a:latin typeface="+mj-lt"/>
                        </a:rPr>
                        <a:t>Network Segment</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Master</a:t>
                      </a:r>
                    </a:p>
                    <a:p>
                      <a:pPr algn="ctr"/>
                      <a:r>
                        <a:rPr lang="en-US" altLang="zh-CN" sz="1200" dirty="0" smtClean="0">
                          <a:latin typeface="+mj-lt"/>
                        </a:rPr>
                        <a:t>Gateway</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Backup</a:t>
                      </a:r>
                    </a:p>
                    <a:p>
                      <a:pPr algn="ctr"/>
                      <a:r>
                        <a:rPr lang="en-US" altLang="zh-CN" sz="1200" dirty="0" smtClean="0">
                          <a:latin typeface="+mj-lt"/>
                        </a:rPr>
                        <a:t>Gateway</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VRID</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Virtual</a:t>
                      </a:r>
                      <a:r>
                        <a:rPr lang="en-US" altLang="zh-CN" sz="1200" baseline="0" dirty="0" smtClean="0">
                          <a:latin typeface="+mj-lt"/>
                        </a:rPr>
                        <a:t> IP</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r h="398972">
                <a:tc>
                  <a:txBody>
                    <a:bodyPr/>
                    <a:lstStyle/>
                    <a:p>
                      <a:pPr algn="ctr"/>
                      <a:r>
                        <a:rPr lang="en-US" altLang="zh-CN" sz="1200" dirty="0" smtClean="0">
                          <a:latin typeface="+mj-lt"/>
                        </a:rPr>
                        <a:t>192.168.12.0/24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SW3</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SW4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1</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192.168.12.254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r h="398972">
                <a:tc>
                  <a:txBody>
                    <a:bodyPr/>
                    <a:lstStyle/>
                    <a:p>
                      <a:pPr algn="ctr"/>
                      <a:r>
                        <a:rPr lang="en-US" altLang="zh-CN" sz="1200" dirty="0" smtClean="0">
                          <a:latin typeface="+mj-lt"/>
                        </a:rPr>
                        <a:t>192.168.34.0/24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SW4</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SW3</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a:r>
                        <a:rPr lang="en-US" altLang="zh-CN" sz="1200" dirty="0" smtClean="0">
                          <a:latin typeface="+mj-lt"/>
                        </a:rPr>
                        <a:t>2</a:t>
                      </a:r>
                      <a:endParaRPr lang="en-US" altLang="zh-CN" sz="1200" dirty="0">
                        <a:latin typeface="+mj-lt"/>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altLang="zh-CN" sz="1200" dirty="0" smtClean="0">
                          <a:latin typeface="+mj-lt"/>
                        </a:rPr>
                        <a:t>192.168.34.254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r>
            </a:tbl>
          </a:graphicData>
        </a:graphic>
      </p:graphicFrame>
    </p:spTree>
    <p:extLst>
      <p:ext uri="{BB962C8B-B14F-4D97-AF65-F5344CB8AC3E}">
        <p14:creationId xmlns:p14="http://schemas.microsoft.com/office/powerpoint/2010/main" val="7222411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矩形 171"/>
          <p:cNvSpPr/>
          <p:nvPr/>
        </p:nvSpPr>
        <p:spPr>
          <a:xfrm>
            <a:off x="1230058" y="3354865"/>
            <a:ext cx="2046745" cy="102038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MSTP</a:t>
            </a:r>
          </a:p>
          <a:p>
            <a:pPr algn="ctr"/>
            <a:r>
              <a:rPr lang="en-US" sz="1200" dirty="0">
                <a:solidFill>
                  <a:srgbClr val="1D1D1A"/>
                </a:solidFill>
                <a:latin typeface="+mj-lt"/>
                <a:ea typeface="方正兰亭黑简体" panose="02000000000000000000" pitchFamily="2" charset="-122"/>
                <a:sym typeface="Huawei Sans" panose="020C0503030203020204" pitchFamily="34" charset="0"/>
              </a:rPr>
              <a:t>Instance 12 VLAN 12</a:t>
            </a:r>
          </a:p>
          <a:p>
            <a:pPr algn="ctr"/>
            <a:r>
              <a:rPr lang="en-US" sz="1200" dirty="0">
                <a:solidFill>
                  <a:srgbClr val="1D1D1A"/>
                </a:solidFill>
                <a:latin typeface="+mj-lt"/>
                <a:ea typeface="方正兰亭黑简体" panose="02000000000000000000" pitchFamily="2" charset="-122"/>
                <a:sym typeface="Huawei Sans" panose="020C0503030203020204" pitchFamily="34" charset="0"/>
              </a:rPr>
              <a:t>Instance 34 VLAN 34</a:t>
            </a:r>
          </a:p>
          <a:p>
            <a:pPr algn="ctr"/>
            <a:endParaRPr lang="en-US" altLang="zh-CN" sz="1200" kern="0" dirty="0" smtClean="0">
              <a:solidFill>
                <a:srgbClr val="1D1D1A"/>
              </a:solidFill>
              <a:latin typeface="+mj-lt"/>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a:xfrm>
            <a:off x="1594799" y="410400"/>
            <a:ext cx="10259743" cy="640800"/>
          </a:xfrm>
        </p:spPr>
        <p:txBody>
          <a:bodyPr/>
          <a:lstStyle/>
          <a:p>
            <a:r>
              <a:rPr lang="en-US" sz="3400" dirty="0">
                <a:latin typeface="+mj-lt"/>
              </a:rPr>
              <a:t>Common Network Troubleshooting – Symptom</a:t>
            </a:r>
          </a:p>
        </p:txBody>
      </p:sp>
      <p:sp>
        <p:nvSpPr>
          <p:cNvPr id="66" name="文本占位符 139"/>
          <p:cNvSpPr txBox="1">
            <a:spLocks/>
          </p:cNvSpPr>
          <p:nvPr/>
        </p:nvSpPr>
        <p:spPr bwMode="auto">
          <a:xfrm>
            <a:off x="6240809" y="1222602"/>
            <a:ext cx="5450451" cy="515914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800" dirty="0">
                <a:latin typeface="+mj-lt"/>
              </a:rPr>
              <a:t>The following symptoms are found</a:t>
            </a:r>
            <a:r>
              <a:rPr lang="en-US" sz="1800" dirty="0" smtClean="0">
                <a:latin typeface="+mj-lt"/>
              </a:rPr>
              <a:t>:</a:t>
            </a:r>
            <a:endParaRPr lang="en-US" sz="1800" dirty="0">
              <a:latin typeface="+mj-lt"/>
            </a:endParaRPr>
          </a:p>
          <a:p>
            <a:pPr lvl="1">
              <a:lnSpc>
                <a:spcPct val="130000"/>
              </a:lnSpc>
            </a:pPr>
            <a:r>
              <a:rPr lang="en-US" sz="1600" dirty="0">
                <a:latin typeface="+mj-lt"/>
              </a:rPr>
              <a:t>PC1 and PC13 cannot communicate.</a:t>
            </a:r>
          </a:p>
          <a:p>
            <a:pPr lvl="1">
              <a:lnSpc>
                <a:spcPct val="130000"/>
              </a:lnSpc>
            </a:pPr>
            <a:r>
              <a:rPr lang="en-US" sz="1600" dirty="0">
                <a:latin typeface="+mj-lt"/>
              </a:rPr>
              <a:t>Server 6 provides the FTP service, but PC1 cannot use this service.</a:t>
            </a:r>
          </a:p>
          <a:p>
            <a:pPr lvl="1">
              <a:lnSpc>
                <a:spcPct val="130000"/>
              </a:lnSpc>
            </a:pPr>
            <a:r>
              <a:rPr lang="en-US" sz="1600" dirty="0">
                <a:latin typeface="+mj-lt"/>
              </a:rPr>
              <a:t>PC5 cannot communicate with any host.</a:t>
            </a:r>
          </a:p>
          <a:p>
            <a:pPr>
              <a:lnSpc>
                <a:spcPct val="130000"/>
              </a:lnSpc>
            </a:pPr>
            <a:r>
              <a:rPr lang="en-US" sz="1800" dirty="0">
                <a:latin typeface="+mj-lt"/>
              </a:rPr>
              <a:t>There are multiple possible causes. </a:t>
            </a:r>
            <a:r>
              <a:rPr lang="en-US" altLang="zh-CN" sz="1800" dirty="0" smtClean="0">
                <a:latin typeface="+mj-lt"/>
              </a:rPr>
              <a:t>T</a:t>
            </a:r>
            <a:r>
              <a:rPr lang="en-US" sz="1800" dirty="0" smtClean="0">
                <a:latin typeface="+mj-lt"/>
              </a:rPr>
              <a:t>he </a:t>
            </a:r>
            <a:r>
              <a:rPr lang="en-US" altLang="zh-CN" sz="1800" dirty="0" smtClean="0">
                <a:latin typeface="+mj-lt"/>
              </a:rPr>
              <a:t>preceding a</a:t>
            </a:r>
            <a:r>
              <a:rPr lang="en-US" sz="1800" dirty="0" smtClean="0">
                <a:latin typeface="+mj-lt"/>
              </a:rPr>
              <a:t>pproaches </a:t>
            </a:r>
            <a:r>
              <a:rPr lang="en-US" altLang="zh-CN" sz="1800" dirty="0" smtClean="0">
                <a:latin typeface="+mj-lt"/>
              </a:rPr>
              <a:t>are used</a:t>
            </a:r>
            <a:r>
              <a:rPr lang="en-US" sz="1800" dirty="0" smtClean="0">
                <a:latin typeface="+mj-lt"/>
              </a:rPr>
              <a:t> </a:t>
            </a:r>
            <a:r>
              <a:rPr lang="en-US" sz="1800" dirty="0">
                <a:latin typeface="+mj-lt"/>
              </a:rPr>
              <a:t>to demonstrate how to troubleshoot the </a:t>
            </a:r>
            <a:r>
              <a:rPr lang="en-US" sz="1800" dirty="0" smtClean="0">
                <a:latin typeface="+mj-lt"/>
              </a:rPr>
              <a:t>three </a:t>
            </a:r>
            <a:r>
              <a:rPr lang="en-US" sz="1800" dirty="0">
                <a:latin typeface="+mj-lt"/>
              </a:rPr>
              <a:t>faults.</a:t>
            </a:r>
          </a:p>
          <a:p>
            <a:pPr>
              <a:lnSpc>
                <a:spcPct val="130000"/>
              </a:lnSpc>
            </a:pPr>
            <a:r>
              <a:rPr lang="en-US" sz="1800" dirty="0">
                <a:latin typeface="+mj-lt"/>
              </a:rPr>
              <a:t>Assume that </a:t>
            </a:r>
            <a:r>
              <a:rPr lang="en-US" sz="1800" dirty="0" smtClean="0">
                <a:latin typeface="+mj-lt"/>
              </a:rPr>
              <a:t>the symptoms </a:t>
            </a:r>
            <a:r>
              <a:rPr lang="en-US" sz="1800" dirty="0">
                <a:latin typeface="+mj-lt"/>
              </a:rPr>
              <a:t>have been confirmed. Skip the following steps in the subsequent troubleshooting: fault report, fault confirmation, information collection, and wrap-up work.</a:t>
            </a:r>
          </a:p>
        </p:txBody>
      </p:sp>
      <p:sp>
        <p:nvSpPr>
          <p:cNvPr id="67" name="矩形 66"/>
          <p:cNvSpPr/>
          <p:nvPr/>
        </p:nvSpPr>
        <p:spPr>
          <a:xfrm>
            <a:off x="4021421" y="2755157"/>
            <a:ext cx="2046745" cy="44849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68" name="矩形 67"/>
          <p:cNvSpPr/>
          <p:nvPr/>
        </p:nvSpPr>
        <p:spPr>
          <a:xfrm>
            <a:off x="1257744" y="2755157"/>
            <a:ext cx="2046745" cy="44849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70" name="矩形 69"/>
          <p:cNvSpPr/>
          <p:nvPr/>
        </p:nvSpPr>
        <p:spPr>
          <a:xfrm>
            <a:off x="4021421" y="1755636"/>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71" name="矩形 70"/>
          <p:cNvSpPr/>
          <p:nvPr/>
        </p:nvSpPr>
        <p:spPr>
          <a:xfrm>
            <a:off x="1839251" y="1755636"/>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87" name="图片 86" descr="通用交换机.png"/>
          <p:cNvPicPr>
            <a:picLocks noChangeAspect="1"/>
          </p:cNvPicPr>
          <p:nvPr/>
        </p:nvPicPr>
        <p:blipFill>
          <a:blip r:embed="rId3" cstate="print"/>
          <a:stretch>
            <a:fillRect/>
          </a:stretch>
        </p:blipFill>
        <p:spPr>
          <a:xfrm>
            <a:off x="1131352" y="4326998"/>
            <a:ext cx="540000" cy="441818"/>
          </a:xfrm>
          <a:prstGeom prst="rect">
            <a:avLst/>
          </a:prstGeom>
        </p:spPr>
      </p:pic>
      <p:pic>
        <p:nvPicPr>
          <p:cNvPr id="88" name="图片 87" descr="通用交换机.png"/>
          <p:cNvPicPr>
            <a:picLocks noChangeAspect="1"/>
          </p:cNvPicPr>
          <p:nvPr/>
        </p:nvPicPr>
        <p:blipFill>
          <a:blip r:embed="rId3" cstate="print"/>
          <a:stretch>
            <a:fillRect/>
          </a:stretch>
        </p:blipFill>
        <p:spPr>
          <a:xfrm>
            <a:off x="2805773" y="4326998"/>
            <a:ext cx="540000" cy="441818"/>
          </a:xfrm>
          <a:prstGeom prst="rect">
            <a:avLst/>
          </a:prstGeom>
        </p:spPr>
      </p:pic>
      <p:pic>
        <p:nvPicPr>
          <p:cNvPr id="94" name="图片 9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131352" y="3025315"/>
            <a:ext cx="540000" cy="442800"/>
          </a:xfrm>
          <a:prstGeom prst="rect">
            <a:avLst/>
          </a:prstGeom>
        </p:spPr>
      </p:pic>
      <p:pic>
        <p:nvPicPr>
          <p:cNvPr id="104" name="图片 10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05773" y="3025315"/>
            <a:ext cx="540000" cy="442800"/>
          </a:xfrm>
          <a:prstGeom prst="rect">
            <a:avLst/>
          </a:prstGeom>
        </p:spPr>
      </p:pic>
      <p:pic>
        <p:nvPicPr>
          <p:cNvPr id="105" name="图片 10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74676" y="1794096"/>
            <a:ext cx="540000" cy="442800"/>
          </a:xfrm>
          <a:prstGeom prst="rect">
            <a:avLst/>
          </a:prstGeom>
        </p:spPr>
      </p:pic>
      <p:pic>
        <p:nvPicPr>
          <p:cNvPr id="106" name="图片 10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677697" y="1794096"/>
            <a:ext cx="540000" cy="442800"/>
          </a:xfrm>
          <a:prstGeom prst="rect">
            <a:avLst/>
          </a:prstGeom>
        </p:spPr>
      </p:pic>
      <p:pic>
        <p:nvPicPr>
          <p:cNvPr id="107" name="图片 10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317495" y="1794096"/>
            <a:ext cx="540000" cy="442800"/>
          </a:xfrm>
          <a:prstGeom prst="rect">
            <a:avLst/>
          </a:prstGeom>
        </p:spPr>
      </p:pic>
      <p:pic>
        <p:nvPicPr>
          <p:cNvPr id="108" name="图片 10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665278" y="5322962"/>
            <a:ext cx="540000" cy="442800"/>
          </a:xfrm>
          <a:prstGeom prst="rect">
            <a:avLst/>
          </a:prstGeom>
        </p:spPr>
      </p:pic>
      <p:pic>
        <p:nvPicPr>
          <p:cNvPr id="109" name="图片 10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17495" y="3025315"/>
            <a:ext cx="540000" cy="442800"/>
          </a:xfrm>
          <a:prstGeom prst="rect">
            <a:avLst/>
          </a:prstGeom>
        </p:spPr>
      </p:pic>
      <p:pic>
        <p:nvPicPr>
          <p:cNvPr id="110" name="图片 109" descr="通用交换机.png"/>
          <p:cNvPicPr>
            <a:picLocks noChangeAspect="1"/>
          </p:cNvPicPr>
          <p:nvPr/>
        </p:nvPicPr>
        <p:blipFill>
          <a:blip r:embed="rId3" cstate="print"/>
          <a:stretch>
            <a:fillRect/>
          </a:stretch>
        </p:blipFill>
        <p:spPr>
          <a:xfrm>
            <a:off x="5317495" y="4316155"/>
            <a:ext cx="540000" cy="441818"/>
          </a:xfrm>
          <a:prstGeom prst="rect">
            <a:avLst/>
          </a:prstGeom>
        </p:spPr>
      </p:pic>
      <p:cxnSp>
        <p:nvCxnSpPr>
          <p:cNvPr id="111" name="直接连接符 110"/>
          <p:cNvCxnSpPr>
            <a:stCxn id="105" idx="3"/>
            <a:endCxn id="106" idx="1"/>
          </p:cNvCxnSpPr>
          <p:nvPr/>
        </p:nvCxnSpPr>
        <p:spPr>
          <a:xfrm>
            <a:off x="2514676" y="2015496"/>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06" idx="3"/>
            <a:endCxn id="107" idx="1"/>
          </p:cNvCxnSpPr>
          <p:nvPr/>
        </p:nvCxnSpPr>
        <p:spPr>
          <a:xfrm>
            <a:off x="4217697" y="2015496"/>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4" idx="3"/>
            <a:endCxn id="104" idx="1"/>
          </p:cNvCxnSpPr>
          <p:nvPr/>
        </p:nvCxnSpPr>
        <p:spPr>
          <a:xfrm>
            <a:off x="1671352" y="3246715"/>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4" idx="2"/>
            <a:endCxn id="87" idx="0"/>
          </p:cNvCxnSpPr>
          <p:nvPr/>
        </p:nvCxnSpPr>
        <p:spPr>
          <a:xfrm>
            <a:off x="1401352"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104" idx="2"/>
            <a:endCxn id="88" idx="0"/>
          </p:cNvCxnSpPr>
          <p:nvPr/>
        </p:nvCxnSpPr>
        <p:spPr>
          <a:xfrm>
            <a:off x="3075773" y="3468115"/>
            <a:ext cx="0" cy="858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87" idx="3"/>
            <a:endCxn id="88" idx="1"/>
          </p:cNvCxnSpPr>
          <p:nvPr/>
        </p:nvCxnSpPr>
        <p:spPr>
          <a:xfrm>
            <a:off x="1671352" y="4547907"/>
            <a:ext cx="11344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94" idx="0"/>
            <a:endCxn id="105" idx="2"/>
          </p:cNvCxnSpPr>
          <p:nvPr/>
        </p:nvCxnSpPr>
        <p:spPr>
          <a:xfrm flipV="1">
            <a:off x="1401352" y="2236896"/>
            <a:ext cx="843324"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04" idx="0"/>
            <a:endCxn id="105" idx="2"/>
          </p:cNvCxnSpPr>
          <p:nvPr/>
        </p:nvCxnSpPr>
        <p:spPr>
          <a:xfrm flipH="1" flipV="1">
            <a:off x="2244676" y="2236896"/>
            <a:ext cx="831097"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stCxn id="107" idx="2"/>
            <a:endCxn id="109" idx="0"/>
          </p:cNvCxnSpPr>
          <p:nvPr/>
        </p:nvCxnSpPr>
        <p:spPr>
          <a:xfrm>
            <a:off x="5587495" y="2236896"/>
            <a:ext cx="0" cy="7884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09" idx="2"/>
            <a:endCxn id="110" idx="0"/>
          </p:cNvCxnSpPr>
          <p:nvPr/>
        </p:nvCxnSpPr>
        <p:spPr>
          <a:xfrm>
            <a:off x="5587495" y="3468115"/>
            <a:ext cx="0" cy="848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2" name="图片 121" descr="PC.png"/>
          <p:cNvPicPr>
            <a:picLocks noChangeAspect="1"/>
          </p:cNvPicPr>
          <p:nvPr/>
        </p:nvPicPr>
        <p:blipFill>
          <a:blip r:embed="rId7" cstate="print"/>
          <a:stretch>
            <a:fillRect/>
          </a:stretch>
        </p:blipFill>
        <p:spPr>
          <a:xfrm>
            <a:off x="476925" y="5369084"/>
            <a:ext cx="539063" cy="414000"/>
          </a:xfrm>
          <a:prstGeom prst="rect">
            <a:avLst/>
          </a:prstGeom>
        </p:spPr>
      </p:pic>
      <p:pic>
        <p:nvPicPr>
          <p:cNvPr id="123" name="图片 122" descr="PC.png"/>
          <p:cNvPicPr>
            <a:picLocks noChangeAspect="1"/>
          </p:cNvPicPr>
          <p:nvPr/>
        </p:nvPicPr>
        <p:blipFill>
          <a:blip r:embed="rId7" cstate="print"/>
          <a:stretch>
            <a:fillRect/>
          </a:stretch>
        </p:blipFill>
        <p:spPr>
          <a:xfrm>
            <a:off x="1640279" y="5369084"/>
            <a:ext cx="539063" cy="414000"/>
          </a:xfrm>
          <a:prstGeom prst="rect">
            <a:avLst/>
          </a:prstGeom>
        </p:spPr>
      </p:pic>
      <p:pic>
        <p:nvPicPr>
          <p:cNvPr id="124" name="图片 123" descr="PC.png"/>
          <p:cNvPicPr>
            <a:picLocks noChangeAspect="1"/>
          </p:cNvPicPr>
          <p:nvPr/>
        </p:nvPicPr>
        <p:blipFill>
          <a:blip r:embed="rId7" cstate="print"/>
          <a:stretch>
            <a:fillRect/>
          </a:stretch>
        </p:blipFill>
        <p:spPr>
          <a:xfrm>
            <a:off x="2350075" y="5363854"/>
            <a:ext cx="539063" cy="414000"/>
          </a:xfrm>
          <a:prstGeom prst="rect">
            <a:avLst/>
          </a:prstGeom>
        </p:spPr>
      </p:pic>
      <p:pic>
        <p:nvPicPr>
          <p:cNvPr id="125" name="图片 124" descr="PC.png"/>
          <p:cNvPicPr>
            <a:picLocks noChangeAspect="1"/>
          </p:cNvPicPr>
          <p:nvPr/>
        </p:nvPicPr>
        <p:blipFill>
          <a:blip r:embed="rId7" cstate="print"/>
          <a:stretch>
            <a:fillRect/>
          </a:stretch>
        </p:blipFill>
        <p:spPr>
          <a:xfrm>
            <a:off x="3441460" y="5368708"/>
            <a:ext cx="539063" cy="414000"/>
          </a:xfrm>
          <a:prstGeom prst="rect">
            <a:avLst/>
          </a:prstGeom>
        </p:spPr>
      </p:pic>
      <p:pic>
        <p:nvPicPr>
          <p:cNvPr id="126" name="图片 125" descr="PC.png"/>
          <p:cNvPicPr>
            <a:picLocks noChangeAspect="1"/>
          </p:cNvPicPr>
          <p:nvPr/>
        </p:nvPicPr>
        <p:blipFill>
          <a:blip r:embed="rId7" cstate="print"/>
          <a:stretch>
            <a:fillRect/>
          </a:stretch>
        </p:blipFill>
        <p:spPr>
          <a:xfrm>
            <a:off x="4279849" y="5368708"/>
            <a:ext cx="539063" cy="414000"/>
          </a:xfrm>
          <a:prstGeom prst="rect">
            <a:avLst/>
          </a:prstGeom>
        </p:spPr>
      </p:pic>
      <p:cxnSp>
        <p:nvCxnSpPr>
          <p:cNvPr id="127" name="直接连接符 126"/>
          <p:cNvCxnSpPr>
            <a:stCxn id="122" idx="0"/>
            <a:endCxn id="87" idx="2"/>
          </p:cNvCxnSpPr>
          <p:nvPr/>
        </p:nvCxnSpPr>
        <p:spPr>
          <a:xfrm flipV="1">
            <a:off x="746457" y="4768816"/>
            <a:ext cx="654895"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0"/>
            <a:endCxn id="87" idx="2"/>
          </p:cNvCxnSpPr>
          <p:nvPr/>
        </p:nvCxnSpPr>
        <p:spPr>
          <a:xfrm flipH="1" flipV="1">
            <a:off x="1401352" y="4768816"/>
            <a:ext cx="508459" cy="600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0"/>
            <a:endCxn id="88" idx="2"/>
          </p:cNvCxnSpPr>
          <p:nvPr/>
        </p:nvCxnSpPr>
        <p:spPr>
          <a:xfrm flipV="1">
            <a:off x="2619607" y="4768816"/>
            <a:ext cx="456166" cy="5950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5" idx="0"/>
            <a:endCxn id="88" idx="2"/>
          </p:cNvCxnSpPr>
          <p:nvPr/>
        </p:nvCxnSpPr>
        <p:spPr>
          <a:xfrm flipH="1" flipV="1">
            <a:off x="3075773" y="4768816"/>
            <a:ext cx="635219" cy="599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0"/>
            <a:endCxn id="110" idx="2"/>
          </p:cNvCxnSpPr>
          <p:nvPr/>
        </p:nvCxnSpPr>
        <p:spPr>
          <a:xfrm flipV="1">
            <a:off x="4549381" y="4757973"/>
            <a:ext cx="1038114" cy="6107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08" idx="0"/>
            <a:endCxn id="110" idx="2"/>
          </p:cNvCxnSpPr>
          <p:nvPr/>
        </p:nvCxnSpPr>
        <p:spPr>
          <a:xfrm flipH="1" flipV="1">
            <a:off x="5587495" y="4757973"/>
            <a:ext cx="347783" cy="564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3" name="TextBox 123"/>
          <p:cNvSpPr txBox="1"/>
          <p:nvPr/>
        </p:nvSpPr>
        <p:spPr>
          <a:xfrm>
            <a:off x="312268" y="58325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134" name="TextBox 123"/>
          <p:cNvSpPr txBox="1"/>
          <p:nvPr/>
        </p:nvSpPr>
        <p:spPr>
          <a:xfrm>
            <a:off x="1470699" y="58325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PC2</a:t>
            </a:r>
          </a:p>
        </p:txBody>
      </p:sp>
      <p:sp>
        <p:nvSpPr>
          <p:cNvPr id="135" name="TextBox 123"/>
          <p:cNvSpPr txBox="1"/>
          <p:nvPr/>
        </p:nvSpPr>
        <p:spPr>
          <a:xfrm>
            <a:off x="2188927" y="58325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136" name="TextBox 123"/>
          <p:cNvSpPr txBox="1"/>
          <p:nvPr/>
        </p:nvSpPr>
        <p:spPr>
          <a:xfrm>
            <a:off x="3276803" y="58325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PC14</a:t>
            </a:r>
          </a:p>
        </p:txBody>
      </p:sp>
      <p:sp>
        <p:nvSpPr>
          <p:cNvPr id="137" name="TextBox 123"/>
          <p:cNvSpPr txBox="1"/>
          <p:nvPr/>
        </p:nvSpPr>
        <p:spPr>
          <a:xfrm>
            <a:off x="4115191" y="58325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138" name="TextBox 123"/>
          <p:cNvSpPr txBox="1"/>
          <p:nvPr/>
        </p:nvSpPr>
        <p:spPr>
          <a:xfrm>
            <a:off x="5489967" y="58325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Server 6</a:t>
            </a:r>
          </a:p>
        </p:txBody>
      </p:sp>
      <p:sp>
        <p:nvSpPr>
          <p:cNvPr id="139" name="TextBox 123"/>
          <p:cNvSpPr txBox="1"/>
          <p:nvPr/>
        </p:nvSpPr>
        <p:spPr>
          <a:xfrm>
            <a:off x="1812553"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140" name="TextBox 123"/>
          <p:cNvSpPr txBox="1"/>
          <p:nvPr/>
        </p:nvSpPr>
        <p:spPr>
          <a:xfrm>
            <a:off x="3600197"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142" name="TextBox 123"/>
          <p:cNvSpPr txBox="1"/>
          <p:nvPr/>
        </p:nvSpPr>
        <p:spPr>
          <a:xfrm>
            <a:off x="5153306" y="154233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143" name="TextBox 123"/>
          <p:cNvSpPr txBox="1"/>
          <p:nvPr/>
        </p:nvSpPr>
        <p:spPr>
          <a:xfrm>
            <a:off x="478708" y="4414710"/>
            <a:ext cx="868378" cy="369332"/>
          </a:xfrm>
          <a:prstGeom prst="rect">
            <a:avLst/>
          </a:prstGeom>
          <a:noFill/>
        </p:spPr>
        <p:txBody>
          <a:bodyPr wrap="square" rtlCol="0">
            <a:spAutoFit/>
          </a:bodyPr>
          <a:lstStyle/>
          <a:p>
            <a:pPr algn="ctr"/>
            <a:endParaRPr lang="en-US" dirty="0">
              <a:latin typeface="+mj-lt"/>
            </a:endParaRPr>
          </a:p>
        </p:txBody>
      </p:sp>
      <p:sp>
        <p:nvSpPr>
          <p:cNvPr id="144" name="TextBox 123"/>
          <p:cNvSpPr txBox="1"/>
          <p:nvPr/>
        </p:nvSpPr>
        <p:spPr>
          <a:xfrm>
            <a:off x="3123021"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145" name="TextBox 123"/>
          <p:cNvSpPr txBox="1"/>
          <p:nvPr/>
        </p:nvSpPr>
        <p:spPr>
          <a:xfrm>
            <a:off x="478708" y="316815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146" name="TextBox 123"/>
          <p:cNvSpPr txBox="1"/>
          <p:nvPr/>
        </p:nvSpPr>
        <p:spPr>
          <a:xfrm>
            <a:off x="3123021" y="316815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147" name="TextBox 123"/>
          <p:cNvSpPr txBox="1"/>
          <p:nvPr/>
        </p:nvSpPr>
        <p:spPr>
          <a:xfrm>
            <a:off x="4673064" y="441471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165" name="TextBox 123"/>
          <p:cNvSpPr txBox="1"/>
          <p:nvPr/>
        </p:nvSpPr>
        <p:spPr>
          <a:xfrm>
            <a:off x="2610987" y="17384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166" name="TextBox 123"/>
          <p:cNvSpPr txBox="1"/>
          <p:nvPr/>
        </p:nvSpPr>
        <p:spPr>
          <a:xfrm>
            <a:off x="4410801" y="176185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167" name="TextBox 123"/>
          <p:cNvSpPr txBox="1"/>
          <p:nvPr/>
        </p:nvSpPr>
        <p:spPr>
          <a:xfrm>
            <a:off x="4597041" y="316815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168" name="右大括号 167"/>
          <p:cNvSpPr/>
          <p:nvPr/>
        </p:nvSpPr>
        <p:spPr bwMode="auto">
          <a:xfrm rot="5400000">
            <a:off x="3024237" y="1598445"/>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69" name="右大括号 168"/>
          <p:cNvSpPr/>
          <p:nvPr/>
        </p:nvSpPr>
        <p:spPr bwMode="auto">
          <a:xfrm rot="5400000">
            <a:off x="4633328" y="1598446"/>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70" name="TextBox 123"/>
          <p:cNvSpPr txBox="1"/>
          <p:nvPr/>
        </p:nvSpPr>
        <p:spPr>
          <a:xfrm>
            <a:off x="2952157" y="2379531"/>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
        <p:nvSpPr>
          <p:cNvPr id="171" name="TextBox 123"/>
          <p:cNvSpPr txBox="1"/>
          <p:nvPr/>
        </p:nvSpPr>
        <p:spPr>
          <a:xfrm>
            <a:off x="4003109" y="2379531"/>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Tree>
    <p:extLst>
      <p:ext uri="{BB962C8B-B14F-4D97-AF65-F5344CB8AC3E}">
        <p14:creationId xmlns:p14="http://schemas.microsoft.com/office/powerpoint/2010/main" val="27081807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0"/>
          </p:nvPr>
        </p:nvSpPr>
        <p:spPr/>
        <p:txBody>
          <a:bodyPr/>
          <a:lstStyle/>
          <a:p>
            <a:pPr marL="0" indent="0">
              <a:buNone/>
            </a:pPr>
            <a:r>
              <a:rPr lang="en-US" dirty="0" smtClean="0">
                <a:latin typeface="+mj-lt"/>
              </a:rPr>
              <a:t>Simplified topology:</a:t>
            </a:r>
            <a:endParaRPr lang="en-US" dirty="0">
              <a:latin typeface="+mj-lt"/>
            </a:endParaRPr>
          </a:p>
        </p:txBody>
      </p:sp>
      <p:sp>
        <p:nvSpPr>
          <p:cNvPr id="2" name="标题 1"/>
          <p:cNvSpPr>
            <a:spLocks noGrp="1"/>
          </p:cNvSpPr>
          <p:nvPr>
            <p:ph type="title"/>
          </p:nvPr>
        </p:nvSpPr>
        <p:spPr>
          <a:xfrm>
            <a:off x="1594800" y="410400"/>
            <a:ext cx="10303286" cy="640800"/>
          </a:xfrm>
        </p:spPr>
        <p:txBody>
          <a:bodyPr/>
          <a:lstStyle/>
          <a:p>
            <a:r>
              <a:rPr lang="en-US" sz="3000" dirty="0">
                <a:latin typeface="+mj-lt"/>
              </a:rPr>
              <a:t>Symptom – PC1 and PC13 Cannot </a:t>
            </a:r>
            <a:r>
              <a:rPr lang="en-US" sz="3000" dirty="0" smtClean="0">
                <a:latin typeface="+mj-lt"/>
              </a:rPr>
              <a:t>Communicate (1)</a:t>
            </a:r>
            <a:endParaRPr lang="en-US" sz="3000" dirty="0">
              <a:latin typeface="+mj-lt"/>
            </a:endParaRPr>
          </a:p>
        </p:txBody>
      </p:sp>
      <p:sp>
        <p:nvSpPr>
          <p:cNvPr id="4" name="矩形 3"/>
          <p:cNvSpPr/>
          <p:nvPr/>
        </p:nvSpPr>
        <p:spPr>
          <a:xfrm>
            <a:off x="1465858" y="2369282"/>
            <a:ext cx="2233387" cy="102038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MSTP</a:t>
            </a:r>
          </a:p>
          <a:p>
            <a:pPr algn="ctr"/>
            <a:endParaRPr lang="en-US" altLang="zh-CN" sz="1200" kern="0" dirty="0" smtClean="0">
              <a:solidFill>
                <a:srgbClr val="1D1D1A"/>
              </a:solidFill>
              <a:latin typeface="+mj-lt"/>
              <a:ea typeface="方正兰亭黑简体" panose="02000000000000000000" pitchFamily="2" charset="-122"/>
              <a:sym typeface="Huawei Sans" panose="020C0503030203020204" pitchFamily="34" charset="0"/>
            </a:endParaRPr>
          </a:p>
        </p:txBody>
      </p:sp>
      <p:pic>
        <p:nvPicPr>
          <p:cNvPr id="6" name="图片 5" descr="通用交换机.png"/>
          <p:cNvPicPr>
            <a:picLocks noChangeAspect="1"/>
          </p:cNvPicPr>
          <p:nvPr/>
        </p:nvPicPr>
        <p:blipFill>
          <a:blip r:embed="rId3" cstate="print"/>
          <a:stretch>
            <a:fillRect/>
          </a:stretch>
        </p:blipFill>
        <p:spPr>
          <a:xfrm>
            <a:off x="1484824" y="3341415"/>
            <a:ext cx="540000" cy="441818"/>
          </a:xfrm>
          <a:prstGeom prst="rect">
            <a:avLst/>
          </a:prstGeom>
        </p:spPr>
      </p:pic>
      <p:pic>
        <p:nvPicPr>
          <p:cNvPr id="7" name="图片 6" descr="通用交换机.png"/>
          <p:cNvPicPr>
            <a:picLocks noChangeAspect="1"/>
          </p:cNvPicPr>
          <p:nvPr/>
        </p:nvPicPr>
        <p:blipFill>
          <a:blip r:embed="rId3" cstate="print"/>
          <a:stretch>
            <a:fillRect/>
          </a:stretch>
        </p:blipFill>
        <p:spPr>
          <a:xfrm>
            <a:off x="3159245" y="3341415"/>
            <a:ext cx="540000" cy="441818"/>
          </a:xfrm>
          <a:prstGeom prst="rect">
            <a:avLst/>
          </a:prstGeom>
        </p:spPr>
      </p:pic>
      <p:pic>
        <p:nvPicPr>
          <p:cNvPr id="8" name="图片 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484824" y="2039732"/>
            <a:ext cx="540000" cy="442800"/>
          </a:xfrm>
          <a:prstGeom prst="rect">
            <a:avLst/>
          </a:prstGeom>
        </p:spPr>
      </p:pic>
      <p:pic>
        <p:nvPicPr>
          <p:cNvPr id="9" name="图片 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159245" y="2039732"/>
            <a:ext cx="540000" cy="442800"/>
          </a:xfrm>
          <a:prstGeom prst="rect">
            <a:avLst/>
          </a:prstGeom>
        </p:spPr>
      </p:pic>
      <p:cxnSp>
        <p:nvCxnSpPr>
          <p:cNvPr id="10" name="直接连接符 9"/>
          <p:cNvCxnSpPr>
            <a:stCxn id="8" idx="3"/>
            <a:endCxn id="9" idx="1"/>
          </p:cNvCxnSpPr>
          <p:nvPr/>
        </p:nvCxnSpPr>
        <p:spPr>
          <a:xfrm>
            <a:off x="2024824" y="2261132"/>
            <a:ext cx="11344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2"/>
            <a:endCxn id="6" idx="0"/>
          </p:cNvCxnSpPr>
          <p:nvPr/>
        </p:nvCxnSpPr>
        <p:spPr>
          <a:xfrm>
            <a:off x="1754824" y="2482532"/>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9" idx="2"/>
            <a:endCxn id="7" idx="0"/>
          </p:cNvCxnSpPr>
          <p:nvPr/>
        </p:nvCxnSpPr>
        <p:spPr>
          <a:xfrm>
            <a:off x="3429245" y="2482532"/>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6" idx="3"/>
            <a:endCxn id="7" idx="1"/>
          </p:cNvCxnSpPr>
          <p:nvPr/>
        </p:nvCxnSpPr>
        <p:spPr>
          <a:xfrm>
            <a:off x="2024824" y="3562324"/>
            <a:ext cx="11344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 name="图片 13" descr="PC.png"/>
          <p:cNvPicPr>
            <a:picLocks noChangeAspect="1"/>
          </p:cNvPicPr>
          <p:nvPr/>
        </p:nvPicPr>
        <p:blipFill>
          <a:blip r:embed="rId5" cstate="print"/>
          <a:stretch>
            <a:fillRect/>
          </a:stretch>
        </p:blipFill>
        <p:spPr>
          <a:xfrm>
            <a:off x="1485292" y="4528706"/>
            <a:ext cx="539063" cy="414000"/>
          </a:xfrm>
          <a:prstGeom prst="rect">
            <a:avLst/>
          </a:prstGeom>
        </p:spPr>
      </p:pic>
      <p:pic>
        <p:nvPicPr>
          <p:cNvPr id="16" name="图片 15" descr="PC.png"/>
          <p:cNvPicPr>
            <a:picLocks noChangeAspect="1"/>
          </p:cNvPicPr>
          <p:nvPr/>
        </p:nvPicPr>
        <p:blipFill>
          <a:blip r:embed="rId5" cstate="print"/>
          <a:stretch>
            <a:fillRect/>
          </a:stretch>
        </p:blipFill>
        <p:spPr>
          <a:xfrm>
            <a:off x="3166548" y="4509080"/>
            <a:ext cx="539063" cy="414000"/>
          </a:xfrm>
          <a:prstGeom prst="rect">
            <a:avLst/>
          </a:prstGeom>
        </p:spPr>
      </p:pic>
      <p:cxnSp>
        <p:nvCxnSpPr>
          <p:cNvPr id="18" name="直接连接符 17"/>
          <p:cNvCxnSpPr>
            <a:stCxn id="14" idx="0"/>
            <a:endCxn id="6" idx="2"/>
          </p:cNvCxnSpPr>
          <p:nvPr/>
        </p:nvCxnSpPr>
        <p:spPr>
          <a:xfrm flipV="1">
            <a:off x="1754824" y="3783233"/>
            <a:ext cx="0" cy="74547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6" idx="0"/>
            <a:endCxn id="7" idx="2"/>
          </p:cNvCxnSpPr>
          <p:nvPr/>
        </p:nvCxnSpPr>
        <p:spPr>
          <a:xfrm flipH="1" flipV="1">
            <a:off x="3429245" y="3783233"/>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TextBox 123"/>
          <p:cNvSpPr txBox="1"/>
          <p:nvPr/>
        </p:nvSpPr>
        <p:spPr>
          <a:xfrm>
            <a:off x="1266369" y="49461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24" name="TextBox 123"/>
          <p:cNvSpPr txBox="1"/>
          <p:nvPr/>
        </p:nvSpPr>
        <p:spPr>
          <a:xfrm>
            <a:off x="2995056" y="494270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25" name="TextBox 123"/>
          <p:cNvSpPr txBox="1"/>
          <p:nvPr/>
        </p:nvSpPr>
        <p:spPr>
          <a:xfrm>
            <a:off x="832180" y="342912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26" name="TextBox 123"/>
          <p:cNvSpPr txBox="1"/>
          <p:nvPr/>
        </p:nvSpPr>
        <p:spPr>
          <a:xfrm>
            <a:off x="3476493" y="342912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27" name="TextBox 123"/>
          <p:cNvSpPr txBox="1"/>
          <p:nvPr/>
        </p:nvSpPr>
        <p:spPr>
          <a:xfrm>
            <a:off x="832180" y="213592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28" name="TextBox 123"/>
          <p:cNvSpPr txBox="1"/>
          <p:nvPr/>
        </p:nvSpPr>
        <p:spPr>
          <a:xfrm>
            <a:off x="3476493" y="213592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38" name="任意多边形 37"/>
          <p:cNvSpPr/>
          <p:nvPr/>
        </p:nvSpPr>
        <p:spPr>
          <a:xfrm>
            <a:off x="2092188" y="2479191"/>
            <a:ext cx="968991"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42" name="直接箭头连接符 41"/>
          <p:cNvCxnSpPr/>
          <p:nvPr/>
        </p:nvCxnSpPr>
        <p:spPr>
          <a:xfrm>
            <a:off x="2915679" y="5472060"/>
            <a:ext cx="714596"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3679115" y="5295016"/>
            <a:ext cx="2304684" cy="369332"/>
          </a:xfrm>
          <a:prstGeom prst="rect">
            <a:avLst/>
          </a:prstGeom>
          <a:noFill/>
        </p:spPr>
        <p:txBody>
          <a:bodyPr wrap="square" rtlCol="0">
            <a:spAutoFit/>
          </a:bodyPr>
          <a:lstStyle/>
          <a:p>
            <a:r>
              <a:rPr lang="en-US" dirty="0">
                <a:latin typeface="+mj-lt"/>
              </a:rPr>
              <a:t>Planned traffic path</a:t>
            </a:r>
          </a:p>
        </p:txBody>
      </p:sp>
      <p:sp>
        <p:nvSpPr>
          <p:cNvPr id="44" name="文本占位符 139"/>
          <p:cNvSpPr txBox="1">
            <a:spLocks/>
          </p:cNvSpPr>
          <p:nvPr/>
        </p:nvSpPr>
        <p:spPr bwMode="auto">
          <a:xfrm>
            <a:off x="5113020" y="1367031"/>
            <a:ext cx="6632894"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nSpc>
                <a:spcPct val="130000"/>
              </a:lnSpc>
              <a:buNone/>
            </a:pPr>
            <a:r>
              <a:rPr lang="en-US" sz="1800" dirty="0">
                <a:latin typeface="+mj-lt"/>
              </a:rPr>
              <a:t>The figure on the left shows the planned path for PC1-to-PC13 traffic. Use the </a:t>
            </a:r>
            <a:r>
              <a:rPr lang="en-US" altLang="zh-CN" sz="1800" dirty="0" smtClean="0">
                <a:latin typeface="+mj-lt"/>
              </a:rPr>
              <a:t>layered</a:t>
            </a:r>
            <a:r>
              <a:rPr lang="en-US" sz="1800" dirty="0" smtClean="0">
                <a:latin typeface="+mj-lt"/>
              </a:rPr>
              <a:t>, segment-based, </a:t>
            </a:r>
            <a:r>
              <a:rPr lang="en-US" sz="1800" dirty="0">
                <a:latin typeface="+mj-lt"/>
              </a:rPr>
              <a:t>and forwarding path-centric </a:t>
            </a:r>
            <a:r>
              <a:rPr lang="en-US" sz="1800" dirty="0" smtClean="0">
                <a:latin typeface="+mj-lt"/>
              </a:rPr>
              <a:t>approaches </a:t>
            </a:r>
            <a:r>
              <a:rPr lang="en-US" sz="1800" dirty="0">
                <a:latin typeface="+mj-lt"/>
              </a:rPr>
              <a:t>to analyze the faults. PC1 and PC13 fail to communicate due to the following causes:</a:t>
            </a:r>
          </a:p>
          <a:p>
            <a:pPr lvl="1">
              <a:lnSpc>
                <a:spcPct val="130000"/>
              </a:lnSpc>
            </a:pPr>
            <a:r>
              <a:rPr lang="en-US" sz="1600" dirty="0">
                <a:latin typeface="+mj-lt"/>
              </a:rPr>
              <a:t>Physical link fault</a:t>
            </a:r>
          </a:p>
          <a:p>
            <a:pPr lvl="1">
              <a:lnSpc>
                <a:spcPct val="130000"/>
              </a:lnSpc>
            </a:pPr>
            <a:r>
              <a:rPr lang="en-US" sz="1600" dirty="0">
                <a:latin typeface="+mj-lt"/>
              </a:rPr>
              <a:t>Incorrectly configured IP address</a:t>
            </a:r>
          </a:p>
          <a:p>
            <a:pPr lvl="1">
              <a:lnSpc>
                <a:spcPct val="130000"/>
              </a:lnSpc>
            </a:pPr>
            <a:r>
              <a:rPr lang="en-US" sz="1600" dirty="0">
                <a:latin typeface="+mj-lt"/>
              </a:rPr>
              <a:t>VLAN configuration error</a:t>
            </a:r>
          </a:p>
          <a:p>
            <a:pPr lvl="1">
              <a:lnSpc>
                <a:spcPct val="130000"/>
              </a:lnSpc>
            </a:pPr>
            <a:r>
              <a:rPr lang="en-US" sz="1600" dirty="0">
                <a:latin typeface="+mj-lt"/>
              </a:rPr>
              <a:t>Loop</a:t>
            </a:r>
          </a:p>
          <a:p>
            <a:pPr lvl="1">
              <a:lnSpc>
                <a:spcPct val="130000"/>
              </a:lnSpc>
            </a:pPr>
            <a:r>
              <a:rPr lang="en-US" sz="1800" dirty="0">
                <a:latin typeface="+mj-lt"/>
              </a:rPr>
              <a:t>VRRP fault</a:t>
            </a:r>
          </a:p>
        </p:txBody>
      </p:sp>
      <p:sp>
        <p:nvSpPr>
          <p:cNvPr id="45" name="TextBox 123"/>
          <p:cNvSpPr txBox="1"/>
          <p:nvPr/>
        </p:nvSpPr>
        <p:spPr>
          <a:xfrm rot="5400000">
            <a:off x="1184377" y="401546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6" name="TextBox 123"/>
          <p:cNvSpPr txBox="1"/>
          <p:nvPr/>
        </p:nvSpPr>
        <p:spPr>
          <a:xfrm>
            <a:off x="2084617" y="222507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1176152" y="273457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a:off x="2104843" y="330285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9" name="TextBox 123"/>
          <p:cNvSpPr txBox="1"/>
          <p:nvPr/>
        </p:nvSpPr>
        <p:spPr>
          <a:xfrm rot="16200000">
            <a:off x="3126556" y="27301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33" name="TextBox 123"/>
          <p:cNvSpPr txBox="1"/>
          <p:nvPr/>
        </p:nvSpPr>
        <p:spPr>
          <a:xfrm rot="5400000">
            <a:off x="3116844" y="401546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Tree>
    <p:extLst>
      <p:ext uri="{BB962C8B-B14F-4D97-AF65-F5344CB8AC3E}">
        <p14:creationId xmlns:p14="http://schemas.microsoft.com/office/powerpoint/2010/main" val="40285060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7"/>
          <p:cNvSpPr>
            <a:spLocks noChangeArrowheads="1"/>
          </p:cNvSpPr>
          <p:nvPr/>
        </p:nvSpPr>
        <p:spPr bwMode="auto">
          <a:xfrm>
            <a:off x="5571669" y="2569460"/>
            <a:ext cx="6116887" cy="127789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49" name="标题 48"/>
          <p:cNvSpPr>
            <a:spLocks noGrp="1"/>
          </p:cNvSpPr>
          <p:nvPr>
            <p:ph type="title"/>
          </p:nvPr>
        </p:nvSpPr>
        <p:spPr>
          <a:xfrm>
            <a:off x="1594799" y="410400"/>
            <a:ext cx="10270629" cy="640800"/>
          </a:xfrm>
          <a:noFill/>
          <a:ln w="9525">
            <a:noFill/>
            <a:miter lim="800000"/>
            <a:headEnd/>
            <a:tailEnd/>
          </a:ln>
        </p:spPr>
        <p:txBody>
          <a:bodyPr vert="horz" wrap="square" lIns="100800" tIns="50400" rIns="100800" bIns="50400" numCol="1" anchor="ctr" anchorCtr="0" compatLnSpc="1">
            <a:prstTxWarp prst="textNoShape">
              <a:avLst/>
            </a:prstTxWarp>
          </a:bodyPr>
          <a:lstStyle/>
          <a:p>
            <a:r>
              <a:rPr lang="en-US" sz="3000" dirty="0"/>
              <a:t>Symptom – PC1 and PC13 Cannot </a:t>
            </a:r>
            <a:r>
              <a:rPr lang="en-US" sz="3000" dirty="0" smtClean="0"/>
              <a:t>Communicate (</a:t>
            </a:r>
            <a:r>
              <a:rPr lang="en-US" sz="3000" dirty="0"/>
              <a:t>2)</a:t>
            </a: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Physical link fault</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Incorrectly </a:t>
            </a:r>
            <a:r>
              <a:rPr lang="en-US" dirty="0" smtClean="0">
                <a:latin typeface="+mj-lt"/>
              </a:rPr>
              <a:t/>
            </a:r>
            <a:br>
              <a:rPr lang="en-US" dirty="0" smtClean="0">
                <a:latin typeface="+mj-lt"/>
              </a:rPr>
            </a:br>
            <a:r>
              <a:rPr lang="en-US" dirty="0" smtClean="0">
                <a:latin typeface="+mj-lt"/>
              </a:rPr>
              <a:t>configured </a:t>
            </a:r>
            <a:br>
              <a:rPr lang="en-US" dirty="0" smtClean="0">
                <a:latin typeface="+mj-lt"/>
              </a:rPr>
            </a:br>
            <a:r>
              <a:rPr lang="en-US" dirty="0" smtClean="0">
                <a:latin typeface="+mj-lt"/>
              </a:rPr>
              <a:t>IP </a:t>
            </a:r>
            <a:r>
              <a:rPr lang="en-US" dirty="0">
                <a:latin typeface="+mj-lt"/>
              </a:rPr>
              <a:t>address</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chemeClr val="bg1">
                    <a:lumMod val="65000"/>
                  </a:schemeClr>
                </a:solidFill>
                <a:latin typeface="+mj-lt"/>
              </a:rPr>
              <a:t>VLAN </a:t>
            </a:r>
            <a:r>
              <a:rPr lang="en-US" sz="1400" dirty="0" smtClean="0">
                <a:solidFill>
                  <a:schemeClr val="bg1">
                    <a:lumMod val="65000"/>
                  </a:schemeClr>
                </a:solidFill>
                <a:latin typeface="+mj-lt"/>
              </a:rPr>
              <a:t/>
            </a:r>
            <a:br>
              <a:rPr lang="en-US" sz="1400" dirty="0" smtClean="0">
                <a:solidFill>
                  <a:schemeClr val="bg1">
                    <a:lumMod val="65000"/>
                  </a:schemeClr>
                </a:solidFill>
                <a:latin typeface="+mj-lt"/>
              </a:rPr>
            </a:br>
            <a:r>
              <a:rPr lang="en-US" sz="1400" dirty="0" smtClean="0">
                <a:solidFill>
                  <a:schemeClr val="bg1">
                    <a:lumMod val="65000"/>
                  </a:schemeClr>
                </a:solidFill>
                <a:latin typeface="+mj-lt"/>
              </a:rPr>
              <a:t>configuration </a:t>
            </a:r>
            <a:br>
              <a:rPr lang="en-US" sz="1400" dirty="0" smtClean="0">
                <a:solidFill>
                  <a:schemeClr val="bg1">
                    <a:lumMod val="65000"/>
                  </a:schemeClr>
                </a:solidFill>
                <a:latin typeface="+mj-lt"/>
              </a:rPr>
            </a:br>
            <a:r>
              <a:rPr lang="en-US" sz="1400" dirty="0" smtClean="0">
                <a:solidFill>
                  <a:schemeClr val="bg1">
                    <a:lumMod val="65000"/>
                  </a:schemeClr>
                </a:solidFill>
                <a:latin typeface="+mj-lt"/>
              </a:rPr>
              <a:t>error</a:t>
            </a:r>
            <a:endParaRPr lang="en-US" sz="1400" dirty="0">
              <a:solidFill>
                <a:schemeClr val="bg1">
                  <a:lumMod val="65000"/>
                </a:schemeClr>
              </a:solidFill>
              <a:latin typeface="+mj-lt"/>
            </a:endParaRP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chemeClr val="bg1">
                    <a:lumMod val="65000"/>
                  </a:schemeClr>
                </a:solidFill>
                <a:latin typeface="+mj-lt"/>
              </a:rPr>
              <a:t>Loop</a:t>
            </a:r>
          </a:p>
        </p:txBody>
      </p:sp>
      <p:sp>
        <p:nvSpPr>
          <p:cNvPr id="8" name="íşḻïďe">
            <a:extLst>
              <a:ext uri="{FF2B5EF4-FFF2-40B4-BE49-F238E27FC236}">
                <a16:creationId xmlns:a16="http://schemas.microsoft.com/office/drawing/2014/main" xmlns="" id="{05246D82-A4F5-42F2-854D-C3D348D160CE}"/>
              </a:ext>
            </a:extLst>
          </p:cNvPr>
          <p:cNvSpPr txBox="1"/>
          <p:nvPr/>
        </p:nvSpPr>
        <p:spPr bwMode="auto">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chemeClr val="bg1">
                    <a:lumMod val="65000"/>
                  </a:schemeClr>
                </a:solidFill>
                <a:latin typeface="+mj-lt"/>
              </a:rPr>
              <a:t>VRRP fault</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4871" y="2204471"/>
            <a:ext cx="540000" cy="442800"/>
          </a:xfrm>
          <a:prstGeom prst="rect">
            <a:avLst/>
          </a:prstGeom>
        </p:spPr>
      </p:pic>
      <p:cxnSp>
        <p:nvCxnSpPr>
          <p:cNvPr id="30" name="直接连接符 29"/>
          <p:cNvCxnSpPr>
            <a:stCxn id="28" idx="3"/>
            <a:endCxn id="29" idx="1"/>
          </p:cNvCxnSpPr>
          <p:nvPr/>
        </p:nvCxnSpPr>
        <p:spPr>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a:xfrm>
            <a:off x="4352174" y="4673819"/>
            <a:ext cx="539063" cy="414000"/>
          </a:xfrm>
          <a:prstGeom prst="rect">
            <a:avLst/>
          </a:prstGeom>
        </p:spPr>
      </p:pic>
      <p:cxnSp>
        <p:nvCxnSpPr>
          <p:cNvPr id="36" name="直接连接符 35"/>
          <p:cNvCxnSpPr>
            <a:stCxn id="34" idx="0"/>
            <a:endCxn id="26" idx="2"/>
          </p:cNvCxnSpPr>
          <p:nvPr/>
        </p:nvCxnSpPr>
        <p:spPr>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a:xfrm flipH="1" flipV="1">
            <a:off x="4614871" y="3947972"/>
            <a:ext cx="6835" cy="7258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auto">
          <a:xfrm>
            <a:off x="5526800" y="1233488"/>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050" dirty="0">
                <a:latin typeface="+mj-lt"/>
              </a:rPr>
              <a:t>On PC1 and PC13, choose </a:t>
            </a:r>
            <a:r>
              <a:rPr lang="en-US" sz="1050" b="1" dirty="0">
                <a:latin typeface="+mj-lt"/>
              </a:rPr>
              <a:t>Control Panel</a:t>
            </a:r>
            <a:r>
              <a:rPr lang="en-US" sz="1050" dirty="0">
                <a:latin typeface="+mj-lt"/>
              </a:rPr>
              <a:t> &gt; </a:t>
            </a:r>
            <a:r>
              <a:rPr lang="en-US" sz="1050" b="1" dirty="0">
                <a:latin typeface="+mj-lt"/>
              </a:rPr>
              <a:t>Network and Internet</a:t>
            </a:r>
            <a:r>
              <a:rPr lang="en-US" sz="1050" dirty="0">
                <a:latin typeface="+mj-lt"/>
              </a:rPr>
              <a:t> &gt; </a:t>
            </a:r>
            <a:r>
              <a:rPr lang="en-US" sz="1050" b="1" dirty="0">
                <a:latin typeface="+mj-lt"/>
              </a:rPr>
              <a:t>Network Connection</a:t>
            </a:r>
            <a:r>
              <a:rPr lang="en-US" sz="1050" dirty="0">
                <a:latin typeface="+mj-lt"/>
              </a:rPr>
              <a:t> &gt; </a:t>
            </a:r>
            <a:r>
              <a:rPr lang="en-US" sz="1050" b="1" dirty="0">
                <a:latin typeface="+mj-lt"/>
              </a:rPr>
              <a:t>Ethernet Cable</a:t>
            </a:r>
            <a:r>
              <a:rPr lang="en-US" sz="1050" dirty="0">
                <a:latin typeface="+mj-lt"/>
              </a:rPr>
              <a:t> to check Ethernet cables and ensure that the physical cable connections to the PCs are correct. (The preceding path varies according to an operating system and version.)</a:t>
            </a:r>
          </a:p>
          <a:p>
            <a:r>
              <a:rPr lang="en-US" sz="1050" dirty="0">
                <a:latin typeface="+mj-lt"/>
              </a:rPr>
              <a:t>Check the physical interface status on each involved switch (</a:t>
            </a:r>
            <a:r>
              <a:rPr lang="en-US" sz="1050" dirty="0" smtClean="0">
                <a:latin typeface="+mj-lt"/>
              </a:rPr>
              <a:t>SW1, </a:t>
            </a:r>
            <a:r>
              <a:rPr lang="en-US" altLang="zh-CN" sz="1050" dirty="0" smtClean="0">
                <a:latin typeface="+mj-lt"/>
              </a:rPr>
              <a:t>for</a:t>
            </a:r>
            <a:r>
              <a:rPr lang="en-US" sz="1050" dirty="0" smtClean="0">
                <a:latin typeface="+mj-lt"/>
              </a:rPr>
              <a:t> </a:t>
            </a:r>
            <a:r>
              <a:rPr lang="en-US" sz="1050" dirty="0">
                <a:latin typeface="+mj-lt"/>
              </a:rPr>
              <a:t>example). If the physical status of an interface is not up, use another interface to connect the switch to a PC</a:t>
            </a:r>
            <a:r>
              <a:rPr lang="en-US" sz="1050" dirty="0" smtClean="0">
                <a:latin typeface="+mj-lt"/>
              </a:rPr>
              <a:t>.</a:t>
            </a:r>
          </a:p>
          <a:p>
            <a:endParaRPr lang="en-US" sz="1050" dirty="0">
              <a:latin typeface="+mj-lt"/>
            </a:endParaRPr>
          </a:p>
          <a:p>
            <a:endParaRPr lang="en-US" altLang="zh-CN" sz="1050" dirty="0">
              <a:latin typeface="+mj-lt"/>
            </a:endParaRPr>
          </a:p>
          <a:p>
            <a:endParaRPr lang="en-US" altLang="zh-CN" sz="1050" dirty="0" smtClean="0">
              <a:latin typeface="+mj-lt"/>
            </a:endParaRPr>
          </a:p>
          <a:p>
            <a:endParaRPr lang="en-US" altLang="zh-CN" sz="1050" dirty="0">
              <a:latin typeface="+mj-lt"/>
            </a:endParaRPr>
          </a:p>
          <a:p>
            <a:r>
              <a:rPr lang="en-US" sz="1050" dirty="0">
                <a:latin typeface="+mj-lt"/>
              </a:rPr>
              <a:t>Ping 192.168.34.13 from PC1 and check whether the number of packets sent and received by the interface increases. If so, the physical link is working properly. If not, use another interface or replace the network cable.</a:t>
            </a:r>
          </a:p>
        </p:txBody>
      </p:sp>
      <p:sp>
        <p:nvSpPr>
          <p:cNvPr id="52" name="TextBox 123"/>
          <p:cNvSpPr txBox="1"/>
          <p:nvPr/>
        </p:nvSpPr>
        <p:spPr>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graphicFrame>
        <p:nvGraphicFramePr>
          <p:cNvPr id="56" name="表格 55"/>
          <p:cNvGraphicFramePr>
            <a:graphicFrameLocks noGrp="1"/>
          </p:cNvGraphicFramePr>
          <p:nvPr>
            <p:extLst>
              <p:ext uri="{D42A27DB-BD31-4B8C-83A1-F6EECF244321}">
                <p14:modId xmlns:p14="http://schemas.microsoft.com/office/powerpoint/2010/main" val="704094751"/>
              </p:ext>
            </p:extLst>
          </p:nvPr>
        </p:nvGraphicFramePr>
        <p:xfrm>
          <a:off x="5676211" y="2641855"/>
          <a:ext cx="5930900" cy="1064895"/>
        </p:xfrm>
        <a:graphic>
          <a:graphicData uri="http://schemas.openxmlformats.org/drawingml/2006/table">
            <a:tbl>
              <a:tblPr>
                <a:tableStyleId>{72833802-FEF1-4C79-8D5D-14CF1EAF98D9}</a:tableStyleId>
              </a:tblPr>
              <a:tblGrid>
                <a:gridCol w="1818302"/>
                <a:gridCol w="685433"/>
                <a:gridCol w="685433"/>
                <a:gridCol w="685433"/>
                <a:gridCol w="685433"/>
                <a:gridCol w="685433"/>
                <a:gridCol w="685433"/>
              </a:tblGrid>
              <a:tr h="180975">
                <a:tc gridSpan="7">
                  <a:txBody>
                    <a:bodyPr/>
                    <a:lstStyle/>
                    <a:p>
                      <a:pPr algn="l" fontAlgn="t"/>
                      <a:r>
                        <a:rPr lang="en-US" sz="1050" u="none" strike="noStrike" dirty="0"/>
                        <a:t>&lt;SW1&gt;display interface brief | include up</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050" u="none" strike="noStrike" dirty="0"/>
                        <a:t>Interface</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b="1" u="none" strike="noStrike" dirty="0">
                          <a:solidFill>
                            <a:srgbClr val="EC7061"/>
                          </a:solidFill>
                        </a:rPr>
                        <a:t>PHY</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Protocol</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InUti</a:t>
                      </a:r>
                      <a:endParaRPr lang="en-US" sz="105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OutUti</a:t>
                      </a:r>
                      <a:endParaRPr lang="en-US" sz="105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inErrors</a:t>
                      </a:r>
                      <a:endParaRPr lang="en-US" sz="105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outErrors</a:t>
                      </a:r>
                      <a:endParaRPr lang="en-US" sz="1050" u="none" strike="noStrike" dirty="0"/>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050" u="none" strike="noStrike" dirty="0"/>
                        <a:t>GigabitEthernet0/0/3</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b="1" u="none" strike="noStrike" dirty="0">
                          <a:solidFill>
                            <a:srgbClr val="EC7061"/>
                          </a:solidFill>
                        </a:rPr>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050" u="none" strike="noStrike" dirty="0"/>
                        <a:t>GigabitEthernet0/0/4</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b="1" u="none" strike="noStrike" dirty="0">
                          <a:solidFill>
                            <a:srgbClr val="EC7061"/>
                          </a:solidFill>
                        </a:rPr>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0">
                <a:tc>
                  <a:txBody>
                    <a:bodyPr/>
                    <a:lstStyle/>
                    <a:p>
                      <a:pPr algn="ctr" fontAlgn="ctr"/>
                      <a:r>
                        <a:rPr lang="en-US" sz="1050" u="none" strike="noStrike" dirty="0"/>
                        <a:t>GigabitEthernet0/0/10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b="1" u="none" strike="noStrike" dirty="0">
                          <a:solidFill>
                            <a:srgbClr val="EC7061"/>
                          </a:solidFill>
                        </a:rPr>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050" u="none" strike="noStrike" dirty="0"/>
                        <a:t>GigabitEthernet0/0/11</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b="1" u="none" strike="noStrike" dirty="0">
                          <a:solidFill>
                            <a:srgbClr val="EC7061"/>
                          </a:solidFill>
                        </a:rPr>
                        <a:t>up</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up</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59" name="AutoShape 17"/>
          <p:cNvSpPr>
            <a:spLocks noChangeArrowheads="1"/>
          </p:cNvSpPr>
          <p:nvPr/>
        </p:nvSpPr>
        <p:spPr bwMode="auto">
          <a:xfrm>
            <a:off x="5567884" y="4650976"/>
            <a:ext cx="6206627" cy="164910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dirty="0">
                <a:solidFill>
                  <a:srgbClr val="1D1D1A"/>
                </a:solidFill>
                <a:latin typeface="+mj-lt"/>
                <a:ea typeface="方正兰亭黑简体" panose="02000000000000000000" pitchFamily="2" charset="-122"/>
              </a:rPr>
              <a:t>&lt;SW1&gt;display interface </a:t>
            </a:r>
            <a:r>
              <a:rPr lang="en-US" sz="1050" dirty="0" err="1">
                <a:solidFill>
                  <a:srgbClr val="1D1D1A"/>
                </a:solidFill>
                <a:latin typeface="+mj-lt"/>
                <a:ea typeface="方正兰亭黑简体" panose="02000000000000000000" pitchFamily="2" charset="-122"/>
              </a:rPr>
              <a:t>GigabitEthernet</a:t>
            </a:r>
            <a:r>
              <a:rPr lang="en-US" sz="1050" dirty="0">
                <a:solidFill>
                  <a:srgbClr val="1D1D1A"/>
                </a:solidFill>
                <a:latin typeface="+mj-lt"/>
                <a:ea typeface="方正兰亭黑简体" panose="02000000000000000000" pitchFamily="2" charset="-122"/>
              </a:rPr>
              <a:t> 0/0/10</a:t>
            </a:r>
          </a:p>
          <a:p>
            <a:r>
              <a:rPr lang="en-US" sz="1050" dirty="0">
                <a:solidFill>
                  <a:srgbClr val="1D1D1A"/>
                </a:solidFill>
                <a:latin typeface="+mj-lt"/>
                <a:ea typeface="方正兰亭黑简体" panose="02000000000000000000" pitchFamily="2" charset="-122"/>
              </a:rPr>
              <a:t>Description:</a:t>
            </a:r>
          </a:p>
          <a:p>
            <a:r>
              <a:rPr lang="en-US" sz="1050" dirty="0">
                <a:solidFill>
                  <a:srgbClr val="1D1D1A"/>
                </a:solidFill>
                <a:latin typeface="+mj-lt"/>
                <a:ea typeface="方正兰亭黑简体" panose="02000000000000000000" pitchFamily="2" charset="-122"/>
              </a:rPr>
              <a:t>Switch Port, PVID :   12, TPID : 8100(Hex), The Maximum Frame Length is 9216</a:t>
            </a:r>
          </a:p>
          <a:p>
            <a:r>
              <a:rPr lang="en-US" sz="1050" dirty="0">
                <a:solidFill>
                  <a:srgbClr val="1D1D1A"/>
                </a:solidFill>
                <a:latin typeface="+mj-lt"/>
                <a:ea typeface="方正兰亭黑简体" panose="02000000000000000000" pitchFamily="2" charset="-122"/>
              </a:rPr>
              <a:t>IP Sending Frames' Format is PKTFMT_ETHNT_2, Hardware address is 4c1f-cc69-6d7b</a:t>
            </a:r>
          </a:p>
          <a:p>
            <a:r>
              <a:rPr lang="en-US" sz="1050" dirty="0">
                <a:solidFill>
                  <a:srgbClr val="1D1D1A"/>
                </a:solidFill>
                <a:latin typeface="+mj-lt"/>
                <a:ea typeface="方正兰亭黑简体" panose="02000000000000000000" pitchFamily="2" charset="-122"/>
              </a:rPr>
              <a:t>Hardware address is 4c1f-cc69-6d7b</a:t>
            </a:r>
          </a:p>
          <a:p>
            <a:r>
              <a:rPr lang="en-US" sz="1050" dirty="0">
                <a:solidFill>
                  <a:srgbClr val="1D1D1A"/>
                </a:solidFill>
                <a:latin typeface="+mj-lt"/>
                <a:ea typeface="方正兰亭黑简体" panose="02000000000000000000" pitchFamily="2" charset="-122"/>
              </a:rPr>
              <a:t>    Last 300 seconds input rate 0 bytes/sec, 0 packets/sec</a:t>
            </a:r>
          </a:p>
          <a:p>
            <a:r>
              <a:rPr lang="en-US" sz="1050" dirty="0">
                <a:solidFill>
                  <a:srgbClr val="1D1D1A"/>
                </a:solidFill>
                <a:latin typeface="+mj-lt"/>
                <a:ea typeface="方正兰亭黑简体" panose="02000000000000000000" pitchFamily="2" charset="-122"/>
              </a:rPr>
              <a:t>    Last 300 seconds output rate 0 bytes/sec, 0 packets/sec</a:t>
            </a:r>
          </a:p>
          <a:p>
            <a:r>
              <a:rPr lang="en-US" sz="1050" dirty="0">
                <a:solidFill>
                  <a:srgbClr val="1D1D1A"/>
                </a:solidFill>
                <a:latin typeface="+mj-lt"/>
                <a:ea typeface="方正兰亭黑简体" panose="02000000000000000000" pitchFamily="2" charset="-122"/>
              </a:rPr>
              <a:t>    </a:t>
            </a:r>
            <a:r>
              <a:rPr lang="en-US" sz="1050" b="1" dirty="0">
                <a:solidFill>
                  <a:srgbClr val="EC7061"/>
                </a:solidFill>
                <a:latin typeface="+mj-lt"/>
                <a:ea typeface="方正兰亭黑简体" panose="02000000000000000000" pitchFamily="2" charset="-122"/>
              </a:rPr>
              <a:t>Input: 430 bytes, 6 packets</a:t>
            </a:r>
          </a:p>
          <a:p>
            <a:r>
              <a:rPr lang="en-US" sz="1050" dirty="0">
                <a:solidFill>
                  <a:srgbClr val="1D1D1A"/>
                </a:solidFill>
                <a:latin typeface="+mj-lt"/>
                <a:ea typeface="方正兰亭黑简体" panose="02000000000000000000" pitchFamily="2" charset="-122"/>
              </a:rPr>
              <a:t>    Output: 197137 bytes, 1659 packets</a:t>
            </a:r>
          </a:p>
        </p:txBody>
      </p:sp>
    </p:spTree>
    <p:extLst>
      <p:ext uri="{BB962C8B-B14F-4D97-AF65-F5344CB8AC3E}">
        <p14:creationId xmlns:p14="http://schemas.microsoft.com/office/powerpoint/2010/main" val="14660786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7"/>
          <p:cNvSpPr>
            <a:spLocks noChangeArrowheads="1"/>
          </p:cNvSpPr>
          <p:nvPr/>
        </p:nvSpPr>
        <p:spPr bwMode="auto">
          <a:xfrm>
            <a:off x="5728292" y="2748101"/>
            <a:ext cx="5067088" cy="1468489"/>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49" name="标题 48"/>
          <p:cNvSpPr>
            <a:spLocks noGrp="1"/>
          </p:cNvSpPr>
          <p:nvPr>
            <p:ph type="title"/>
          </p:nvPr>
        </p:nvSpPr>
        <p:spPr>
          <a:xfrm>
            <a:off x="1594799" y="410400"/>
            <a:ext cx="10259743" cy="640800"/>
          </a:xfrm>
          <a:noFill/>
          <a:ln w="9525">
            <a:noFill/>
            <a:miter lim="800000"/>
            <a:headEnd/>
            <a:tailEnd/>
          </a:ln>
        </p:spPr>
        <p:txBody>
          <a:bodyPr vert="horz" wrap="square" lIns="100800" tIns="50400" rIns="100800" bIns="50400" numCol="1" anchor="ctr" anchorCtr="0" compatLnSpc="1">
            <a:prstTxWarp prst="textNoShape">
              <a:avLst/>
            </a:prstTxWarp>
          </a:bodyPr>
          <a:lstStyle/>
          <a:p>
            <a:r>
              <a:rPr lang="en-US" sz="3000" dirty="0"/>
              <a:t>Symptom – PC1 and PC13 Cannot </a:t>
            </a:r>
            <a:r>
              <a:rPr lang="en-US" sz="3000" dirty="0" smtClean="0"/>
              <a:t>Communicate (</a:t>
            </a:r>
            <a:r>
              <a:rPr lang="en-US" sz="3000" dirty="0"/>
              <a:t>3)</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4871" y="2204471"/>
            <a:ext cx="540000" cy="442800"/>
          </a:xfrm>
          <a:prstGeom prst="rect">
            <a:avLst/>
          </a:prstGeom>
        </p:spPr>
      </p:pic>
      <p:cxnSp>
        <p:nvCxnSpPr>
          <p:cNvPr id="30" name="直接连接符 29"/>
          <p:cNvCxnSpPr>
            <a:stCxn id="28" idx="3"/>
            <a:endCxn id="29" idx="1"/>
          </p:cNvCxnSpPr>
          <p:nvPr/>
        </p:nvCxnSpPr>
        <p:spPr>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a:xfrm>
            <a:off x="4352174" y="4673819"/>
            <a:ext cx="539063" cy="414000"/>
          </a:xfrm>
          <a:prstGeom prst="rect">
            <a:avLst/>
          </a:prstGeom>
        </p:spPr>
      </p:pic>
      <p:cxnSp>
        <p:nvCxnSpPr>
          <p:cNvPr id="36" name="直接连接符 35"/>
          <p:cNvCxnSpPr>
            <a:stCxn id="34" idx="0"/>
            <a:endCxn id="26" idx="2"/>
          </p:cNvCxnSpPr>
          <p:nvPr/>
        </p:nvCxnSpPr>
        <p:spPr>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auto">
          <a:xfrm>
            <a:off x="5526800" y="1233488"/>
            <a:ext cx="6222288" cy="51482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Check that PC1's physical IP address is set to 192.168.12.1 and the gateway address is set to 192.168.12.254.</a:t>
            </a:r>
          </a:p>
          <a:p>
            <a:r>
              <a:rPr lang="en-US" sz="1200" dirty="0">
                <a:latin typeface="+mj-lt"/>
              </a:rPr>
              <a:t>Check the IP addresses on SW3 and SW4 and ensure that the IP addresses are correctly configured. </a:t>
            </a:r>
            <a:r>
              <a:rPr lang="en-US" sz="1200" dirty="0" smtClean="0">
                <a:latin typeface="+mj-lt"/>
              </a:rPr>
              <a:t>(A VLANIF </a:t>
            </a:r>
            <a:r>
              <a:rPr lang="en-US" sz="1200" dirty="0">
                <a:latin typeface="+mj-lt"/>
              </a:rPr>
              <a:t>interface </a:t>
            </a:r>
            <a:r>
              <a:rPr lang="en-US" sz="1200" dirty="0" smtClean="0">
                <a:latin typeface="+mj-lt"/>
              </a:rPr>
              <a:t>without </a:t>
            </a:r>
            <a:r>
              <a:rPr lang="en-US" sz="1200" dirty="0">
                <a:latin typeface="+mj-lt"/>
              </a:rPr>
              <a:t>an IP </a:t>
            </a:r>
            <a:r>
              <a:rPr lang="en-US" sz="1200" dirty="0" smtClean="0">
                <a:latin typeface="+mj-lt"/>
              </a:rPr>
              <a:t>address</a:t>
            </a:r>
            <a:r>
              <a:rPr lang="en-US" altLang="zh-CN" sz="1200" dirty="0" smtClean="0"/>
              <a:t> assigned</a:t>
            </a:r>
            <a:r>
              <a:rPr lang="en-US" sz="1200" dirty="0" smtClean="0">
                <a:latin typeface="+mj-lt"/>
              </a:rPr>
              <a:t> </a:t>
            </a:r>
            <a:r>
              <a:rPr lang="en-US" sz="1200" dirty="0">
                <a:latin typeface="+mj-lt"/>
              </a:rPr>
              <a:t>will not go up and cannot implement Layer 3 forwarding.)</a:t>
            </a: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smtClean="0">
              <a:latin typeface="+mj-lt"/>
            </a:endParaRPr>
          </a:p>
          <a:p>
            <a:endParaRPr lang="en-US" altLang="zh-CN" sz="1200" dirty="0">
              <a:latin typeface="+mj-lt"/>
            </a:endParaRPr>
          </a:p>
        </p:txBody>
      </p:sp>
      <p:sp>
        <p:nvSpPr>
          <p:cNvPr id="52" name="TextBox 123"/>
          <p:cNvSpPr txBox="1"/>
          <p:nvPr/>
        </p:nvSpPr>
        <p:spPr>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graphicFrame>
        <p:nvGraphicFramePr>
          <p:cNvPr id="2" name="表格 1"/>
          <p:cNvGraphicFramePr>
            <a:graphicFrameLocks noGrp="1"/>
          </p:cNvGraphicFramePr>
          <p:nvPr>
            <p:extLst>
              <p:ext uri="{D42A27DB-BD31-4B8C-83A1-F6EECF244321}">
                <p14:modId xmlns:p14="http://schemas.microsoft.com/office/powerpoint/2010/main" val="2814774095"/>
              </p:ext>
            </p:extLst>
          </p:nvPr>
        </p:nvGraphicFramePr>
        <p:xfrm>
          <a:off x="5996050" y="2789011"/>
          <a:ext cx="4571370" cy="1363980"/>
        </p:xfrm>
        <a:graphic>
          <a:graphicData uri="http://schemas.openxmlformats.org/drawingml/2006/table">
            <a:tbl>
              <a:tblPr>
                <a:tableStyleId>{72833802-FEF1-4C79-8D5D-14CF1EAF98D9}</a:tableStyleId>
              </a:tblPr>
              <a:tblGrid>
                <a:gridCol w="1026725"/>
                <a:gridCol w="1686763"/>
                <a:gridCol w="928941"/>
                <a:gridCol w="928941"/>
              </a:tblGrid>
              <a:tr h="171450">
                <a:tc gridSpan="3">
                  <a:txBody>
                    <a:bodyPr/>
                    <a:lstStyle/>
                    <a:p>
                      <a:pPr algn="l" fontAlgn="t"/>
                      <a:r>
                        <a:rPr lang="en-US" sz="1100" u="none" strike="noStrike" dirty="0"/>
                        <a:t>&lt;SW3&gt;display </a:t>
                      </a:r>
                      <a:r>
                        <a:rPr lang="en-US" sz="1100" u="none" strike="noStrike" dirty="0" err="1"/>
                        <a:t>ip</a:t>
                      </a:r>
                      <a:r>
                        <a:rPr lang="en-US" sz="1100" u="none" strike="noStrike" dirty="0"/>
                        <a:t> interface brief </a:t>
                      </a:r>
                      <a:br>
                        <a:rPr lang="en-US" sz="1100" u="none" strike="noStrike" dirty="0"/>
                      </a:br>
                      <a:endParaRPr lang="en-US" sz="1100" u="none" strike="noStrike" dirty="0"/>
                    </a:p>
                  </a:txBody>
                  <a:tcPr marL="0" marR="0" marT="0" marB="0">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a:txBody>
                    <a:bodyPr/>
                    <a:lstStyle/>
                    <a:p>
                      <a:pPr algn="l" rtl="0" fontAlgn="b"/>
                      <a:endParaRPr lang="en-US" altLang="zh-CN" sz="1100" b="0" i="0" u="none" strike="noStrike" dirty="0">
                        <a:effectLst/>
                        <a:latin typeface="宋体" panose="02010600030101010101" pitchFamily="2" charset="-122"/>
                        <a:ea typeface="宋体" panose="02010600030101010101" pitchFamily="2" charset="-122"/>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Interface</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IP Address/Mask</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Physical</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Protocol</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MEth0/0/1</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unassigned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down</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down</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NULL0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unassigned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up(s)</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Vlanif1</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unassigned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down</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b="1" u="none" strike="noStrike" dirty="0">
                          <a:solidFill>
                            <a:srgbClr val="EC7061"/>
                          </a:solidFill>
                        </a:rPr>
                        <a:t>Vlanif12</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192.168.12.3/24</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b="1" u="none" strike="noStrike" dirty="0">
                          <a:solidFill>
                            <a:srgbClr val="EC7061"/>
                          </a:solidFill>
                        </a:rPr>
                        <a:t>Vlanif34</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192.168.34.3/24</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42" name="AutoShape 17"/>
          <p:cNvSpPr>
            <a:spLocks noChangeArrowheads="1"/>
          </p:cNvSpPr>
          <p:nvPr/>
        </p:nvSpPr>
        <p:spPr bwMode="auto">
          <a:xfrm>
            <a:off x="5728292" y="4309347"/>
            <a:ext cx="5067088" cy="145146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graphicFrame>
        <p:nvGraphicFramePr>
          <p:cNvPr id="50" name="表格 49"/>
          <p:cNvGraphicFramePr>
            <a:graphicFrameLocks noGrp="1"/>
          </p:cNvGraphicFramePr>
          <p:nvPr>
            <p:extLst>
              <p:ext uri="{D42A27DB-BD31-4B8C-83A1-F6EECF244321}">
                <p14:modId xmlns:p14="http://schemas.microsoft.com/office/powerpoint/2010/main" val="3935933299"/>
              </p:ext>
            </p:extLst>
          </p:nvPr>
        </p:nvGraphicFramePr>
        <p:xfrm>
          <a:off x="5996050" y="4350256"/>
          <a:ext cx="4571370" cy="1363980"/>
        </p:xfrm>
        <a:graphic>
          <a:graphicData uri="http://schemas.openxmlformats.org/drawingml/2006/table">
            <a:tbl>
              <a:tblPr>
                <a:tableStyleId>{72833802-FEF1-4C79-8D5D-14CF1EAF98D9}</a:tableStyleId>
              </a:tblPr>
              <a:tblGrid>
                <a:gridCol w="1026725"/>
                <a:gridCol w="1686763"/>
                <a:gridCol w="928941"/>
                <a:gridCol w="928941"/>
              </a:tblGrid>
              <a:tr h="254401">
                <a:tc gridSpan="3">
                  <a:txBody>
                    <a:bodyPr/>
                    <a:lstStyle/>
                    <a:p>
                      <a:pPr algn="l" fontAlgn="t"/>
                      <a:r>
                        <a:rPr lang="en-US" sz="1100" u="none" strike="noStrike" dirty="0"/>
                        <a:t>&lt;SW4&gt;display </a:t>
                      </a:r>
                      <a:r>
                        <a:rPr lang="en-US" sz="1100" u="none" strike="noStrike" dirty="0" err="1"/>
                        <a:t>ip</a:t>
                      </a:r>
                      <a:r>
                        <a:rPr lang="en-US" sz="1100" u="none" strike="noStrike" dirty="0"/>
                        <a:t> interface brief </a:t>
                      </a:r>
                      <a:br>
                        <a:rPr lang="en-US" sz="1100" u="none" strike="noStrike" dirty="0"/>
                      </a:br>
                      <a:endParaRPr lang="en-US" sz="1100" u="none" strike="noStrike" dirty="0"/>
                    </a:p>
                  </a:txBody>
                  <a:tcPr marL="0" marR="0" marT="0" marB="0">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a:txBody>
                    <a:bodyPr/>
                    <a:lstStyle/>
                    <a:p>
                      <a:pPr algn="l" rtl="0" fontAlgn="b"/>
                      <a:endParaRPr lang="en-US" altLang="zh-CN" sz="1100" b="0" i="0" u="none" strike="noStrike" dirty="0">
                        <a:effectLst/>
                        <a:latin typeface="宋体" panose="02010600030101010101" pitchFamily="2" charset="-122"/>
                        <a:ea typeface="宋体" panose="02010600030101010101" pitchFamily="2" charset="-122"/>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Interface</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IP Address/Mask</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Physical</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Protocol</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MEth0/0/1</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unassigned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down</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down</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NULL0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unassigned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up(s)</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Vlanif1</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unassigned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down</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b="1" u="none" strike="noStrike" dirty="0">
                          <a:solidFill>
                            <a:srgbClr val="EC7061"/>
                          </a:solidFill>
                        </a:rPr>
                        <a:t>Vlanif12</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192.168.12.4/24</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b="1" u="none" strike="noStrike" dirty="0">
                          <a:solidFill>
                            <a:srgbClr val="EC7061"/>
                          </a:solidFill>
                        </a:rPr>
                        <a:t>Vlanif34</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192.168.34.4/24</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up</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54" name="文本占位符 49"/>
          <p:cNvSpPr txBox="1">
            <a:spLocks/>
          </p:cNvSpPr>
          <p:nvPr/>
        </p:nvSpPr>
        <p:spPr bwMode="auto">
          <a:xfrm>
            <a:off x="5526800" y="5753743"/>
            <a:ext cx="6206627" cy="66742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The preceding information indicates that the IP addresses of the interfaces on SW3 and SW4 </a:t>
            </a:r>
            <a:r>
              <a:rPr lang="en-US" altLang="zh-CN" sz="1200" dirty="0" smtClean="0">
                <a:latin typeface="+mj-lt"/>
              </a:rPr>
              <a:t>have been</a:t>
            </a:r>
            <a:r>
              <a:rPr lang="en-US" sz="1200" dirty="0" smtClean="0">
                <a:latin typeface="+mj-lt"/>
              </a:rPr>
              <a:t> </a:t>
            </a:r>
            <a:r>
              <a:rPr lang="en-US" sz="1200" dirty="0">
                <a:latin typeface="+mj-lt"/>
              </a:rPr>
              <a:t>correctly configured.</a:t>
            </a:r>
          </a:p>
        </p:txBody>
      </p:sp>
      <p:sp>
        <p:nvSpPr>
          <p:cNvPr id="55" name="isḻïḑe">
            <a:extLst>
              <a:ext uri="{FF2B5EF4-FFF2-40B4-BE49-F238E27FC236}">
                <a16:creationId xmlns:a16="http://schemas.microsoft.com/office/drawing/2014/main" xmlns="" id="{24CBC826-002E-4B71-8291-B729E4BED0E3}"/>
              </a:ext>
            </a:extLst>
          </p:cNvPr>
          <p:cNvSpPr txBox="1"/>
          <p:nvPr/>
        </p:nvSpPr>
        <p:spPr bwMode="auto">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6" name="ïšļïďe">
            <a:extLst>
              <a:ext uri="{FF2B5EF4-FFF2-40B4-BE49-F238E27FC236}">
                <a16:creationId xmlns:a16="http://schemas.microsoft.com/office/drawing/2014/main" xmlns="" id="{FB41FAD4-0BA5-4580-B72E-A6BFF22F8784}"/>
              </a:ext>
            </a:extLst>
          </p:cNvPr>
          <p:cNvSpPr txBox="1"/>
          <p:nvPr/>
        </p:nvSpPr>
        <p:spPr bwMode="auto">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1" dirty="0">
                <a:solidFill>
                  <a:schemeClr val="tx1"/>
                </a:solidFill>
                <a:latin typeface="+mj-lt"/>
              </a:rPr>
              <a:t>Incorrectly </a:t>
            </a:r>
            <a:r>
              <a:rPr lang="en-US" altLang="zh-CN" b="1" dirty="0" smtClean="0">
                <a:solidFill>
                  <a:schemeClr val="tx1"/>
                </a:solidFill>
                <a:latin typeface="+mj-lt"/>
              </a:rPr>
              <a:t/>
            </a:r>
            <a:br>
              <a:rPr lang="en-US" altLang="zh-CN" b="1" dirty="0" smtClean="0">
                <a:solidFill>
                  <a:schemeClr val="tx1"/>
                </a:solidFill>
                <a:latin typeface="+mj-lt"/>
              </a:rPr>
            </a:br>
            <a:r>
              <a:rPr lang="en-US" altLang="zh-CN" b="1" dirty="0" smtClean="0">
                <a:solidFill>
                  <a:schemeClr val="tx1"/>
                </a:solidFill>
                <a:latin typeface="+mj-lt"/>
              </a:rPr>
              <a:t>configured </a:t>
            </a:r>
            <a:r>
              <a:rPr lang="en-US" altLang="zh-CN" b="1" dirty="0">
                <a:solidFill>
                  <a:schemeClr val="tx1"/>
                </a:solidFill>
                <a:latin typeface="+mj-lt"/>
              </a:rPr>
              <a:t>IP </a:t>
            </a:r>
            <a:r>
              <a:rPr lang="en-US" altLang="zh-CN" b="1" dirty="0" smtClean="0">
                <a:solidFill>
                  <a:schemeClr val="tx1"/>
                </a:solidFill>
                <a:latin typeface="+mj-lt"/>
              </a:rPr>
              <a:t/>
            </a:r>
            <a:br>
              <a:rPr lang="en-US" altLang="zh-CN" b="1" dirty="0" smtClean="0">
                <a:solidFill>
                  <a:schemeClr val="tx1"/>
                </a:solidFill>
                <a:latin typeface="+mj-lt"/>
              </a:rPr>
            </a:br>
            <a:r>
              <a:rPr lang="en-US" altLang="zh-CN" b="1" dirty="0" smtClean="0">
                <a:solidFill>
                  <a:schemeClr val="tx1"/>
                </a:solidFill>
                <a:latin typeface="+mj-lt"/>
              </a:rPr>
              <a:t>address</a:t>
            </a:r>
            <a:endParaRPr lang="en-US" altLang="zh-CN" b="1" dirty="0">
              <a:solidFill>
                <a:schemeClr val="tx1"/>
              </a:solidFill>
              <a:latin typeface="+mj-lt"/>
            </a:endParaRPr>
          </a:p>
        </p:txBody>
      </p:sp>
      <p:sp>
        <p:nvSpPr>
          <p:cNvPr id="58" name="ïṧļíḍê">
            <a:extLst>
              <a:ext uri="{FF2B5EF4-FFF2-40B4-BE49-F238E27FC236}">
                <a16:creationId xmlns:a16="http://schemas.microsoft.com/office/drawing/2014/main" xmlns="" id="{D1BCCD92-D45A-41F7-960F-30FC35568CBF}"/>
              </a:ext>
            </a:extLst>
          </p:cNvPr>
          <p:cNvSpPr txBox="1"/>
          <p:nvPr/>
        </p:nvSpPr>
        <p:spPr bwMode="auto">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9" name="îş1iḍê">
            <a:extLst>
              <a:ext uri="{FF2B5EF4-FFF2-40B4-BE49-F238E27FC236}">
                <a16:creationId xmlns:a16="http://schemas.microsoft.com/office/drawing/2014/main" xmlns="" id="{F0B068A5-560A-4DB9-9ABC-E179FB4B53B1}"/>
              </a:ext>
            </a:extLst>
          </p:cNvPr>
          <p:cNvSpPr txBox="1"/>
          <p:nvPr/>
        </p:nvSpPr>
        <p:spPr bwMode="auto">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60" name="íşḻïďe">
            <a:extLst>
              <a:ext uri="{FF2B5EF4-FFF2-40B4-BE49-F238E27FC236}">
                <a16:creationId xmlns:a16="http://schemas.microsoft.com/office/drawing/2014/main" xmlns="" id="{05246D82-A4F5-42F2-854D-C3D348D160CE}"/>
              </a:ext>
            </a:extLst>
          </p:cNvPr>
          <p:cNvSpPr txBox="1"/>
          <p:nvPr/>
        </p:nvSpPr>
        <p:spPr bwMode="auto">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Tree>
    <p:extLst>
      <p:ext uri="{BB962C8B-B14F-4D97-AF65-F5344CB8AC3E}">
        <p14:creationId xmlns:p14="http://schemas.microsoft.com/office/powerpoint/2010/main" val="12758714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7"/>
          <p:cNvSpPr>
            <a:spLocks noChangeArrowheads="1"/>
          </p:cNvSpPr>
          <p:nvPr/>
        </p:nvSpPr>
        <p:spPr bwMode="auto">
          <a:xfrm>
            <a:off x="5623916" y="1635051"/>
            <a:ext cx="5067088" cy="2632149"/>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[SW1]display </a:t>
            </a:r>
            <a:r>
              <a:rPr lang="en-US" sz="1100" dirty="0" err="1">
                <a:solidFill>
                  <a:srgbClr val="1D1D1A"/>
                </a:solidFill>
                <a:latin typeface="+mj-lt"/>
                <a:ea typeface="方正兰亭黑简体" panose="02000000000000000000" pitchFamily="2" charset="-122"/>
              </a:rPr>
              <a:t>vlan</a:t>
            </a:r>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The total number of </a:t>
            </a:r>
            <a:r>
              <a:rPr lang="en-US" sz="1100" dirty="0" err="1">
                <a:solidFill>
                  <a:srgbClr val="1D1D1A"/>
                </a:solidFill>
                <a:latin typeface="+mj-lt"/>
                <a:ea typeface="方正兰亭黑简体" panose="02000000000000000000" pitchFamily="2" charset="-122"/>
              </a:rPr>
              <a:t>vlans</a:t>
            </a:r>
            <a:r>
              <a:rPr lang="en-US" sz="1100" dirty="0">
                <a:solidFill>
                  <a:srgbClr val="1D1D1A"/>
                </a:solidFill>
                <a:latin typeface="+mj-lt"/>
                <a:ea typeface="方正兰亭黑简体" panose="02000000000000000000" pitchFamily="2" charset="-122"/>
              </a:rPr>
              <a:t> is : 3</a:t>
            </a:r>
          </a:p>
          <a:p>
            <a:r>
              <a:rPr lang="en-US" sz="1100" dirty="0">
                <a:solidFill>
                  <a:srgbClr val="1D1D1A"/>
                </a:solidFill>
                <a:latin typeface="+mj-lt"/>
                <a:ea typeface="方正兰亭黑简体" panose="02000000000000000000" pitchFamily="2" charset="-122"/>
              </a:rPr>
              <a:t>--------------------------------------------------------------------------------</a:t>
            </a:r>
          </a:p>
          <a:p>
            <a:r>
              <a:rPr lang="en-US" sz="1100" dirty="0">
                <a:solidFill>
                  <a:srgbClr val="1D1D1A"/>
                </a:solidFill>
                <a:latin typeface="+mj-lt"/>
                <a:ea typeface="方正兰亭黑简体" panose="02000000000000000000" pitchFamily="2" charset="-122"/>
              </a:rPr>
              <a:t>U: Up;         D: Down;         TG: Tagged;         UT: Untagged;</a:t>
            </a:r>
          </a:p>
          <a:p>
            <a:r>
              <a:rPr lang="en-US" sz="1100" dirty="0">
                <a:solidFill>
                  <a:srgbClr val="1D1D1A"/>
                </a:solidFill>
                <a:latin typeface="+mj-lt"/>
                <a:ea typeface="方正兰亭黑简体" panose="02000000000000000000" pitchFamily="2" charset="-122"/>
              </a:rPr>
              <a:t>MP: </a:t>
            </a:r>
            <a:r>
              <a:rPr lang="en-US" sz="1100" dirty="0" err="1">
                <a:solidFill>
                  <a:srgbClr val="1D1D1A"/>
                </a:solidFill>
                <a:latin typeface="+mj-lt"/>
                <a:ea typeface="方正兰亭黑简体" panose="02000000000000000000" pitchFamily="2" charset="-122"/>
              </a:rPr>
              <a:t>Vlan</a:t>
            </a:r>
            <a:r>
              <a:rPr lang="en-US" sz="1100" dirty="0">
                <a:solidFill>
                  <a:srgbClr val="1D1D1A"/>
                </a:solidFill>
                <a:latin typeface="+mj-lt"/>
                <a:ea typeface="方正兰亭黑简体" panose="02000000000000000000" pitchFamily="2" charset="-122"/>
              </a:rPr>
              <a:t>-mapping;               ST: </a:t>
            </a:r>
            <a:r>
              <a:rPr lang="en-US" sz="1100" dirty="0" err="1">
                <a:solidFill>
                  <a:srgbClr val="1D1D1A"/>
                </a:solidFill>
                <a:latin typeface="+mj-lt"/>
                <a:ea typeface="方正兰亭黑简体" panose="02000000000000000000" pitchFamily="2" charset="-122"/>
              </a:rPr>
              <a:t>Vlan</a:t>
            </a:r>
            <a:r>
              <a:rPr lang="en-US" sz="1100" dirty="0">
                <a:solidFill>
                  <a:srgbClr val="1D1D1A"/>
                </a:solidFill>
                <a:latin typeface="+mj-lt"/>
                <a:ea typeface="方正兰亭黑简体" panose="02000000000000000000" pitchFamily="2" charset="-122"/>
              </a:rPr>
              <a:t>-stacking;</a:t>
            </a:r>
          </a:p>
          <a:p>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ProtocolTransparent-vlan</a:t>
            </a:r>
            <a:r>
              <a:rPr lang="en-US" sz="1100" dirty="0">
                <a:solidFill>
                  <a:srgbClr val="1D1D1A"/>
                </a:solidFill>
                <a:latin typeface="+mj-lt"/>
                <a:ea typeface="方正兰亭黑简体" panose="02000000000000000000" pitchFamily="2" charset="-122"/>
              </a:rPr>
              <a:t>;    *: Management-</a:t>
            </a:r>
            <a:r>
              <a:rPr lang="en-US" sz="1100" dirty="0" err="1">
                <a:solidFill>
                  <a:srgbClr val="1D1D1A"/>
                </a:solidFill>
                <a:latin typeface="+mj-lt"/>
                <a:ea typeface="方正兰亭黑简体" panose="02000000000000000000" pitchFamily="2" charset="-122"/>
              </a:rPr>
              <a:t>vlan</a:t>
            </a:r>
            <a:r>
              <a:rPr lang="en-US" sz="1100" dirty="0">
                <a:solidFill>
                  <a:srgbClr val="1D1D1A"/>
                </a:solidFill>
                <a:latin typeface="+mj-lt"/>
                <a:ea typeface="方正兰亭黑简体" panose="02000000000000000000" pitchFamily="2" charset="-122"/>
              </a:rPr>
              <a:t>;</a:t>
            </a:r>
          </a:p>
          <a:p>
            <a:r>
              <a:rPr lang="en-US" sz="1100" dirty="0">
                <a:solidFill>
                  <a:srgbClr val="1D1D1A"/>
                </a:solidFill>
                <a:latin typeface="+mj-lt"/>
                <a:ea typeface="方正兰亭黑简体" panose="02000000000000000000" pitchFamily="2" charset="-122"/>
              </a:rPr>
              <a:t>--------------------------------------------------------------------------------</a:t>
            </a:r>
          </a:p>
          <a:p>
            <a:r>
              <a:rPr lang="en-US" sz="1100" dirty="0">
                <a:solidFill>
                  <a:srgbClr val="1D1D1A"/>
                </a:solidFill>
                <a:latin typeface="+mj-lt"/>
                <a:ea typeface="方正兰亭黑简体" panose="02000000000000000000" pitchFamily="2" charset="-122"/>
              </a:rPr>
              <a:t>VID  Type    Ports                                                          </a:t>
            </a:r>
          </a:p>
          <a:p>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12   common  TG:GE0/0/11(U)         </a:t>
            </a:r>
            <a:r>
              <a:rPr lang="en-US" sz="1100" b="1" dirty="0">
                <a:solidFill>
                  <a:srgbClr val="EC7061"/>
                </a:solidFill>
                <a:latin typeface="+mj-lt"/>
                <a:ea typeface="方正兰亭黑简体" panose="02000000000000000000" pitchFamily="2" charset="-122"/>
              </a:rPr>
              <a:t>TG:GE0/0/10(U)                                                     </a:t>
            </a:r>
          </a:p>
          <a:p>
            <a:r>
              <a:rPr lang="en-US" sz="1100" dirty="0">
                <a:solidFill>
                  <a:srgbClr val="1D1D1A"/>
                </a:solidFill>
                <a:latin typeface="+mj-lt"/>
                <a:ea typeface="方正兰亭黑简体" panose="02000000000000000000" pitchFamily="2" charset="-122"/>
              </a:rPr>
              <a:t>34   common  TG:GE0/0/11(U)         </a:t>
            </a:r>
            <a:r>
              <a:rPr lang="en-US" sz="1100" b="1" dirty="0">
                <a:solidFill>
                  <a:srgbClr val="EC7061"/>
                </a:solidFill>
                <a:latin typeface="+mj-lt"/>
                <a:ea typeface="方正兰亭黑简体" panose="02000000000000000000" pitchFamily="2" charset="-122"/>
              </a:rPr>
              <a:t>TG:GE0/0/10(U)   </a:t>
            </a:r>
          </a:p>
          <a:p>
            <a:r>
              <a:rPr lang="en-US" sz="1100" dirty="0">
                <a:solidFill>
                  <a:srgbClr val="1D1D1A"/>
                </a:solidFill>
                <a:latin typeface="+mj-lt"/>
                <a:ea typeface="方正兰亭黑简体" panose="02000000000000000000" pitchFamily="2" charset="-122"/>
              </a:rPr>
              <a:t>VID  Status  Property      MAC-LRN Statistics Description      </a:t>
            </a:r>
          </a:p>
          <a:p>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12   enable  default       enable  disable    VLAN 0012                         </a:t>
            </a:r>
          </a:p>
          <a:p>
            <a:r>
              <a:rPr lang="en-US" sz="1100" dirty="0">
                <a:solidFill>
                  <a:srgbClr val="1D1D1A"/>
                </a:solidFill>
                <a:latin typeface="+mj-lt"/>
                <a:ea typeface="方正兰亭黑简体" panose="02000000000000000000" pitchFamily="2" charset="-122"/>
              </a:rPr>
              <a:t>34   enable  default       enable  disable    VLAN 0034 </a:t>
            </a:r>
          </a:p>
        </p:txBody>
      </p:sp>
      <p:sp>
        <p:nvSpPr>
          <p:cNvPr id="49" name="标题 48"/>
          <p:cNvSpPr>
            <a:spLocks noGrp="1"/>
          </p:cNvSpPr>
          <p:nvPr>
            <p:ph type="title"/>
          </p:nvPr>
        </p:nvSpPr>
        <p:spPr>
          <a:xfrm>
            <a:off x="1594800" y="410400"/>
            <a:ext cx="10303286" cy="640800"/>
          </a:xfrm>
          <a:noFill/>
          <a:ln w="9525">
            <a:noFill/>
            <a:miter lim="800000"/>
            <a:headEnd/>
            <a:tailEnd/>
          </a:ln>
        </p:spPr>
        <p:txBody>
          <a:bodyPr vert="horz" wrap="square" lIns="100800" tIns="50400" rIns="100800" bIns="50400" numCol="1" anchor="ctr" anchorCtr="0" compatLnSpc="1">
            <a:prstTxWarp prst="textNoShape">
              <a:avLst/>
            </a:prstTxWarp>
          </a:bodyPr>
          <a:lstStyle/>
          <a:p>
            <a:r>
              <a:rPr lang="en-US" sz="3000" dirty="0"/>
              <a:t>Symptom – PC1 and PC13 Cannot </a:t>
            </a:r>
            <a:r>
              <a:rPr lang="en-US" sz="3000" dirty="0" smtClean="0"/>
              <a:t>Communicate (</a:t>
            </a:r>
            <a:r>
              <a:rPr lang="en-US" sz="3000" dirty="0"/>
              <a:t>4)</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4871" y="2204471"/>
            <a:ext cx="540000" cy="442800"/>
          </a:xfrm>
          <a:prstGeom prst="rect">
            <a:avLst/>
          </a:prstGeom>
        </p:spPr>
      </p:pic>
      <p:cxnSp>
        <p:nvCxnSpPr>
          <p:cNvPr id="30" name="直接连接符 29"/>
          <p:cNvCxnSpPr>
            <a:stCxn id="28" idx="3"/>
            <a:endCxn id="29" idx="1"/>
          </p:cNvCxnSpPr>
          <p:nvPr/>
        </p:nvCxnSpPr>
        <p:spPr>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a:xfrm>
            <a:off x="4352174" y="4673819"/>
            <a:ext cx="539063" cy="414000"/>
          </a:xfrm>
          <a:prstGeom prst="rect">
            <a:avLst/>
          </a:prstGeom>
        </p:spPr>
      </p:pic>
      <p:cxnSp>
        <p:nvCxnSpPr>
          <p:cNvPr id="36" name="直接连接符 35"/>
          <p:cNvCxnSpPr>
            <a:stCxn id="34" idx="0"/>
            <a:endCxn id="26" idx="2"/>
          </p:cNvCxnSpPr>
          <p:nvPr/>
        </p:nvCxnSpPr>
        <p:spPr>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a:xfrm rot="5400000">
            <a:off x="2370003" y="4180202"/>
            <a:ext cx="868378" cy="276999"/>
          </a:xfrm>
          <a:prstGeom prst="rect">
            <a:avLst/>
          </a:prstGeom>
          <a:noFill/>
        </p:spPr>
        <p:txBody>
          <a:bodyPr wrap="square" rtlCol="0">
            <a:spAutoFit/>
          </a:bodyPr>
          <a:lstStyle/>
          <a:p>
            <a:pPr algn="ctr"/>
            <a:r>
              <a:rPr lang="en-US" sz="1200" b="1" dirty="0">
                <a:solidFill>
                  <a:srgbClr val="EC7061"/>
                </a:solidFill>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auto">
          <a:xfrm>
            <a:off x="5526800" y="1204950"/>
            <a:ext cx="6206627" cy="4301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Query the switch port and VLAN configuration.</a:t>
            </a: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smtClean="0">
              <a:latin typeface="+mj-lt"/>
            </a:endParaRPr>
          </a:p>
          <a:p>
            <a:endParaRPr lang="en-US" altLang="zh-CN" sz="1200" dirty="0" smtClean="0">
              <a:latin typeface="+mj-lt"/>
            </a:endParaRPr>
          </a:p>
          <a:p>
            <a:endParaRPr lang="en-US" altLang="zh-CN" sz="1200" dirty="0" smtClean="0">
              <a:latin typeface="+mj-lt"/>
            </a:endParaRPr>
          </a:p>
          <a:p>
            <a:endParaRPr lang="en-US" altLang="zh-CN" sz="1200" dirty="0">
              <a:latin typeface="+mj-lt"/>
            </a:endParaRPr>
          </a:p>
        </p:txBody>
      </p:sp>
      <p:sp>
        <p:nvSpPr>
          <p:cNvPr id="52" name="TextBox 123"/>
          <p:cNvSpPr txBox="1"/>
          <p:nvPr/>
        </p:nvSpPr>
        <p:spPr>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3" name="矩形 2"/>
          <p:cNvSpPr/>
          <p:nvPr/>
        </p:nvSpPr>
        <p:spPr>
          <a:xfrm>
            <a:off x="5526800" y="4369706"/>
            <a:ext cx="6096000" cy="2004651"/>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According to the preceding information, VLAN configurations of GE 0/0/10 and GE 0/0/11 on SW1 are incorrect. Correct VLAN configuration errors. </a:t>
            </a:r>
            <a:r>
              <a:rPr lang="en-US" sz="1200" dirty="0" smtClean="0">
                <a:latin typeface="+mj-lt"/>
                <a:cs typeface="Arial" panose="020B0604020202020204" pitchFamily="34" charset="0"/>
              </a:rPr>
              <a:t>Repeat the preceding step to verify </a:t>
            </a:r>
            <a:r>
              <a:rPr lang="en-US" sz="1200" dirty="0">
                <a:latin typeface="+mj-lt"/>
                <a:cs typeface="Arial" panose="020B0604020202020204" pitchFamily="34" charset="0"/>
              </a:rPr>
              <a:t>the configurations on the other three switches.</a:t>
            </a:r>
          </a:p>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After the VLAN is correctly configured on the </a:t>
            </a:r>
            <a:r>
              <a:rPr lang="en-US" sz="1200" dirty="0" smtClean="0">
                <a:latin typeface="+mj-lt"/>
                <a:cs typeface="Arial" panose="020B0604020202020204" pitchFamily="34" charset="0"/>
              </a:rPr>
              <a:t>switch</a:t>
            </a:r>
            <a:r>
              <a:rPr lang="en-US" altLang="zh-CN" sz="1200" dirty="0" smtClean="0">
                <a:latin typeface="+mj-lt"/>
                <a:cs typeface="Arial" panose="020B0604020202020204" pitchFamily="34" charset="0"/>
              </a:rPr>
              <a:t>es</a:t>
            </a:r>
            <a:r>
              <a:rPr lang="en-US" sz="1200" dirty="0" smtClean="0">
                <a:latin typeface="+mj-lt"/>
                <a:cs typeface="Arial" panose="020B0604020202020204" pitchFamily="34" charset="0"/>
              </a:rPr>
              <a:t>, check whether PC1 can communicate with other IP addresses on the same network segment. For </a:t>
            </a:r>
            <a:r>
              <a:rPr lang="en-US" sz="1200" dirty="0">
                <a:latin typeface="+mj-lt"/>
                <a:cs typeface="Arial" panose="020B0604020202020204" pitchFamily="34" charset="0"/>
              </a:rPr>
              <a:t>example, run the </a:t>
            </a:r>
            <a:r>
              <a:rPr lang="en-US" sz="1200" b="1" dirty="0">
                <a:latin typeface="+mj-lt"/>
                <a:cs typeface="Arial" panose="020B0604020202020204" pitchFamily="34" charset="0"/>
              </a:rPr>
              <a:t>ping 192.168.12.13</a:t>
            </a:r>
            <a:r>
              <a:rPr lang="en-US" sz="1200" dirty="0">
                <a:latin typeface="+mj-lt"/>
                <a:cs typeface="Arial" panose="020B0604020202020204" pitchFamily="34" charset="0"/>
              </a:rPr>
              <a:t> command on PC1. The command </a:t>
            </a:r>
            <a:r>
              <a:rPr lang="en-US" sz="1200" dirty="0" smtClean="0">
                <a:latin typeface="+mj-lt"/>
                <a:cs typeface="Arial" panose="020B0604020202020204" pitchFamily="34" charset="0"/>
              </a:rPr>
              <a:t>output </a:t>
            </a:r>
            <a:r>
              <a:rPr lang="en-US" sz="1200" dirty="0">
                <a:latin typeface="+mj-lt"/>
                <a:cs typeface="Arial" panose="020B0604020202020204" pitchFamily="34" charset="0"/>
              </a:rPr>
              <a:t>shows that packet loss occurs and the delay is long.</a:t>
            </a:r>
          </a:p>
        </p:txBody>
      </p:sp>
      <p:sp>
        <p:nvSpPr>
          <p:cNvPr id="42" name="isḻïḑe">
            <a:extLst>
              <a:ext uri="{FF2B5EF4-FFF2-40B4-BE49-F238E27FC236}">
                <a16:creationId xmlns:a16="http://schemas.microsoft.com/office/drawing/2014/main" xmlns="" id="{24CBC826-002E-4B71-8291-B729E4BED0E3}"/>
              </a:ext>
            </a:extLst>
          </p:cNvPr>
          <p:cNvSpPr txBox="1"/>
          <p:nvPr/>
        </p:nvSpPr>
        <p:spPr bwMode="auto">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0" name="ïšļïďe">
            <a:extLst>
              <a:ext uri="{FF2B5EF4-FFF2-40B4-BE49-F238E27FC236}">
                <a16:creationId xmlns:a16="http://schemas.microsoft.com/office/drawing/2014/main" xmlns="" id="{FB41FAD4-0BA5-4580-B72E-A6BFF22F8784}"/>
              </a:ext>
            </a:extLst>
          </p:cNvPr>
          <p:cNvSpPr txBox="1"/>
          <p:nvPr/>
        </p:nvSpPr>
        <p:spPr bwMode="auto">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4" name="ïṧļíḍê">
            <a:extLst>
              <a:ext uri="{FF2B5EF4-FFF2-40B4-BE49-F238E27FC236}">
                <a16:creationId xmlns:a16="http://schemas.microsoft.com/office/drawing/2014/main" xmlns="" id="{D1BCCD92-D45A-41F7-960F-30FC35568CBF}"/>
              </a:ext>
            </a:extLst>
          </p:cNvPr>
          <p:cNvSpPr txBox="1"/>
          <p:nvPr/>
        </p:nvSpPr>
        <p:spPr bwMode="auto">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b="1" dirty="0">
                <a:latin typeface="+mj-lt"/>
              </a:rPr>
              <a:t>VLAN </a:t>
            </a:r>
            <a:r>
              <a:rPr lang="en-US" altLang="zh-CN" sz="1400" b="1" dirty="0" smtClean="0">
                <a:latin typeface="+mj-lt"/>
              </a:rPr>
              <a:t/>
            </a:r>
            <a:br>
              <a:rPr lang="en-US" altLang="zh-CN" sz="1400" b="1" dirty="0" smtClean="0">
                <a:latin typeface="+mj-lt"/>
              </a:rPr>
            </a:br>
            <a:r>
              <a:rPr lang="en-US" altLang="zh-CN" sz="1400" b="1" dirty="0" smtClean="0">
                <a:latin typeface="+mj-lt"/>
              </a:rPr>
              <a:t>configuration </a:t>
            </a:r>
            <a:br>
              <a:rPr lang="en-US" altLang="zh-CN" sz="1400" b="1" dirty="0" smtClean="0">
                <a:latin typeface="+mj-lt"/>
              </a:rPr>
            </a:br>
            <a:r>
              <a:rPr lang="en-US" altLang="zh-CN" sz="1400" b="1" dirty="0" smtClean="0">
                <a:latin typeface="+mj-lt"/>
              </a:rPr>
              <a:t>error</a:t>
            </a:r>
            <a:endParaRPr lang="en-US" altLang="zh-CN" sz="1400" b="1" dirty="0">
              <a:latin typeface="+mj-lt"/>
            </a:endParaRPr>
          </a:p>
        </p:txBody>
      </p:sp>
      <p:sp>
        <p:nvSpPr>
          <p:cNvPr id="55" name="îş1iḍê">
            <a:extLst>
              <a:ext uri="{FF2B5EF4-FFF2-40B4-BE49-F238E27FC236}">
                <a16:creationId xmlns:a16="http://schemas.microsoft.com/office/drawing/2014/main" xmlns="" id="{F0B068A5-560A-4DB9-9ABC-E179FB4B53B1}"/>
              </a:ext>
            </a:extLst>
          </p:cNvPr>
          <p:cNvSpPr txBox="1"/>
          <p:nvPr/>
        </p:nvSpPr>
        <p:spPr bwMode="auto">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56" name="íşḻïďe">
            <a:extLst>
              <a:ext uri="{FF2B5EF4-FFF2-40B4-BE49-F238E27FC236}">
                <a16:creationId xmlns:a16="http://schemas.microsoft.com/office/drawing/2014/main" xmlns="" id="{05246D82-A4F5-42F2-854D-C3D348D160CE}"/>
              </a:ext>
            </a:extLst>
          </p:cNvPr>
          <p:cNvSpPr txBox="1"/>
          <p:nvPr/>
        </p:nvSpPr>
        <p:spPr bwMode="auto">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Tree>
    <p:extLst>
      <p:ext uri="{BB962C8B-B14F-4D97-AF65-F5344CB8AC3E}">
        <p14:creationId xmlns:p14="http://schemas.microsoft.com/office/powerpoint/2010/main" val="12502268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dirty="0"/>
              <a:t>Upon completion of this course, you will be able to:</a:t>
            </a:r>
          </a:p>
          <a:p>
            <a:pPr marL="654050" lvl="1" indent="-349250"/>
            <a:r>
              <a:rPr lang="en-US" dirty="0"/>
              <a:t>Understand the troubleshooting methods.</a:t>
            </a:r>
          </a:p>
          <a:p>
            <a:pPr marL="654050" lvl="1" indent="-349250"/>
            <a:r>
              <a:rPr lang="en-US" dirty="0"/>
              <a:t>Analyze loop faults.</a:t>
            </a:r>
          </a:p>
          <a:p>
            <a:pPr marL="654050" lvl="1" indent="-349250"/>
            <a:r>
              <a:rPr lang="en-US" dirty="0"/>
              <a:t>Analyze failures to establish neighbor relationships of routing protocols.</a:t>
            </a:r>
          </a:p>
          <a:p>
            <a:pPr marL="654050" lvl="1" indent="-349250"/>
            <a:r>
              <a:rPr lang="en-US" dirty="0"/>
              <a:t>Write a troubleshooting guide.</a:t>
            </a:r>
          </a:p>
          <a:p>
            <a:pPr marL="403039" lvl="1" indent="0">
              <a:buNone/>
            </a:pPr>
            <a:endParaRPr lang="en-US" altLang="zh-CN" dirty="0" smtClean="0"/>
          </a:p>
        </p:txBody>
      </p:sp>
    </p:spTree>
    <p:extLst>
      <p:ext uri="{BB962C8B-B14F-4D97-AF65-F5344CB8AC3E}">
        <p14:creationId xmlns:p14="http://schemas.microsoft.com/office/powerpoint/2010/main" val="18788943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AutoShape 17"/>
          <p:cNvSpPr>
            <a:spLocks noChangeArrowheads="1"/>
          </p:cNvSpPr>
          <p:nvPr/>
        </p:nvSpPr>
        <p:spPr bwMode="auto">
          <a:xfrm>
            <a:off x="5847744" y="1528421"/>
            <a:ext cx="5345215" cy="2101728"/>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49" name="标题 48"/>
          <p:cNvSpPr>
            <a:spLocks noGrp="1"/>
          </p:cNvSpPr>
          <p:nvPr>
            <p:ph type="title"/>
          </p:nvPr>
        </p:nvSpPr>
        <p:spPr>
          <a:xfrm>
            <a:off x="1594799" y="410400"/>
            <a:ext cx="10248857" cy="640800"/>
          </a:xfrm>
          <a:noFill/>
          <a:ln w="9525">
            <a:noFill/>
            <a:miter lim="800000"/>
            <a:headEnd/>
            <a:tailEnd/>
          </a:ln>
        </p:spPr>
        <p:txBody>
          <a:bodyPr vert="horz" wrap="square" lIns="100800" tIns="50400" rIns="100800" bIns="50400" numCol="1" anchor="ctr" anchorCtr="0" compatLnSpc="1">
            <a:prstTxWarp prst="textNoShape">
              <a:avLst/>
            </a:prstTxWarp>
          </a:bodyPr>
          <a:lstStyle/>
          <a:p>
            <a:r>
              <a:rPr lang="en-US" sz="3000" dirty="0"/>
              <a:t>Symptom – PC1 and PC13 Cannot </a:t>
            </a:r>
            <a:r>
              <a:rPr lang="en-US" sz="3000" dirty="0" smtClean="0"/>
              <a:t>Communicate (</a:t>
            </a:r>
            <a:r>
              <a:rPr lang="en-US" sz="3000" dirty="0"/>
              <a:t>5)</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4871" y="2204471"/>
            <a:ext cx="540000" cy="442800"/>
          </a:xfrm>
          <a:prstGeom prst="rect">
            <a:avLst/>
          </a:prstGeom>
        </p:spPr>
      </p:pic>
      <p:cxnSp>
        <p:nvCxnSpPr>
          <p:cNvPr id="30" name="直接连接符 29"/>
          <p:cNvCxnSpPr>
            <a:stCxn id="28" idx="3"/>
            <a:endCxn id="29" idx="1"/>
          </p:cNvCxnSpPr>
          <p:nvPr/>
        </p:nvCxnSpPr>
        <p:spPr>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a:xfrm>
            <a:off x="4352174" y="4673819"/>
            <a:ext cx="539063" cy="414000"/>
          </a:xfrm>
          <a:prstGeom prst="rect">
            <a:avLst/>
          </a:prstGeom>
        </p:spPr>
      </p:pic>
      <p:cxnSp>
        <p:nvCxnSpPr>
          <p:cNvPr id="36" name="直接连接符 35"/>
          <p:cNvCxnSpPr>
            <a:stCxn id="34" idx="0"/>
            <a:endCxn id="26" idx="2"/>
          </p:cNvCxnSpPr>
          <p:nvPr/>
        </p:nvCxnSpPr>
        <p:spPr>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auto">
          <a:xfrm>
            <a:off x="5526800" y="1051200"/>
            <a:ext cx="6206627" cy="4703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the MSTP status on each switch. All ports on SW4 are </a:t>
            </a:r>
            <a:r>
              <a:rPr lang="en-US" sz="1200" dirty="0" smtClean="0">
                <a:latin typeface="+mj-lt"/>
              </a:rPr>
              <a:t>in the Forwarding </a:t>
            </a:r>
            <a:r>
              <a:rPr lang="en-US" sz="1200" dirty="0">
                <a:latin typeface="+mj-lt"/>
              </a:rPr>
              <a:t>state.</a:t>
            </a:r>
          </a:p>
        </p:txBody>
      </p:sp>
      <p:sp>
        <p:nvSpPr>
          <p:cNvPr id="52" name="TextBox 123"/>
          <p:cNvSpPr txBox="1"/>
          <p:nvPr/>
        </p:nvSpPr>
        <p:spPr>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graphicFrame>
        <p:nvGraphicFramePr>
          <p:cNvPr id="2" name="表格 1"/>
          <p:cNvGraphicFramePr>
            <a:graphicFrameLocks noGrp="1"/>
          </p:cNvGraphicFramePr>
          <p:nvPr>
            <p:extLst>
              <p:ext uri="{D42A27DB-BD31-4B8C-83A1-F6EECF244321}">
                <p14:modId xmlns:p14="http://schemas.microsoft.com/office/powerpoint/2010/main" val="24645403"/>
              </p:ext>
            </p:extLst>
          </p:nvPr>
        </p:nvGraphicFramePr>
        <p:xfrm>
          <a:off x="5902043" y="1559169"/>
          <a:ext cx="5290917" cy="1933096"/>
        </p:xfrm>
        <a:graphic>
          <a:graphicData uri="http://schemas.openxmlformats.org/drawingml/2006/table">
            <a:tbl>
              <a:tblPr>
                <a:tableStyleId>{72833802-FEF1-4C79-8D5D-14CF1EAF98D9}</a:tableStyleId>
              </a:tblPr>
              <a:tblGrid>
                <a:gridCol w="822778"/>
                <a:gridCol w="2079798"/>
                <a:gridCol w="502809"/>
                <a:gridCol w="1062754"/>
                <a:gridCol w="822778"/>
              </a:tblGrid>
              <a:tr h="175736">
                <a:tc gridSpan="5">
                  <a:txBody>
                    <a:bodyPr/>
                    <a:lstStyle/>
                    <a:p>
                      <a:pPr algn="l" fontAlgn="t"/>
                      <a:r>
                        <a:rPr lang="en-US" sz="1100" u="none" strike="noStrike" dirty="0"/>
                        <a:t>&lt;SW4&gt;display </a:t>
                      </a:r>
                      <a:r>
                        <a:rPr lang="en-US" sz="1100" u="none" strike="noStrike" dirty="0" err="1"/>
                        <a:t>stp</a:t>
                      </a:r>
                      <a:r>
                        <a:rPr lang="en-US" sz="1100" u="none" strike="noStrike" dirty="0"/>
                        <a:t> brief </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5736">
                <a:tc>
                  <a:txBody>
                    <a:bodyPr/>
                    <a:lstStyle/>
                    <a:p>
                      <a:pPr algn="ctr" fontAlgn="ctr"/>
                      <a:r>
                        <a:rPr lang="en-US" sz="1100" u="none" strike="noStrike" dirty="0"/>
                        <a:t>MSTID</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Port</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Role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0" u="none" strike="noStrike" dirty="0">
                          <a:solidFill>
                            <a:schemeClr val="tx1"/>
                          </a:solidFill>
                        </a:rPr>
                        <a:t>STP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State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GigabitEthernet0/0/2</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GigabitEthernet0/0/3</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GigabitEthernet0/0/4</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12</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GigabitEthernet0/0/2</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12</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GigabitEthernet0/0/3</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12</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GigabitEthernet0/0/4</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34</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GigabitEthernet0/0/2</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34</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GigabitEthernet0/0/3</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5736">
                <a:tc>
                  <a:txBody>
                    <a:bodyPr/>
                    <a:lstStyle/>
                    <a:p>
                      <a:pPr algn="ctr" fontAlgn="ctr"/>
                      <a:r>
                        <a:rPr lang="en-US" sz="1100" u="none" strike="noStrike" dirty="0"/>
                        <a:t>34</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GigabitEthernet0/0/4</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DESI</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FORWARDING</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NONE</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54" name="AutoShape 17"/>
          <p:cNvSpPr>
            <a:spLocks noChangeArrowheads="1"/>
          </p:cNvSpPr>
          <p:nvPr/>
        </p:nvSpPr>
        <p:spPr bwMode="auto">
          <a:xfrm>
            <a:off x="5847745" y="4480777"/>
            <a:ext cx="5345214" cy="1297675"/>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&lt;SW4&gt;display current-configuration | begin region-configuration</a:t>
            </a:r>
          </a:p>
          <a:p>
            <a:r>
              <a:rPr lang="en-US" sz="1100" dirty="0" err="1">
                <a:solidFill>
                  <a:srgbClr val="1D1D1A"/>
                </a:solidFill>
                <a:latin typeface="+mj-lt"/>
                <a:ea typeface="方正兰亭黑简体" panose="02000000000000000000" pitchFamily="2" charset="-122"/>
              </a:rPr>
              <a:t>stp</a:t>
            </a:r>
            <a:r>
              <a:rPr lang="en-US" sz="1100" dirty="0">
                <a:solidFill>
                  <a:srgbClr val="1D1D1A"/>
                </a:solidFill>
                <a:latin typeface="+mj-lt"/>
                <a:ea typeface="方正兰亭黑简体" panose="02000000000000000000" pitchFamily="2" charset="-122"/>
              </a:rPr>
              <a:t> region-configuration</a:t>
            </a:r>
          </a:p>
          <a:p>
            <a:r>
              <a:rPr lang="en-US" sz="1100" b="1" dirty="0">
                <a:solidFill>
                  <a:srgbClr val="EC7061"/>
                </a:solidFill>
                <a:latin typeface="+mj-lt"/>
                <a:ea typeface="方正兰亭黑简体" panose="02000000000000000000" pitchFamily="2" charset="-122"/>
              </a:rPr>
              <a:t> region-name TEST</a:t>
            </a:r>
            <a:r>
              <a:rPr lang="en-US" sz="1100" dirty="0">
                <a:latin typeface="+mj-lt"/>
                <a:ea typeface="方正兰亭黑简体" panose="02000000000000000000" pitchFamily="2" charset="-122"/>
              </a:rPr>
              <a:t> //The </a:t>
            </a:r>
            <a:r>
              <a:rPr lang="en-US" sz="1100" dirty="0" smtClean="0">
                <a:latin typeface="+mj-lt"/>
                <a:ea typeface="方正兰亭黑简体" panose="02000000000000000000" pitchFamily="2" charset="-122"/>
              </a:rPr>
              <a:t>correct domain </a:t>
            </a:r>
            <a:r>
              <a:rPr lang="en-US" sz="1100" dirty="0">
                <a:latin typeface="+mj-lt"/>
                <a:ea typeface="方正兰亭黑简体" panose="02000000000000000000" pitchFamily="2" charset="-122"/>
              </a:rPr>
              <a:t>name </a:t>
            </a:r>
            <a:r>
              <a:rPr lang="en-US" sz="1100" dirty="0" smtClean="0">
                <a:latin typeface="+mj-lt"/>
                <a:ea typeface="方正兰亭黑简体" panose="02000000000000000000" pitchFamily="2" charset="-122"/>
              </a:rPr>
              <a:t>is </a:t>
            </a:r>
            <a:r>
              <a:rPr lang="en-US" sz="1100" b="1" dirty="0">
                <a:latin typeface="+mj-lt"/>
                <a:ea typeface="方正兰亭黑简体" panose="02000000000000000000" pitchFamily="2" charset="-122"/>
              </a:rPr>
              <a:t>test</a:t>
            </a:r>
            <a:r>
              <a:rPr lang="en-US" sz="1100" dirty="0">
                <a:latin typeface="+mj-lt"/>
                <a:ea typeface="方正兰亭黑简体" panose="02000000000000000000" pitchFamily="2" charset="-122"/>
              </a:rPr>
              <a:t>, not </a:t>
            </a:r>
            <a:r>
              <a:rPr lang="en-US" sz="1100" b="1" dirty="0">
                <a:latin typeface="+mj-lt"/>
                <a:ea typeface="方正兰亭黑简体" panose="02000000000000000000" pitchFamily="2" charset="-122"/>
              </a:rPr>
              <a:t>TEST</a:t>
            </a:r>
            <a:r>
              <a:rPr lang="en-US" sz="1100" dirty="0">
                <a:latin typeface="+mj-lt"/>
                <a:ea typeface="方正兰亭黑简体" panose="02000000000000000000" pitchFamily="2" charset="-122"/>
              </a:rPr>
              <a:t>.</a:t>
            </a:r>
          </a:p>
          <a:p>
            <a:r>
              <a:rPr lang="en-US" sz="1100" dirty="0">
                <a:solidFill>
                  <a:srgbClr val="1D1D1A"/>
                </a:solidFill>
                <a:latin typeface="+mj-lt"/>
                <a:ea typeface="方正兰亭黑简体" panose="02000000000000000000" pitchFamily="2" charset="-122"/>
              </a:rPr>
              <a:t> instance 12 </a:t>
            </a:r>
            <a:r>
              <a:rPr lang="en-US" sz="1100" dirty="0" err="1">
                <a:solidFill>
                  <a:srgbClr val="1D1D1A"/>
                </a:solidFill>
                <a:latin typeface="+mj-lt"/>
                <a:ea typeface="方正兰亭黑简体" panose="02000000000000000000" pitchFamily="2" charset="-122"/>
              </a:rPr>
              <a:t>vlan</a:t>
            </a:r>
            <a:r>
              <a:rPr lang="en-US" sz="1100" dirty="0">
                <a:solidFill>
                  <a:srgbClr val="1D1D1A"/>
                </a:solidFill>
                <a:latin typeface="+mj-lt"/>
                <a:ea typeface="方正兰亭黑简体" panose="02000000000000000000" pitchFamily="2" charset="-122"/>
              </a:rPr>
              <a:t> 12</a:t>
            </a:r>
          </a:p>
          <a:p>
            <a:r>
              <a:rPr lang="en-US" sz="1100" dirty="0">
                <a:solidFill>
                  <a:srgbClr val="1D1D1A"/>
                </a:solidFill>
                <a:latin typeface="+mj-lt"/>
                <a:ea typeface="方正兰亭黑简体" panose="02000000000000000000" pitchFamily="2" charset="-122"/>
              </a:rPr>
              <a:t> instance 34 </a:t>
            </a:r>
            <a:r>
              <a:rPr lang="en-US" sz="1100" dirty="0" err="1">
                <a:solidFill>
                  <a:srgbClr val="1D1D1A"/>
                </a:solidFill>
                <a:latin typeface="+mj-lt"/>
                <a:ea typeface="方正兰亭黑简体" panose="02000000000000000000" pitchFamily="2" charset="-122"/>
              </a:rPr>
              <a:t>vlan</a:t>
            </a:r>
            <a:r>
              <a:rPr lang="en-US" sz="1100" dirty="0">
                <a:solidFill>
                  <a:srgbClr val="1D1D1A"/>
                </a:solidFill>
                <a:latin typeface="+mj-lt"/>
                <a:ea typeface="方正兰亭黑简体" panose="02000000000000000000" pitchFamily="2" charset="-122"/>
              </a:rPr>
              <a:t> 34</a:t>
            </a:r>
          </a:p>
          <a:p>
            <a:r>
              <a:rPr lang="en-US" sz="1100" dirty="0">
                <a:solidFill>
                  <a:srgbClr val="1D1D1A"/>
                </a:solidFill>
                <a:latin typeface="+mj-lt"/>
                <a:ea typeface="方正兰亭黑简体" panose="02000000000000000000" pitchFamily="2" charset="-122"/>
              </a:rPr>
              <a:t> active region-configuration</a:t>
            </a:r>
          </a:p>
          <a:p>
            <a:r>
              <a:rPr lang="en-US" sz="1100" dirty="0">
                <a:solidFill>
                  <a:srgbClr val="1D1D1A"/>
                </a:solidFill>
                <a:latin typeface="+mj-lt"/>
                <a:ea typeface="方正兰亭黑简体" panose="02000000000000000000" pitchFamily="2" charset="-122"/>
              </a:rPr>
              <a:t>#</a:t>
            </a:r>
          </a:p>
        </p:txBody>
      </p:sp>
      <p:sp>
        <p:nvSpPr>
          <p:cNvPr id="3" name="矩形 2"/>
          <p:cNvSpPr/>
          <p:nvPr/>
        </p:nvSpPr>
        <p:spPr>
          <a:xfrm>
            <a:off x="5637427" y="3665660"/>
            <a:ext cx="6096000" cy="812530"/>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MSTP faults may be caused by </a:t>
            </a:r>
            <a:r>
              <a:rPr lang="en-US" sz="1200" dirty="0" smtClean="0">
                <a:latin typeface="+mj-lt"/>
                <a:cs typeface="Arial" panose="020B0604020202020204" pitchFamily="34" charset="0"/>
              </a:rPr>
              <a:t>an incorrect domain </a:t>
            </a:r>
            <a:r>
              <a:rPr lang="en-US" sz="1200" dirty="0">
                <a:latin typeface="+mj-lt"/>
                <a:cs typeface="Arial" panose="020B0604020202020204" pitchFamily="34" charset="0"/>
              </a:rPr>
              <a:t>name </a:t>
            </a:r>
            <a:r>
              <a:rPr lang="en-US" sz="1200" dirty="0" smtClean="0">
                <a:latin typeface="+mj-lt"/>
                <a:cs typeface="Arial" panose="020B0604020202020204" pitchFamily="34" charset="0"/>
              </a:rPr>
              <a:t>setting, </a:t>
            </a:r>
            <a:r>
              <a:rPr lang="en-US" sz="1200" dirty="0">
                <a:latin typeface="+mj-lt"/>
                <a:cs typeface="Arial" panose="020B0604020202020204" pitchFamily="34" charset="0"/>
              </a:rPr>
              <a:t>incorrect binding between instances and VLANs, or incorrect binding between ports and VLANs. Check the MSTP configuration on SW4.</a:t>
            </a:r>
          </a:p>
        </p:txBody>
      </p:sp>
      <p:sp>
        <p:nvSpPr>
          <p:cNvPr id="10" name="矩形 9"/>
          <p:cNvSpPr/>
          <p:nvPr/>
        </p:nvSpPr>
        <p:spPr>
          <a:xfrm>
            <a:off x="5637427" y="5795057"/>
            <a:ext cx="6096000" cy="572464"/>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Correct the domain name </a:t>
            </a:r>
            <a:r>
              <a:rPr lang="en-US" sz="1200" dirty="0" smtClean="0">
                <a:latin typeface="+mj-lt"/>
                <a:cs typeface="Arial" panose="020B0604020202020204" pitchFamily="34" charset="0"/>
              </a:rPr>
              <a:t>on SW4. Ping </a:t>
            </a:r>
            <a:r>
              <a:rPr lang="en-US" sz="1200" dirty="0">
                <a:latin typeface="+mj-lt"/>
                <a:cs typeface="Arial" panose="020B0604020202020204" pitchFamily="34" charset="0"/>
              </a:rPr>
              <a:t>192.168.12.13 from PC1. As a result, packet loss occurs now and then.</a:t>
            </a:r>
          </a:p>
        </p:txBody>
      </p:sp>
      <p:sp>
        <p:nvSpPr>
          <p:cNvPr id="55" name="isḻïḑe">
            <a:extLst>
              <a:ext uri="{FF2B5EF4-FFF2-40B4-BE49-F238E27FC236}">
                <a16:creationId xmlns:a16="http://schemas.microsoft.com/office/drawing/2014/main" xmlns="" id="{24CBC826-002E-4B71-8291-B729E4BED0E3}"/>
              </a:ext>
            </a:extLst>
          </p:cNvPr>
          <p:cNvSpPr txBox="1"/>
          <p:nvPr/>
        </p:nvSpPr>
        <p:spPr bwMode="auto">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6" name="ïšļïďe">
            <a:extLst>
              <a:ext uri="{FF2B5EF4-FFF2-40B4-BE49-F238E27FC236}">
                <a16:creationId xmlns:a16="http://schemas.microsoft.com/office/drawing/2014/main" xmlns="" id="{FB41FAD4-0BA5-4580-B72E-A6BFF22F8784}"/>
              </a:ext>
            </a:extLst>
          </p:cNvPr>
          <p:cNvSpPr txBox="1"/>
          <p:nvPr/>
        </p:nvSpPr>
        <p:spPr bwMode="auto">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7" name="ïṧļíḍê">
            <a:extLst>
              <a:ext uri="{FF2B5EF4-FFF2-40B4-BE49-F238E27FC236}">
                <a16:creationId xmlns:a16="http://schemas.microsoft.com/office/drawing/2014/main" xmlns="" id="{D1BCCD92-D45A-41F7-960F-30FC35568CBF}"/>
              </a:ext>
            </a:extLst>
          </p:cNvPr>
          <p:cNvSpPr txBox="1"/>
          <p:nvPr/>
        </p:nvSpPr>
        <p:spPr bwMode="auto">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8" name="îş1iḍê">
            <a:extLst>
              <a:ext uri="{FF2B5EF4-FFF2-40B4-BE49-F238E27FC236}">
                <a16:creationId xmlns:a16="http://schemas.microsoft.com/office/drawing/2014/main" xmlns="" id="{F0B068A5-560A-4DB9-9ABC-E179FB4B53B1}"/>
              </a:ext>
            </a:extLst>
          </p:cNvPr>
          <p:cNvSpPr txBox="1"/>
          <p:nvPr/>
        </p:nvSpPr>
        <p:spPr bwMode="auto">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b="1" dirty="0">
                <a:latin typeface="+mj-lt"/>
              </a:rPr>
              <a:t>Loop</a:t>
            </a:r>
          </a:p>
        </p:txBody>
      </p:sp>
      <p:sp>
        <p:nvSpPr>
          <p:cNvPr id="59" name="íşḻïďe">
            <a:extLst>
              <a:ext uri="{FF2B5EF4-FFF2-40B4-BE49-F238E27FC236}">
                <a16:creationId xmlns:a16="http://schemas.microsoft.com/office/drawing/2014/main" xmlns="" id="{05246D82-A4F5-42F2-854D-C3D348D160CE}"/>
              </a:ext>
            </a:extLst>
          </p:cNvPr>
          <p:cNvSpPr txBox="1"/>
          <p:nvPr/>
        </p:nvSpPr>
        <p:spPr bwMode="auto">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Tree>
    <p:extLst>
      <p:ext uri="{BB962C8B-B14F-4D97-AF65-F5344CB8AC3E}">
        <p14:creationId xmlns:p14="http://schemas.microsoft.com/office/powerpoint/2010/main" val="15370004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7"/>
          <p:cNvSpPr>
            <a:spLocks noChangeArrowheads="1"/>
          </p:cNvSpPr>
          <p:nvPr/>
        </p:nvSpPr>
        <p:spPr bwMode="auto">
          <a:xfrm>
            <a:off x="6223106" y="1690866"/>
            <a:ext cx="5198832" cy="172692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dirty="0">
                <a:solidFill>
                  <a:srgbClr val="1D1D1A"/>
                </a:solidFill>
                <a:latin typeface="+mj-lt"/>
                <a:ea typeface="方正兰亭黑简体" panose="02000000000000000000" pitchFamily="2" charset="-122"/>
              </a:rPr>
              <a:t>[SW3]display mac-address flapping </a:t>
            </a:r>
          </a:p>
          <a:p>
            <a:r>
              <a:rPr lang="en-US" sz="1050" dirty="0">
                <a:solidFill>
                  <a:srgbClr val="1D1D1A"/>
                </a:solidFill>
                <a:latin typeface="+mj-lt"/>
                <a:ea typeface="方正兰亭黑简体" panose="02000000000000000000" pitchFamily="2" charset="-122"/>
              </a:rPr>
              <a:t>Mac-address Flapping Configurations :</a:t>
            </a:r>
          </a:p>
          <a:p>
            <a:r>
              <a:rPr lang="en-US" sz="1050" dirty="0">
                <a:solidFill>
                  <a:srgbClr val="1D1D1A"/>
                </a:solidFill>
                <a:latin typeface="+mj-lt"/>
                <a:ea typeface="方正兰亭黑简体" panose="02000000000000000000" pitchFamily="2" charset="-122"/>
              </a:rPr>
              <a:t>-------------------------------------------------</a:t>
            </a:r>
          </a:p>
          <a:p>
            <a:r>
              <a:rPr lang="en-US" sz="1050" dirty="0">
                <a:solidFill>
                  <a:srgbClr val="1D1D1A"/>
                </a:solidFill>
                <a:latin typeface="+mj-lt"/>
                <a:ea typeface="方正兰亭黑简体" panose="02000000000000000000" pitchFamily="2" charset="-122"/>
              </a:rPr>
              <a:t>  Flapping detection          : Enable</a:t>
            </a:r>
          </a:p>
          <a:p>
            <a:r>
              <a:rPr lang="en-US" sz="1050" dirty="0">
                <a:solidFill>
                  <a:srgbClr val="1D1D1A"/>
                </a:solidFill>
                <a:latin typeface="+mj-lt"/>
                <a:ea typeface="方正兰亭黑简体" panose="02000000000000000000" pitchFamily="2" charset="-122"/>
              </a:rPr>
              <a:t>  Aging  time(sec)            : 300 </a:t>
            </a:r>
          </a:p>
          <a:p>
            <a:r>
              <a:rPr lang="en-US" sz="1050" dirty="0">
                <a:solidFill>
                  <a:srgbClr val="1D1D1A"/>
                </a:solidFill>
                <a:latin typeface="+mj-lt"/>
                <a:ea typeface="方正兰亭黑简体" panose="02000000000000000000" pitchFamily="2" charset="-122"/>
              </a:rPr>
              <a:t>  Quit-</a:t>
            </a:r>
            <a:r>
              <a:rPr lang="en-US" sz="1050" dirty="0" err="1">
                <a:solidFill>
                  <a:srgbClr val="1D1D1A"/>
                </a:solidFill>
                <a:latin typeface="+mj-lt"/>
                <a:ea typeface="方正兰亭黑简体" panose="02000000000000000000" pitchFamily="2" charset="-122"/>
              </a:rPr>
              <a:t>vlan</a:t>
            </a:r>
            <a:r>
              <a:rPr lang="en-US" sz="1050" dirty="0">
                <a:solidFill>
                  <a:srgbClr val="1D1D1A"/>
                </a:solidFill>
                <a:latin typeface="+mj-lt"/>
                <a:ea typeface="方正兰亭黑简体" panose="02000000000000000000" pitchFamily="2" charset="-122"/>
              </a:rPr>
              <a:t> Recover time(min) : 10 </a:t>
            </a:r>
          </a:p>
          <a:p>
            <a:r>
              <a:rPr lang="en-US" sz="1050" dirty="0">
                <a:solidFill>
                  <a:srgbClr val="1D1D1A"/>
                </a:solidFill>
                <a:latin typeface="+mj-lt"/>
                <a:ea typeface="方正兰亭黑简体" panose="02000000000000000000" pitchFamily="2" charset="-122"/>
              </a:rPr>
              <a:t>  Exclude </a:t>
            </a:r>
            <a:r>
              <a:rPr lang="en-US" sz="1050" dirty="0" err="1">
                <a:solidFill>
                  <a:srgbClr val="1D1D1A"/>
                </a:solidFill>
                <a:latin typeface="+mj-lt"/>
                <a:ea typeface="方正兰亭黑简体" panose="02000000000000000000" pitchFamily="2" charset="-122"/>
              </a:rPr>
              <a:t>vlan</a:t>
            </a:r>
            <a:r>
              <a:rPr lang="en-US" sz="1050" dirty="0">
                <a:solidFill>
                  <a:srgbClr val="1D1D1A"/>
                </a:solidFill>
                <a:latin typeface="+mj-lt"/>
                <a:ea typeface="方正兰亭黑简体" panose="02000000000000000000" pitchFamily="2" charset="-122"/>
              </a:rPr>
              <a:t>-list  : -</a:t>
            </a:r>
          </a:p>
          <a:p>
            <a:r>
              <a:rPr lang="en-US" sz="1050" dirty="0">
                <a:solidFill>
                  <a:srgbClr val="1D1D1A"/>
                </a:solidFill>
                <a:latin typeface="+mj-lt"/>
                <a:ea typeface="方正兰亭黑简体" panose="02000000000000000000" pitchFamily="2" charset="-122"/>
              </a:rPr>
              <a:t>-------------------------------------------------</a:t>
            </a:r>
          </a:p>
          <a:p>
            <a:r>
              <a:rPr lang="en-US" sz="1050" dirty="0">
                <a:solidFill>
                  <a:srgbClr val="1D1D1A"/>
                </a:solidFill>
                <a:latin typeface="+mj-lt"/>
                <a:ea typeface="方正兰亭黑简体" panose="02000000000000000000" pitchFamily="2" charset="-122"/>
              </a:rPr>
              <a:t>&lt;SW3&gt;display mac-address flapping record </a:t>
            </a:r>
          </a:p>
          <a:p>
            <a:r>
              <a:rPr lang="en-US" sz="1050" dirty="0">
                <a:solidFill>
                  <a:srgbClr val="1D1D1A"/>
                </a:solidFill>
                <a:latin typeface="+mj-lt"/>
                <a:ea typeface="方正兰亭黑简体" panose="02000000000000000000" pitchFamily="2" charset="-122"/>
              </a:rPr>
              <a:t>Info: The mac-address flapping record does not exist.</a:t>
            </a:r>
          </a:p>
        </p:txBody>
      </p:sp>
      <p:sp>
        <p:nvSpPr>
          <p:cNvPr id="49" name="标题 48"/>
          <p:cNvSpPr>
            <a:spLocks noGrp="1"/>
          </p:cNvSpPr>
          <p:nvPr>
            <p:ph type="title"/>
          </p:nvPr>
        </p:nvSpPr>
        <p:spPr>
          <a:xfrm>
            <a:off x="1594799" y="410400"/>
            <a:ext cx="10270629" cy="640800"/>
          </a:xfrm>
          <a:noFill/>
          <a:ln w="9525">
            <a:noFill/>
            <a:miter lim="800000"/>
            <a:headEnd/>
            <a:tailEnd/>
          </a:ln>
        </p:spPr>
        <p:txBody>
          <a:bodyPr vert="horz" wrap="square" lIns="100800" tIns="50400" rIns="100800" bIns="50400" numCol="1" anchor="ctr" anchorCtr="0" compatLnSpc="1">
            <a:prstTxWarp prst="textNoShape">
              <a:avLst/>
            </a:prstTxWarp>
          </a:bodyPr>
          <a:lstStyle/>
          <a:p>
            <a:r>
              <a:rPr lang="en-US" sz="3000" dirty="0"/>
              <a:t>Symptom – PC1 and PC13 Cannot </a:t>
            </a:r>
            <a:r>
              <a:rPr lang="en-US" sz="3000" dirty="0" smtClean="0"/>
              <a:t>Communicate (</a:t>
            </a:r>
            <a:r>
              <a:rPr lang="en-US" sz="3000" dirty="0"/>
              <a:t>6)</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4871" y="2204471"/>
            <a:ext cx="540000" cy="442800"/>
          </a:xfrm>
          <a:prstGeom prst="rect">
            <a:avLst/>
          </a:prstGeom>
        </p:spPr>
      </p:pic>
      <p:cxnSp>
        <p:nvCxnSpPr>
          <p:cNvPr id="30" name="直接连接符 29"/>
          <p:cNvCxnSpPr>
            <a:stCxn id="28" idx="3"/>
            <a:endCxn id="29" idx="1"/>
          </p:cNvCxnSpPr>
          <p:nvPr/>
        </p:nvCxnSpPr>
        <p:spPr>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a:xfrm>
            <a:off x="4352174" y="4673819"/>
            <a:ext cx="539063" cy="414000"/>
          </a:xfrm>
          <a:prstGeom prst="rect">
            <a:avLst/>
          </a:prstGeom>
        </p:spPr>
      </p:pic>
      <p:cxnSp>
        <p:nvCxnSpPr>
          <p:cNvPr id="36" name="直接连接符 35"/>
          <p:cNvCxnSpPr>
            <a:stCxn id="34" idx="0"/>
            <a:endCxn id="26" idx="2"/>
          </p:cNvCxnSpPr>
          <p:nvPr/>
        </p:nvCxnSpPr>
        <p:spPr>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a:xfrm rot="5400000">
            <a:off x="2370003" y="418020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auto">
          <a:xfrm>
            <a:off x="5526800" y="1117863"/>
            <a:ext cx="6206627" cy="67689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050" dirty="0">
                <a:latin typeface="+mj-lt"/>
              </a:rPr>
              <a:t>Check whether packet loss is caused by the loop. Check whether MAC address flapping detection is enabled on each involved switch and whether MAC address flapping is detected.</a:t>
            </a:r>
          </a:p>
        </p:txBody>
      </p:sp>
      <p:sp>
        <p:nvSpPr>
          <p:cNvPr id="52" name="TextBox 123"/>
          <p:cNvSpPr txBox="1"/>
          <p:nvPr/>
        </p:nvSpPr>
        <p:spPr>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54" name="AutoShape 17"/>
          <p:cNvSpPr>
            <a:spLocks noChangeArrowheads="1"/>
          </p:cNvSpPr>
          <p:nvPr/>
        </p:nvSpPr>
        <p:spPr bwMode="auto">
          <a:xfrm>
            <a:off x="6214996" y="4275939"/>
            <a:ext cx="5206942" cy="1237978"/>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3999881063"/>
              </p:ext>
            </p:extLst>
          </p:nvPr>
        </p:nvGraphicFramePr>
        <p:xfrm>
          <a:off x="6243189" y="4323291"/>
          <a:ext cx="5105400" cy="1114425"/>
        </p:xfrm>
        <a:graphic>
          <a:graphicData uri="http://schemas.openxmlformats.org/drawingml/2006/table">
            <a:tbl>
              <a:tblPr>
                <a:tableStyleId>{72833802-FEF1-4C79-8D5D-14CF1EAF98D9}</a:tableStyleId>
              </a:tblPr>
              <a:tblGrid>
                <a:gridCol w="495300"/>
                <a:gridCol w="1733550"/>
                <a:gridCol w="1400175"/>
                <a:gridCol w="1476375"/>
              </a:tblGrid>
              <a:tr h="390525">
                <a:tc gridSpan="4">
                  <a:txBody>
                    <a:bodyPr/>
                    <a:lstStyle/>
                    <a:p>
                      <a:pPr algn="l" fontAlgn="t"/>
                      <a:r>
                        <a:rPr lang="en-US" sz="1050" u="none" strike="noStrike" dirty="0"/>
                        <a:t>&lt;SW3&gt;display </a:t>
                      </a:r>
                      <a:r>
                        <a:rPr lang="en-US" sz="1050" u="none" strike="noStrike" dirty="0" err="1"/>
                        <a:t>stp</a:t>
                      </a:r>
                      <a:r>
                        <a:rPr lang="en-US" sz="1050" u="none" strike="noStrike" dirty="0"/>
                        <a:t> </a:t>
                      </a:r>
                      <a:r>
                        <a:rPr lang="en-US" sz="1050" u="none" strike="noStrike" dirty="0" err="1"/>
                        <a:t>tc-bpdu</a:t>
                      </a:r>
                      <a:r>
                        <a:rPr lang="en-US" sz="1050" u="none" strike="noStrike" dirty="0"/>
                        <a:t> statistics </a:t>
                      </a:r>
                      <a:br>
                        <a:rPr lang="en-US" sz="1050" u="none" strike="noStrike" dirty="0"/>
                      </a:br>
                      <a:r>
                        <a:rPr lang="en-US" sz="1050" u="none" strike="noStrike" dirty="0"/>
                        <a:t> -------------------------- STP TC/TCN information ---------------</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050" u="none" strike="noStrike" dirty="0"/>
                        <a:t>MSTID</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Port</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TC(Send/Receive)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TCN(Send/Receive)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050" u="none" strike="noStrike" dirty="0"/>
                        <a:t>12</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GigabitEthernet0/0/1</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13/56</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050" u="none" strike="noStrike" dirty="0"/>
                        <a:t>12</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GigabitEthernet0/0/3</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22/18</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050" u="none" strike="noStrike" dirty="0"/>
                        <a:t>12</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GigabitEthernet0/0/4</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29/66</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2" name="矩形 1"/>
          <p:cNvSpPr/>
          <p:nvPr/>
        </p:nvSpPr>
        <p:spPr>
          <a:xfrm>
            <a:off x="5637427" y="3463620"/>
            <a:ext cx="6096000" cy="770980"/>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050" dirty="0">
                <a:latin typeface="+mj-lt"/>
                <a:cs typeface="Arial" panose="020B0604020202020204" pitchFamily="34" charset="0"/>
              </a:rPr>
              <a:t>After observing for a while, find that the fault occurs during </a:t>
            </a:r>
            <a:r>
              <a:rPr lang="en-US" sz="1050" dirty="0" smtClean="0">
                <a:latin typeface="+mj-lt"/>
                <a:cs typeface="Arial" panose="020B0604020202020204" pitchFamily="34" charset="0"/>
              </a:rPr>
              <a:t>working </a:t>
            </a:r>
            <a:r>
              <a:rPr lang="en-US" sz="1050" dirty="0">
                <a:latin typeface="+mj-lt"/>
                <a:cs typeface="Arial" panose="020B0604020202020204" pitchFamily="34" charset="0"/>
              </a:rPr>
              <a:t>hours. When the fault occurs, check the MAC address table, and find that the MAC address table is unstable. Then check STP statistics.</a:t>
            </a:r>
          </a:p>
        </p:txBody>
      </p:sp>
      <p:sp>
        <p:nvSpPr>
          <p:cNvPr id="3" name="矩形 2"/>
          <p:cNvSpPr/>
          <p:nvPr/>
        </p:nvSpPr>
        <p:spPr>
          <a:xfrm>
            <a:off x="5637427" y="5598381"/>
            <a:ext cx="6096000" cy="770980"/>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050" dirty="0">
                <a:latin typeface="+mj-lt"/>
                <a:cs typeface="Arial" panose="020B0604020202020204" pitchFamily="34" charset="0"/>
              </a:rPr>
              <a:t>During working hours, a switch port frequently alternates between up and down, </a:t>
            </a:r>
            <a:r>
              <a:rPr lang="en-US" sz="1050" dirty="0" smtClean="0">
                <a:latin typeface="+mj-lt"/>
                <a:cs typeface="Arial" panose="020B0604020202020204" pitchFamily="34" charset="0"/>
              </a:rPr>
              <a:t>and sends </a:t>
            </a:r>
            <a:r>
              <a:rPr lang="en-US" sz="1050" dirty="0">
                <a:latin typeface="+mj-lt"/>
                <a:cs typeface="Arial" panose="020B0604020202020204" pitchFamily="34" charset="0"/>
              </a:rPr>
              <a:t>a large number of TC </a:t>
            </a:r>
            <a:r>
              <a:rPr lang="en-US" sz="1050" dirty="0" smtClean="0">
                <a:latin typeface="+mj-lt"/>
                <a:cs typeface="Arial" panose="020B0604020202020204" pitchFamily="34" charset="0"/>
              </a:rPr>
              <a:t>BPDUs. </a:t>
            </a:r>
            <a:r>
              <a:rPr lang="en-US" sz="1050" dirty="0">
                <a:latin typeface="+mj-lt"/>
                <a:cs typeface="Arial" panose="020B0604020202020204" pitchFamily="34" charset="0"/>
              </a:rPr>
              <a:t>In this case, configure the switch port connected to the PC as an edge port.</a:t>
            </a:r>
          </a:p>
        </p:txBody>
      </p:sp>
      <p:sp>
        <p:nvSpPr>
          <p:cNvPr id="50" name="isḻïḑe">
            <a:extLst>
              <a:ext uri="{FF2B5EF4-FFF2-40B4-BE49-F238E27FC236}">
                <a16:creationId xmlns:a16="http://schemas.microsoft.com/office/drawing/2014/main" xmlns="" id="{24CBC826-002E-4B71-8291-B729E4BED0E3}"/>
              </a:ext>
            </a:extLst>
          </p:cNvPr>
          <p:cNvSpPr txBox="1"/>
          <p:nvPr/>
        </p:nvSpPr>
        <p:spPr bwMode="auto">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5" name="ïšļïďe">
            <a:extLst>
              <a:ext uri="{FF2B5EF4-FFF2-40B4-BE49-F238E27FC236}">
                <a16:creationId xmlns:a16="http://schemas.microsoft.com/office/drawing/2014/main" xmlns="" id="{FB41FAD4-0BA5-4580-B72E-A6BFF22F8784}"/>
              </a:ext>
            </a:extLst>
          </p:cNvPr>
          <p:cNvSpPr txBox="1"/>
          <p:nvPr/>
        </p:nvSpPr>
        <p:spPr bwMode="auto">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6" name="ïṧļíḍê">
            <a:extLst>
              <a:ext uri="{FF2B5EF4-FFF2-40B4-BE49-F238E27FC236}">
                <a16:creationId xmlns:a16="http://schemas.microsoft.com/office/drawing/2014/main" xmlns="" id="{D1BCCD92-D45A-41F7-960F-30FC35568CBF}"/>
              </a:ext>
            </a:extLst>
          </p:cNvPr>
          <p:cNvSpPr txBox="1"/>
          <p:nvPr/>
        </p:nvSpPr>
        <p:spPr bwMode="auto">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8" name="îş1iḍê">
            <a:extLst>
              <a:ext uri="{FF2B5EF4-FFF2-40B4-BE49-F238E27FC236}">
                <a16:creationId xmlns:a16="http://schemas.microsoft.com/office/drawing/2014/main" xmlns="" id="{F0B068A5-560A-4DB9-9ABC-E179FB4B53B1}"/>
              </a:ext>
            </a:extLst>
          </p:cNvPr>
          <p:cNvSpPr txBox="1"/>
          <p:nvPr/>
        </p:nvSpPr>
        <p:spPr bwMode="auto">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b="1" dirty="0">
                <a:latin typeface="+mj-lt"/>
              </a:rPr>
              <a:t>Loop</a:t>
            </a:r>
          </a:p>
        </p:txBody>
      </p:sp>
      <p:sp>
        <p:nvSpPr>
          <p:cNvPr id="59" name="íşḻïďe">
            <a:extLst>
              <a:ext uri="{FF2B5EF4-FFF2-40B4-BE49-F238E27FC236}">
                <a16:creationId xmlns:a16="http://schemas.microsoft.com/office/drawing/2014/main" xmlns="" id="{05246D82-A4F5-42F2-854D-C3D348D160CE}"/>
              </a:ext>
            </a:extLst>
          </p:cNvPr>
          <p:cNvSpPr txBox="1"/>
          <p:nvPr/>
        </p:nvSpPr>
        <p:spPr bwMode="auto">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dirty="0">
                <a:solidFill>
                  <a:srgbClr val="ABABAB"/>
                </a:solidFill>
                <a:latin typeface="+mj-lt"/>
              </a:rPr>
              <a:t>VRRP fault</a:t>
            </a:r>
          </a:p>
        </p:txBody>
      </p:sp>
    </p:spTree>
    <p:extLst>
      <p:ext uri="{BB962C8B-B14F-4D97-AF65-F5344CB8AC3E}">
        <p14:creationId xmlns:p14="http://schemas.microsoft.com/office/powerpoint/2010/main" val="16395305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7"/>
          <p:cNvSpPr>
            <a:spLocks noChangeArrowheads="1"/>
          </p:cNvSpPr>
          <p:nvPr/>
        </p:nvSpPr>
        <p:spPr bwMode="auto">
          <a:xfrm>
            <a:off x="6157234" y="2144861"/>
            <a:ext cx="5198832" cy="100111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&lt;SW3&gt;</a:t>
            </a:r>
          </a:p>
          <a:p>
            <a:r>
              <a:rPr lang="en-US" sz="1100" dirty="0">
                <a:solidFill>
                  <a:srgbClr val="1D1D1A"/>
                </a:solidFill>
                <a:latin typeface="+mj-lt"/>
                <a:ea typeface="方正兰亭黑简体" panose="02000000000000000000" pitchFamily="2" charset="-122"/>
              </a:rPr>
              <a:t>ARP/4/ARP_DUPLICATE_IPADDR(l)[0]:Received an </a:t>
            </a:r>
          </a:p>
          <a:p>
            <a:r>
              <a:rPr lang="en-US" sz="1100" b="1" dirty="0">
                <a:solidFill>
                  <a:srgbClr val="EC7061"/>
                </a:solidFill>
                <a:latin typeface="+mj-lt"/>
                <a:ea typeface="方正兰亭黑简体" panose="02000000000000000000" pitchFamily="2" charset="-122"/>
              </a:rPr>
              <a:t>ARP packet with a duplicate IP address from the interface. </a:t>
            </a:r>
            <a:r>
              <a:rPr lang="en-US" sz="1100" dirty="0">
                <a:solidFill>
                  <a:srgbClr val="1D1D1A"/>
                </a:solidFill>
                <a:latin typeface="+mj-lt"/>
                <a:ea typeface="方正兰亭黑简体" panose="02000000000000000000" pitchFamily="2" charset="-122"/>
              </a:rPr>
              <a:t>(</a:t>
            </a:r>
            <a:r>
              <a:rPr lang="en-US" sz="1100" dirty="0" err="1">
                <a:solidFill>
                  <a:srgbClr val="1D1D1A"/>
                </a:solidFill>
                <a:latin typeface="+mj-lt"/>
                <a:ea typeface="方正兰亭黑简体" panose="02000000000000000000" pitchFamily="2" charset="-122"/>
              </a:rPr>
              <a:t>IpAddress</a:t>
            </a:r>
            <a:r>
              <a:rPr lang="en-US" sz="1100" dirty="0">
                <a:solidFill>
                  <a:srgbClr val="1D1D1A"/>
                </a:solidFill>
                <a:latin typeface="+mj-lt"/>
                <a:ea typeface="方正兰亭黑简体" panose="02000000000000000000" pitchFamily="2" charset="-122"/>
              </a:rPr>
              <a:t>=</a:t>
            </a:r>
            <a:r>
              <a:rPr lang="en-US" sz="1100" b="1" dirty="0">
                <a:solidFill>
                  <a:srgbClr val="EC7061"/>
                </a:solidFill>
                <a:latin typeface="+mj-lt"/>
                <a:ea typeface="方正兰亭黑简体" panose="02000000000000000000" pitchFamily="2" charset="-122"/>
              </a:rPr>
              <a:t>192.168.12.254</a:t>
            </a:r>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InterfaceName</a:t>
            </a:r>
            <a:r>
              <a:rPr lang="en-US" sz="1100" dirty="0">
                <a:solidFill>
                  <a:srgbClr val="1D1D1A"/>
                </a:solidFill>
                <a:latin typeface="+mj-lt"/>
                <a:ea typeface="方正兰亭黑简体" panose="02000000000000000000" pitchFamily="2" charset="-122"/>
              </a:rPr>
              <a:t>=Vlanif12, </a:t>
            </a:r>
            <a:r>
              <a:rPr lang="en-US" sz="1100" dirty="0" err="1">
                <a:solidFill>
                  <a:srgbClr val="1D1D1A"/>
                </a:solidFill>
                <a:latin typeface="+mj-lt"/>
                <a:ea typeface="方正兰亭黑简体" panose="02000000000000000000" pitchFamily="2" charset="-122"/>
              </a:rPr>
              <a:t>MacAddress</a:t>
            </a:r>
            <a:r>
              <a:rPr lang="en-US" sz="1100" dirty="0">
                <a:solidFill>
                  <a:srgbClr val="1D1D1A"/>
                </a:solidFill>
                <a:latin typeface="+mj-lt"/>
                <a:ea typeface="方正兰亭黑简体" panose="02000000000000000000" pitchFamily="2" charset="-122"/>
              </a:rPr>
              <a:t>=0000-5e00-0101)</a:t>
            </a:r>
          </a:p>
        </p:txBody>
      </p:sp>
      <p:sp>
        <p:nvSpPr>
          <p:cNvPr id="49" name="标题 48"/>
          <p:cNvSpPr>
            <a:spLocks noGrp="1"/>
          </p:cNvSpPr>
          <p:nvPr>
            <p:ph type="title"/>
          </p:nvPr>
        </p:nvSpPr>
        <p:spPr>
          <a:xfrm>
            <a:off x="1594799" y="410400"/>
            <a:ext cx="10248857" cy="640800"/>
          </a:xfrm>
          <a:noFill/>
          <a:ln w="9525">
            <a:noFill/>
            <a:miter lim="800000"/>
            <a:headEnd/>
            <a:tailEnd/>
          </a:ln>
        </p:spPr>
        <p:txBody>
          <a:bodyPr vert="horz" wrap="square" lIns="100800" tIns="50400" rIns="100800" bIns="50400" numCol="1" anchor="ctr" anchorCtr="0" compatLnSpc="1">
            <a:prstTxWarp prst="textNoShape">
              <a:avLst/>
            </a:prstTxWarp>
          </a:bodyPr>
          <a:lstStyle/>
          <a:p>
            <a:r>
              <a:rPr lang="en-US" sz="3000" dirty="0"/>
              <a:t>Symptom – PC1 and PC13 Cannot </a:t>
            </a:r>
            <a:r>
              <a:rPr lang="en-US" sz="3000" dirty="0" smtClean="0"/>
              <a:t>Communicate (7)</a:t>
            </a:r>
            <a:endParaRPr lang="en-US" sz="3000" dirty="0"/>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4871" y="2204471"/>
            <a:ext cx="540000" cy="442800"/>
          </a:xfrm>
          <a:prstGeom prst="rect">
            <a:avLst/>
          </a:prstGeom>
        </p:spPr>
      </p:pic>
      <p:cxnSp>
        <p:nvCxnSpPr>
          <p:cNvPr id="30" name="直接连接符 29"/>
          <p:cNvCxnSpPr>
            <a:stCxn id="28" idx="3"/>
            <a:endCxn id="29" idx="1"/>
          </p:cNvCxnSpPr>
          <p:nvPr/>
        </p:nvCxnSpPr>
        <p:spPr>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a:xfrm>
            <a:off x="4352174" y="4673819"/>
            <a:ext cx="539063" cy="414000"/>
          </a:xfrm>
          <a:prstGeom prst="rect">
            <a:avLst/>
          </a:prstGeom>
        </p:spPr>
      </p:pic>
      <p:cxnSp>
        <p:nvCxnSpPr>
          <p:cNvPr id="36" name="直接连接符 35"/>
          <p:cNvCxnSpPr>
            <a:stCxn id="34" idx="0"/>
            <a:endCxn id="26" idx="2"/>
          </p:cNvCxnSpPr>
          <p:nvPr/>
        </p:nvCxnSpPr>
        <p:spPr>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a:xfrm rot="5400000">
            <a:off x="2407975" y="423602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auto">
          <a:xfrm>
            <a:off x="5526800" y="1204950"/>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smtClean="0">
                <a:latin typeface="+mj-lt"/>
              </a:rPr>
              <a:t>Shut down </a:t>
            </a:r>
            <a:r>
              <a:rPr lang="en-US" sz="1200" dirty="0">
                <a:latin typeface="+mj-lt"/>
              </a:rPr>
              <a:t>SW3's GE 0/0/4. PC1 cannot ping PC13, causing a large number of packets to be discarded in a short period. After SW3 is restarted, the following alarm is generated on SW3:</a:t>
            </a:r>
          </a:p>
        </p:txBody>
      </p:sp>
      <p:sp>
        <p:nvSpPr>
          <p:cNvPr id="52" name="TextBox 123"/>
          <p:cNvSpPr txBox="1"/>
          <p:nvPr/>
        </p:nvSpPr>
        <p:spPr>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54" name="AutoShape 17"/>
          <p:cNvSpPr>
            <a:spLocks noChangeArrowheads="1"/>
          </p:cNvSpPr>
          <p:nvPr/>
        </p:nvSpPr>
        <p:spPr bwMode="auto">
          <a:xfrm>
            <a:off x="6202688" y="4418396"/>
            <a:ext cx="5206942" cy="168138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 [SW1]capture-packet interface </a:t>
            </a:r>
            <a:r>
              <a:rPr lang="en-US" sz="1100" dirty="0" err="1">
                <a:solidFill>
                  <a:srgbClr val="1D1D1A"/>
                </a:solidFill>
                <a:latin typeface="+mj-lt"/>
                <a:ea typeface="方正兰亭黑简体" panose="02000000000000000000" pitchFamily="2" charset="-122"/>
              </a:rPr>
              <a:t>GigabitEthernet</a:t>
            </a:r>
            <a:r>
              <a:rPr lang="en-US" sz="1100" dirty="0">
                <a:solidFill>
                  <a:srgbClr val="1D1D1A"/>
                </a:solidFill>
                <a:latin typeface="+mj-lt"/>
                <a:ea typeface="方正兰亭黑简体" panose="02000000000000000000" pitchFamily="2" charset="-122"/>
              </a:rPr>
              <a:t> 0/0/10 destination terminal </a:t>
            </a:r>
          </a:p>
          <a:p>
            <a:r>
              <a:rPr lang="en-US" sz="1100" dirty="0">
                <a:solidFill>
                  <a:srgbClr val="1D1D1A"/>
                </a:solidFill>
                <a:latin typeface="+mj-lt"/>
                <a:ea typeface="方正兰亭黑简体" panose="02000000000000000000" pitchFamily="2" charset="-122"/>
              </a:rPr>
              <a:t> Packet: 6</a:t>
            </a:r>
          </a:p>
          <a:p>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  </a:t>
            </a:r>
            <a:r>
              <a:rPr lang="en-US" sz="1100" dirty="0">
                <a:solidFill>
                  <a:srgbClr val="EC7061"/>
                </a:solidFill>
                <a:latin typeface="+mj-lt"/>
                <a:ea typeface="方正兰亭黑简体" panose="02000000000000000000" pitchFamily="2" charset="-122"/>
              </a:rPr>
              <a:t>00 00 5e 00 01 03 </a:t>
            </a:r>
            <a:r>
              <a:rPr lang="en-US" sz="1100" dirty="0">
                <a:solidFill>
                  <a:srgbClr val="1D1D1A"/>
                </a:solidFill>
                <a:latin typeface="+mj-lt"/>
                <a:ea typeface="方正兰亭黑简体" panose="02000000000000000000" pitchFamily="2" charset="-122"/>
              </a:rPr>
              <a:t>54 89 98 1f 5a 8d 81 00 00 0c </a:t>
            </a:r>
          </a:p>
          <a:p>
            <a:r>
              <a:rPr lang="en-US" sz="1100" dirty="0">
                <a:solidFill>
                  <a:srgbClr val="1D1D1A"/>
                </a:solidFill>
                <a:latin typeface="+mj-lt"/>
                <a:ea typeface="方正兰亭黑简体" panose="02000000000000000000" pitchFamily="2" charset="-122"/>
              </a:rPr>
              <a:t>  08 00 45 00 00 3c 39 </a:t>
            </a:r>
            <a:r>
              <a:rPr lang="en-US" sz="1100" dirty="0" err="1">
                <a:solidFill>
                  <a:srgbClr val="1D1D1A"/>
                </a:solidFill>
                <a:latin typeface="+mj-lt"/>
                <a:ea typeface="方正兰亭黑简体" panose="02000000000000000000" pitchFamily="2" charset="-122"/>
              </a:rPr>
              <a:t>aa</a:t>
            </a:r>
            <a:r>
              <a:rPr lang="en-US" sz="1100" dirty="0">
                <a:solidFill>
                  <a:srgbClr val="1D1D1A"/>
                </a:solidFill>
                <a:latin typeface="+mj-lt"/>
                <a:ea typeface="方正兰亭黑简体" panose="02000000000000000000" pitchFamily="2" charset="-122"/>
              </a:rPr>
              <a:t> 40 00 80 01 11 b8 </a:t>
            </a:r>
            <a:r>
              <a:rPr lang="en-US" sz="1100" dirty="0">
                <a:solidFill>
                  <a:srgbClr val="EC7061"/>
                </a:solidFill>
                <a:latin typeface="+mj-lt"/>
                <a:ea typeface="方正兰亭黑简体" panose="02000000000000000000" pitchFamily="2" charset="-122"/>
              </a:rPr>
              <a:t>c0 a8 </a:t>
            </a:r>
          </a:p>
          <a:p>
            <a:r>
              <a:rPr lang="en-US" sz="1100" dirty="0">
                <a:solidFill>
                  <a:srgbClr val="EC7061"/>
                </a:solidFill>
                <a:latin typeface="+mj-lt"/>
                <a:ea typeface="方正兰亭黑简体" panose="02000000000000000000" pitchFamily="2" charset="-122"/>
              </a:rPr>
              <a:t>  0c 01</a:t>
            </a:r>
            <a:r>
              <a:rPr lang="en-US" sz="1100" dirty="0">
                <a:solidFill>
                  <a:srgbClr val="1D1D1A"/>
                </a:solidFill>
                <a:latin typeface="+mj-lt"/>
                <a:ea typeface="方正兰亭黑简体" panose="02000000000000000000" pitchFamily="2" charset="-122"/>
              </a:rPr>
              <a:t> c0 a8 22 0d 08 00 f9 d1 82 3b 0a 71 08 09 </a:t>
            </a:r>
          </a:p>
          <a:p>
            <a:r>
              <a:rPr lang="en-US" sz="1100" dirty="0">
                <a:solidFill>
                  <a:srgbClr val="1D1D1A"/>
                </a:solidFill>
                <a:latin typeface="+mj-lt"/>
                <a:ea typeface="方正兰亭黑简体" panose="02000000000000000000" pitchFamily="2" charset="-122"/>
              </a:rPr>
              <a:t>  0a 0b 0c 0d 0e 0f 10 11 12 13 14 15 16 17 18 19 </a:t>
            </a:r>
          </a:p>
          <a:p>
            <a:r>
              <a:rPr lang="en-US" sz="1100" dirty="0">
                <a:solidFill>
                  <a:srgbClr val="1D1D1A"/>
                </a:solidFill>
                <a:latin typeface="+mj-lt"/>
                <a:ea typeface="方正兰亭黑简体" panose="02000000000000000000" pitchFamily="2" charset="-122"/>
              </a:rPr>
              <a:t>  1a 1b 1c 1d 1e 1f 20 21 22 23 24 25 26 27 </a:t>
            </a:r>
          </a:p>
          <a:p>
            <a:r>
              <a:rPr lang="en-US" sz="1100" dirty="0">
                <a:solidFill>
                  <a:srgbClr val="1D1D1A"/>
                </a:solidFill>
                <a:latin typeface="+mj-lt"/>
                <a:ea typeface="方正兰亭黑简体" panose="02000000000000000000" pitchFamily="2" charset="-122"/>
              </a:rPr>
              <a:t>  -------------------------------------------------------</a:t>
            </a:r>
          </a:p>
        </p:txBody>
      </p:sp>
      <p:grpSp>
        <p:nvGrpSpPr>
          <p:cNvPr id="42" name="组合 41"/>
          <p:cNvGrpSpPr/>
          <p:nvPr/>
        </p:nvGrpSpPr>
        <p:grpSpPr>
          <a:xfrm>
            <a:off x="2846462" y="2644154"/>
            <a:ext cx="288000" cy="288000"/>
            <a:chOff x="856677" y="2615810"/>
            <a:chExt cx="288000" cy="288000"/>
          </a:xfrm>
        </p:grpSpPr>
        <p:sp>
          <p:nvSpPr>
            <p:cNvPr id="50" name="椭圆 49"/>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tLang="zh-CN" dirty="0">
                <a:latin typeface="+mj-lt"/>
                <a:ea typeface="方正兰亭黑简体" panose="02000000000000000000" pitchFamily="2" charset="-122"/>
                <a:sym typeface="Huawei Sans" panose="020C0503030203020204" pitchFamily="34" charset="0"/>
              </a:endParaRPr>
            </a:p>
          </p:txBody>
        </p:sp>
        <p:grpSp>
          <p:nvGrpSpPr>
            <p:cNvPr id="55" name="组合 54"/>
            <p:cNvGrpSpPr/>
            <p:nvPr/>
          </p:nvGrpSpPr>
          <p:grpSpPr>
            <a:xfrm>
              <a:off x="923444" y="2692169"/>
              <a:ext cx="144001" cy="144002"/>
              <a:chOff x="898853" y="2657982"/>
              <a:chExt cx="203649" cy="203652"/>
            </a:xfrm>
          </p:grpSpPr>
          <p:cxnSp>
            <p:nvCxnSpPr>
              <p:cNvPr id="56" name="直接连接符 55"/>
              <p:cNvCxnSpPr>
                <a:stCxn id="50" idx="3"/>
                <a:endCxn id="50"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8" name="直接连接符 57"/>
              <p:cNvCxnSpPr>
                <a:stCxn id="50" idx="1"/>
                <a:endCxn id="50"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59" name="椭圆 58"/>
          <p:cNvSpPr>
            <a:spLocks noChangeAspect="1"/>
          </p:cNvSpPr>
          <p:nvPr/>
        </p:nvSpPr>
        <p:spPr>
          <a:xfrm>
            <a:off x="2835352" y="3896517"/>
            <a:ext cx="179432" cy="179432"/>
          </a:xfrm>
          <a:prstGeom prst="ellipse">
            <a:avLst/>
          </a:prstGeom>
          <a:solidFill>
            <a:schemeClr val="accent3">
              <a:lumMod val="75000"/>
            </a:schemeClr>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en-US" altLang="zh-CN" sz="1400" b="1" dirty="0">
              <a:solidFill>
                <a:prstClr val="white"/>
              </a:solidFill>
              <a:latin typeface="+mj-lt"/>
              <a:ea typeface="方正兰亭黑简体" panose="02000000000000000000" pitchFamily="2" charset="-122"/>
              <a:sym typeface="Huawei Sans" panose="020C0503030203020204" pitchFamily="34" charset="0"/>
            </a:endParaRPr>
          </a:p>
        </p:txBody>
      </p:sp>
      <p:sp>
        <p:nvSpPr>
          <p:cNvPr id="60" name="椭圆 59"/>
          <p:cNvSpPr>
            <a:spLocks noChangeAspect="1"/>
          </p:cNvSpPr>
          <p:nvPr/>
        </p:nvSpPr>
        <p:spPr>
          <a:xfrm>
            <a:off x="4158847" y="3624557"/>
            <a:ext cx="179432" cy="179432"/>
          </a:xfrm>
          <a:prstGeom prst="ellipse">
            <a:avLst/>
          </a:prstGeom>
          <a:solidFill>
            <a:schemeClr val="accent3">
              <a:lumMod val="75000"/>
            </a:schemeClr>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en-US" altLang="zh-CN" sz="1400" b="1" dirty="0">
              <a:solidFill>
                <a:prstClr val="white"/>
              </a:solidFill>
              <a:latin typeface="+mj-lt"/>
              <a:ea typeface="方正兰亭黑简体" panose="02000000000000000000" pitchFamily="2" charset="-122"/>
              <a:sym typeface="Huawei Sans" panose="020C0503030203020204" pitchFamily="34" charset="0"/>
            </a:endParaRPr>
          </a:p>
        </p:txBody>
      </p:sp>
      <p:sp>
        <p:nvSpPr>
          <p:cNvPr id="61" name="椭圆 60"/>
          <p:cNvSpPr>
            <a:spLocks noChangeAspect="1"/>
          </p:cNvSpPr>
          <p:nvPr/>
        </p:nvSpPr>
        <p:spPr>
          <a:xfrm>
            <a:off x="3298226" y="5532643"/>
            <a:ext cx="179432" cy="179432"/>
          </a:xfrm>
          <a:prstGeom prst="ellipse">
            <a:avLst/>
          </a:prstGeom>
          <a:solidFill>
            <a:schemeClr val="accent3">
              <a:lumMod val="75000"/>
            </a:schemeClr>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endParaRPr lang="en-US" altLang="zh-CN" sz="1400" b="1" dirty="0">
              <a:solidFill>
                <a:prstClr val="white"/>
              </a:solidFill>
              <a:latin typeface="+mj-lt"/>
              <a:ea typeface="方正兰亭黑简体" panose="02000000000000000000" pitchFamily="2" charset="-122"/>
              <a:sym typeface="Huawei Sans" panose="020C0503030203020204" pitchFamily="34" charset="0"/>
            </a:endParaRPr>
          </a:p>
        </p:txBody>
      </p:sp>
      <p:sp>
        <p:nvSpPr>
          <p:cNvPr id="62" name="TextBox 123"/>
          <p:cNvSpPr txBox="1"/>
          <p:nvPr/>
        </p:nvSpPr>
        <p:spPr>
          <a:xfrm>
            <a:off x="3477658" y="5483860"/>
            <a:ext cx="2049142" cy="461665"/>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Port that obtains </a:t>
            </a:r>
            <a:r>
              <a:rPr lang="en-US" sz="1200" dirty="0" smtClean="0">
                <a:latin typeface="+mj-lt"/>
                <a:ea typeface="方正兰亭黑简体" panose="02000000000000000000" pitchFamily="2" charset="-122"/>
                <a:sym typeface="Huawei Sans" panose="020C0503030203020204" pitchFamily="34" charset="0"/>
              </a:rPr>
              <a:t>packet information</a:t>
            </a:r>
            <a:endParaRPr lang="en-US" sz="1200" dirty="0">
              <a:latin typeface="+mj-lt"/>
              <a:ea typeface="方正兰亭黑简体" panose="02000000000000000000" pitchFamily="2" charset="-122"/>
              <a:sym typeface="Huawei Sans" panose="020C0503030203020204" pitchFamily="34" charset="0"/>
            </a:endParaRPr>
          </a:p>
        </p:txBody>
      </p:sp>
      <p:sp>
        <p:nvSpPr>
          <p:cNvPr id="2" name="矩形 1"/>
          <p:cNvSpPr/>
          <p:nvPr/>
        </p:nvSpPr>
        <p:spPr>
          <a:xfrm>
            <a:off x="5637427" y="3230397"/>
            <a:ext cx="6096000" cy="867930"/>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The IP address is a virtual IP address. </a:t>
            </a:r>
            <a:r>
              <a:rPr lang="en-US" sz="1200" dirty="0" smtClean="0">
                <a:latin typeface="+mj-lt"/>
                <a:cs typeface="Arial" panose="020B0604020202020204" pitchFamily="34" charset="0"/>
              </a:rPr>
              <a:t>VRRP may be </a:t>
            </a:r>
            <a:r>
              <a:rPr lang="en-US" sz="1200" dirty="0">
                <a:latin typeface="+mj-lt"/>
                <a:cs typeface="Arial" panose="020B0604020202020204" pitchFamily="34" charset="0"/>
              </a:rPr>
              <a:t>defective. Obtain packet </a:t>
            </a:r>
            <a:r>
              <a:rPr lang="en-US" sz="1200" dirty="0" smtClean="0">
                <a:latin typeface="+mj-lt"/>
                <a:cs typeface="Arial" panose="020B0604020202020204" pitchFamily="34" charset="0"/>
              </a:rPr>
              <a:t>information </a:t>
            </a:r>
            <a:r>
              <a:rPr lang="en-US" sz="1200" dirty="0">
                <a:latin typeface="+mj-lt"/>
                <a:cs typeface="Arial" panose="020B0604020202020204" pitchFamily="34" charset="0"/>
              </a:rPr>
              <a:t>on SW1's GE </a:t>
            </a:r>
            <a:r>
              <a:rPr lang="en-US" sz="1200" dirty="0" smtClean="0">
                <a:latin typeface="+mj-lt"/>
                <a:cs typeface="Arial" panose="020B0604020202020204" pitchFamily="34" charset="0"/>
              </a:rPr>
              <a:t>0/0/10 and </a:t>
            </a:r>
            <a:r>
              <a:rPr lang="en-US" sz="1200" dirty="0">
                <a:latin typeface="+mj-lt"/>
                <a:cs typeface="Arial" panose="020B0604020202020204" pitchFamily="34" charset="0"/>
              </a:rPr>
              <a:t>SW2's GE 0/0/3. The addresses marked red are </a:t>
            </a:r>
            <a:r>
              <a:rPr lang="en-US" sz="1200" dirty="0" smtClean="0">
                <a:latin typeface="+mj-lt"/>
                <a:cs typeface="Arial" panose="020B0604020202020204" pitchFamily="34" charset="0"/>
              </a:rPr>
              <a:t>source </a:t>
            </a:r>
            <a:r>
              <a:rPr lang="en-US" sz="1200" dirty="0">
                <a:latin typeface="+mj-lt"/>
                <a:cs typeface="Arial" panose="020B0604020202020204" pitchFamily="34" charset="0"/>
              </a:rPr>
              <a:t>MAC and IP addresses. SW2 </a:t>
            </a:r>
            <a:r>
              <a:rPr lang="en-US" sz="1200" dirty="0" smtClean="0">
                <a:latin typeface="+mj-lt"/>
                <a:cs typeface="Arial" panose="020B0604020202020204" pitchFamily="34" charset="0"/>
              </a:rPr>
              <a:t>fails to </a:t>
            </a:r>
            <a:r>
              <a:rPr lang="en-US" sz="1200" dirty="0">
                <a:latin typeface="+mj-lt"/>
                <a:cs typeface="Arial" panose="020B0604020202020204" pitchFamily="34" charset="0"/>
              </a:rPr>
              <a:t>obtain data packet </a:t>
            </a:r>
            <a:r>
              <a:rPr lang="en-US" sz="1200" dirty="0" smtClean="0">
                <a:latin typeface="+mj-lt"/>
                <a:cs typeface="Arial" panose="020B0604020202020204" pitchFamily="34" charset="0"/>
              </a:rPr>
              <a:t>information</a:t>
            </a:r>
            <a:r>
              <a:rPr lang="en-US" sz="1200" dirty="0">
                <a:latin typeface="+mj-lt"/>
                <a:cs typeface="Arial" panose="020B0604020202020204" pitchFamily="34" charset="0"/>
              </a:rPr>
              <a:t>.</a:t>
            </a:r>
          </a:p>
        </p:txBody>
      </p:sp>
      <p:sp>
        <p:nvSpPr>
          <p:cNvPr id="63" name="isḻïḑe">
            <a:extLst>
              <a:ext uri="{FF2B5EF4-FFF2-40B4-BE49-F238E27FC236}">
                <a16:creationId xmlns:a16="http://schemas.microsoft.com/office/drawing/2014/main" xmlns="" id="{24CBC826-002E-4B71-8291-B729E4BED0E3}"/>
              </a:ext>
            </a:extLst>
          </p:cNvPr>
          <p:cNvSpPr txBox="1"/>
          <p:nvPr/>
        </p:nvSpPr>
        <p:spPr bwMode="auto">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64" name="ïšļïďe">
            <a:extLst>
              <a:ext uri="{FF2B5EF4-FFF2-40B4-BE49-F238E27FC236}">
                <a16:creationId xmlns:a16="http://schemas.microsoft.com/office/drawing/2014/main" xmlns="" id="{FB41FAD4-0BA5-4580-B72E-A6BFF22F8784}"/>
              </a:ext>
            </a:extLst>
          </p:cNvPr>
          <p:cNvSpPr txBox="1"/>
          <p:nvPr/>
        </p:nvSpPr>
        <p:spPr bwMode="auto">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65" name="ïṧļíḍê">
            <a:extLst>
              <a:ext uri="{FF2B5EF4-FFF2-40B4-BE49-F238E27FC236}">
                <a16:creationId xmlns:a16="http://schemas.microsoft.com/office/drawing/2014/main" xmlns="" id="{D1BCCD92-D45A-41F7-960F-30FC35568CBF}"/>
              </a:ext>
            </a:extLst>
          </p:cNvPr>
          <p:cNvSpPr txBox="1"/>
          <p:nvPr/>
        </p:nvSpPr>
        <p:spPr bwMode="auto">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66" name="îş1iḍê">
            <a:extLst>
              <a:ext uri="{FF2B5EF4-FFF2-40B4-BE49-F238E27FC236}">
                <a16:creationId xmlns:a16="http://schemas.microsoft.com/office/drawing/2014/main" xmlns="" id="{F0B068A5-560A-4DB9-9ABC-E179FB4B53B1}"/>
              </a:ext>
            </a:extLst>
          </p:cNvPr>
          <p:cNvSpPr txBox="1"/>
          <p:nvPr/>
        </p:nvSpPr>
        <p:spPr bwMode="auto">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67" name="íşḻïďe">
            <a:extLst>
              <a:ext uri="{FF2B5EF4-FFF2-40B4-BE49-F238E27FC236}">
                <a16:creationId xmlns:a16="http://schemas.microsoft.com/office/drawing/2014/main" xmlns="" id="{05246D82-A4F5-42F2-854D-C3D348D160CE}"/>
              </a:ext>
            </a:extLst>
          </p:cNvPr>
          <p:cNvSpPr txBox="1"/>
          <p:nvPr/>
        </p:nvSpPr>
        <p:spPr bwMode="auto">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b="1" dirty="0">
                <a:latin typeface="+mj-lt"/>
              </a:rPr>
              <a:t>VRRP fault</a:t>
            </a:r>
          </a:p>
        </p:txBody>
      </p:sp>
    </p:spTree>
    <p:extLst>
      <p:ext uri="{BB962C8B-B14F-4D97-AF65-F5344CB8AC3E}">
        <p14:creationId xmlns:p14="http://schemas.microsoft.com/office/powerpoint/2010/main" val="24149456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7"/>
          <p:cNvSpPr>
            <a:spLocks noChangeArrowheads="1"/>
          </p:cNvSpPr>
          <p:nvPr/>
        </p:nvSpPr>
        <p:spPr bwMode="auto">
          <a:xfrm>
            <a:off x="6223106" y="2130850"/>
            <a:ext cx="5198832" cy="264520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&lt;SW3&gt;display </a:t>
            </a:r>
            <a:r>
              <a:rPr lang="en-US" sz="1100" dirty="0" err="1">
                <a:solidFill>
                  <a:srgbClr val="1D1D1A"/>
                </a:solidFill>
                <a:latin typeface="+mj-lt"/>
                <a:ea typeface="方正兰亭黑简体" panose="02000000000000000000" pitchFamily="2" charset="-122"/>
              </a:rPr>
              <a:t>vrrp</a:t>
            </a:r>
            <a:endParaRPr lang="en-US" sz="1100" dirty="0">
              <a:solidFill>
                <a:srgbClr val="1D1D1A"/>
              </a:solidFill>
              <a:latin typeface="+mj-lt"/>
              <a:ea typeface="方正兰亭黑简体" panose="02000000000000000000" pitchFamily="2" charset="-122"/>
            </a:endParaRPr>
          </a:p>
          <a:p>
            <a:r>
              <a:rPr lang="en-US" sz="1100" dirty="0">
                <a:solidFill>
                  <a:srgbClr val="1D1D1A"/>
                </a:solidFill>
                <a:latin typeface="+mj-lt"/>
                <a:ea typeface="方正兰亭黑简体" panose="02000000000000000000" pitchFamily="2" charset="-122"/>
              </a:rPr>
              <a:t>  Vlanif12 | Virtual Router 3</a:t>
            </a:r>
          </a:p>
          <a:p>
            <a:r>
              <a:rPr lang="en-US" sz="1100" dirty="0">
                <a:solidFill>
                  <a:srgbClr val="1D1D1A"/>
                </a:solidFill>
                <a:latin typeface="+mj-lt"/>
                <a:ea typeface="方正兰亭黑简体" panose="02000000000000000000" pitchFamily="2" charset="-122"/>
              </a:rPr>
              <a:t>    State : Master</a:t>
            </a:r>
          </a:p>
          <a:p>
            <a:r>
              <a:rPr lang="en-US" sz="1100" dirty="0">
                <a:solidFill>
                  <a:srgbClr val="1D1D1A"/>
                </a:solidFill>
                <a:latin typeface="+mj-lt"/>
                <a:ea typeface="方正兰亭黑简体" panose="02000000000000000000" pitchFamily="2" charset="-122"/>
              </a:rPr>
              <a:t>    Virtual IP : 192.168.12.254</a:t>
            </a:r>
          </a:p>
          <a:p>
            <a:r>
              <a:rPr lang="en-US" sz="1100" dirty="0">
                <a:solidFill>
                  <a:srgbClr val="1D1D1A"/>
                </a:solidFill>
                <a:latin typeface="+mj-lt"/>
                <a:ea typeface="方正兰亭黑简体" panose="02000000000000000000" pitchFamily="2" charset="-122"/>
              </a:rPr>
              <a:t>    Master IP : 192.168.12.3</a:t>
            </a:r>
          </a:p>
          <a:p>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PriorityRun</a:t>
            </a:r>
            <a:r>
              <a:rPr lang="en-US" sz="1100" dirty="0">
                <a:solidFill>
                  <a:srgbClr val="1D1D1A"/>
                </a:solidFill>
                <a:latin typeface="+mj-lt"/>
                <a:ea typeface="方正兰亭黑简体" panose="02000000000000000000" pitchFamily="2" charset="-122"/>
              </a:rPr>
              <a:t> : 100</a:t>
            </a:r>
          </a:p>
          <a:p>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PriorityConfig</a:t>
            </a:r>
            <a:r>
              <a:rPr lang="en-US" sz="1100" dirty="0">
                <a:solidFill>
                  <a:srgbClr val="1D1D1A"/>
                </a:solidFill>
                <a:latin typeface="+mj-lt"/>
                <a:ea typeface="方正兰亭黑简体" panose="02000000000000000000" pitchFamily="2" charset="-122"/>
              </a:rPr>
              <a:t> : 100</a:t>
            </a:r>
          </a:p>
          <a:p>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MasterPriority</a:t>
            </a:r>
            <a:r>
              <a:rPr lang="en-US" sz="1100" dirty="0">
                <a:solidFill>
                  <a:srgbClr val="1D1D1A"/>
                </a:solidFill>
                <a:latin typeface="+mj-lt"/>
                <a:ea typeface="方正兰亭黑简体" panose="02000000000000000000" pitchFamily="2" charset="-122"/>
              </a:rPr>
              <a:t> : 100</a:t>
            </a:r>
          </a:p>
          <a:p>
            <a:r>
              <a:rPr lang="en-US" sz="1100" dirty="0">
                <a:solidFill>
                  <a:srgbClr val="1D1D1A"/>
                </a:solidFill>
                <a:latin typeface="+mj-lt"/>
                <a:ea typeface="方正兰亭黑简体" panose="02000000000000000000" pitchFamily="2" charset="-122"/>
              </a:rPr>
              <a:t>    Virtual MAC : 0000-5e00-0103</a:t>
            </a:r>
          </a:p>
          <a:p>
            <a:r>
              <a:rPr lang="en-US" sz="1100" dirty="0">
                <a:solidFill>
                  <a:srgbClr val="1D1D1A"/>
                </a:solidFill>
                <a:latin typeface="+mj-lt"/>
                <a:ea typeface="方正兰亭黑简体" panose="02000000000000000000" pitchFamily="2" charset="-122"/>
              </a:rPr>
              <a:t>&lt;SW3&gt;display current-configuration interface </a:t>
            </a:r>
            <a:r>
              <a:rPr lang="en-US" sz="1100" dirty="0" err="1">
                <a:solidFill>
                  <a:srgbClr val="1D1D1A"/>
                </a:solidFill>
                <a:latin typeface="+mj-lt"/>
                <a:ea typeface="方正兰亭黑简体" panose="02000000000000000000" pitchFamily="2" charset="-122"/>
              </a:rPr>
              <a:t>Vlanif</a:t>
            </a:r>
            <a:r>
              <a:rPr lang="en-US" sz="1100" dirty="0">
                <a:solidFill>
                  <a:srgbClr val="1D1D1A"/>
                </a:solidFill>
                <a:latin typeface="+mj-lt"/>
                <a:ea typeface="方正兰亭黑简体" panose="02000000000000000000" pitchFamily="2" charset="-122"/>
              </a:rPr>
              <a:t> 12</a:t>
            </a:r>
          </a:p>
          <a:p>
            <a:r>
              <a:rPr lang="en-US" sz="1100" dirty="0">
                <a:solidFill>
                  <a:srgbClr val="1D1D1A"/>
                </a:solidFill>
                <a:latin typeface="+mj-lt"/>
                <a:ea typeface="方正兰亭黑简体" panose="02000000000000000000" pitchFamily="2" charset="-122"/>
              </a:rPr>
              <a:t>#</a:t>
            </a:r>
          </a:p>
          <a:p>
            <a:r>
              <a:rPr lang="en-US" sz="1100" dirty="0">
                <a:solidFill>
                  <a:srgbClr val="1D1D1A"/>
                </a:solidFill>
                <a:latin typeface="+mj-lt"/>
                <a:ea typeface="方正兰亭黑简体" panose="02000000000000000000" pitchFamily="2" charset="-122"/>
              </a:rPr>
              <a:t>interface Vlanif12</a:t>
            </a:r>
          </a:p>
          <a:p>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ip</a:t>
            </a:r>
            <a:r>
              <a:rPr lang="en-US" sz="1100" dirty="0">
                <a:solidFill>
                  <a:srgbClr val="1D1D1A"/>
                </a:solidFill>
                <a:latin typeface="+mj-lt"/>
                <a:ea typeface="方正兰亭黑简体" panose="02000000000000000000" pitchFamily="2" charset="-122"/>
              </a:rPr>
              <a:t> address 192.168.12.3 255.255.255.0</a:t>
            </a:r>
          </a:p>
          <a:p>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vrrp</a:t>
            </a:r>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vrid</a:t>
            </a:r>
            <a:r>
              <a:rPr lang="en-US" sz="1100" dirty="0">
                <a:solidFill>
                  <a:srgbClr val="1D1D1A"/>
                </a:solidFill>
                <a:latin typeface="+mj-lt"/>
                <a:ea typeface="方正兰亭黑简体" panose="02000000000000000000" pitchFamily="2" charset="-122"/>
              </a:rPr>
              <a:t> 3 virtual-</a:t>
            </a:r>
            <a:r>
              <a:rPr lang="en-US" sz="1100" dirty="0" err="1">
                <a:solidFill>
                  <a:srgbClr val="1D1D1A"/>
                </a:solidFill>
                <a:latin typeface="+mj-lt"/>
                <a:ea typeface="方正兰亭黑简体" panose="02000000000000000000" pitchFamily="2" charset="-122"/>
              </a:rPr>
              <a:t>ip</a:t>
            </a:r>
            <a:r>
              <a:rPr lang="en-US" sz="1100" dirty="0">
                <a:solidFill>
                  <a:srgbClr val="1D1D1A"/>
                </a:solidFill>
                <a:latin typeface="+mj-lt"/>
                <a:ea typeface="方正兰亭黑简体" panose="02000000000000000000" pitchFamily="2" charset="-122"/>
              </a:rPr>
              <a:t> 192.168.12.254</a:t>
            </a:r>
          </a:p>
          <a:p>
            <a:r>
              <a:rPr lang="en-US" sz="1100" dirty="0">
                <a:solidFill>
                  <a:srgbClr val="1D1D1A"/>
                </a:solidFill>
                <a:latin typeface="+mj-lt"/>
                <a:ea typeface="方正兰亭黑简体" panose="02000000000000000000" pitchFamily="2" charset="-122"/>
              </a:rPr>
              <a:t>#</a:t>
            </a:r>
          </a:p>
        </p:txBody>
      </p:sp>
      <p:sp>
        <p:nvSpPr>
          <p:cNvPr id="49" name="标题 48"/>
          <p:cNvSpPr>
            <a:spLocks noGrp="1"/>
          </p:cNvSpPr>
          <p:nvPr>
            <p:ph type="title"/>
          </p:nvPr>
        </p:nvSpPr>
        <p:spPr>
          <a:xfrm>
            <a:off x="1594799" y="410400"/>
            <a:ext cx="10248857" cy="640800"/>
          </a:xfrm>
          <a:noFill/>
          <a:ln w="9525">
            <a:noFill/>
            <a:miter lim="800000"/>
            <a:headEnd/>
            <a:tailEnd/>
          </a:ln>
        </p:spPr>
        <p:txBody>
          <a:bodyPr vert="horz" wrap="square" lIns="100800" tIns="50400" rIns="100800" bIns="50400" numCol="1" anchor="ctr" anchorCtr="0" compatLnSpc="1">
            <a:prstTxWarp prst="textNoShape">
              <a:avLst/>
            </a:prstTxWarp>
          </a:bodyPr>
          <a:lstStyle/>
          <a:p>
            <a:r>
              <a:rPr lang="en-US" sz="3000" dirty="0"/>
              <a:t>Symptom – PC1 and PC13 Cannot </a:t>
            </a:r>
            <a:r>
              <a:rPr lang="en-US" sz="3000" dirty="0" smtClean="0"/>
              <a:t>Communicate (8)</a:t>
            </a:r>
            <a:endParaRPr lang="en-US" sz="3000" dirty="0"/>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26" name="图片 25" descr="通用交换机.png"/>
          <p:cNvPicPr>
            <a:picLocks noChangeAspect="1"/>
          </p:cNvPicPr>
          <p:nvPr/>
        </p:nvPicPr>
        <p:blipFill>
          <a:blip r:embed="rId3" cstate="print"/>
          <a:stretch>
            <a:fillRect/>
          </a:stretch>
        </p:blipFill>
        <p:spPr>
          <a:xfrm>
            <a:off x="2670450" y="3506154"/>
            <a:ext cx="540000" cy="441818"/>
          </a:xfrm>
          <a:prstGeom prst="rect">
            <a:avLst/>
          </a:prstGeom>
        </p:spPr>
      </p:pic>
      <p:pic>
        <p:nvPicPr>
          <p:cNvPr id="27" name="图片 26" descr="通用交换机.png"/>
          <p:cNvPicPr>
            <a:picLocks noChangeAspect="1"/>
          </p:cNvPicPr>
          <p:nvPr/>
        </p:nvPicPr>
        <p:blipFill>
          <a:blip r:embed="rId3" cstate="print"/>
          <a:stretch>
            <a:fillRect/>
          </a:stretch>
        </p:blipFill>
        <p:spPr>
          <a:xfrm>
            <a:off x="4344871" y="3506154"/>
            <a:ext cx="540000" cy="441818"/>
          </a:xfrm>
          <a:prstGeom prst="rect">
            <a:avLst/>
          </a:prstGeom>
        </p:spPr>
      </p:pic>
      <p:pic>
        <p:nvPicPr>
          <p:cNvPr id="28" name="图片 2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70450" y="2204471"/>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344871" y="2204471"/>
            <a:ext cx="540000" cy="442800"/>
          </a:xfrm>
          <a:prstGeom prst="rect">
            <a:avLst/>
          </a:prstGeom>
        </p:spPr>
      </p:pic>
      <p:cxnSp>
        <p:nvCxnSpPr>
          <p:cNvPr id="30" name="直接连接符 29"/>
          <p:cNvCxnSpPr>
            <a:stCxn id="28" idx="3"/>
            <a:endCxn id="29" idx="1"/>
          </p:cNvCxnSpPr>
          <p:nvPr/>
        </p:nvCxnSpPr>
        <p:spPr>
          <a:xfrm>
            <a:off x="3210450" y="2425871"/>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2"/>
            <a:endCxn id="26" idx="0"/>
          </p:cNvCxnSpPr>
          <p:nvPr/>
        </p:nvCxnSpPr>
        <p:spPr>
          <a:xfrm>
            <a:off x="2940450"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9" idx="2"/>
            <a:endCxn id="27" idx="0"/>
          </p:cNvCxnSpPr>
          <p:nvPr/>
        </p:nvCxnSpPr>
        <p:spPr>
          <a:xfrm>
            <a:off x="4614871" y="2647271"/>
            <a:ext cx="0" cy="85888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6" idx="3"/>
            <a:endCxn id="27" idx="1"/>
          </p:cNvCxnSpPr>
          <p:nvPr/>
        </p:nvCxnSpPr>
        <p:spPr>
          <a:xfrm>
            <a:off x="3210450" y="3727063"/>
            <a:ext cx="11344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4" name="图片 33" descr="PC.png"/>
          <p:cNvPicPr>
            <a:picLocks noChangeAspect="1"/>
          </p:cNvPicPr>
          <p:nvPr/>
        </p:nvPicPr>
        <p:blipFill>
          <a:blip r:embed="rId5" cstate="print"/>
          <a:stretch>
            <a:fillRect/>
          </a:stretch>
        </p:blipFill>
        <p:spPr>
          <a:xfrm>
            <a:off x="2670918" y="4693445"/>
            <a:ext cx="539063" cy="414000"/>
          </a:xfrm>
          <a:prstGeom prst="rect">
            <a:avLst/>
          </a:prstGeom>
        </p:spPr>
      </p:pic>
      <p:pic>
        <p:nvPicPr>
          <p:cNvPr id="35" name="图片 34" descr="PC.png"/>
          <p:cNvPicPr>
            <a:picLocks noChangeAspect="1"/>
          </p:cNvPicPr>
          <p:nvPr/>
        </p:nvPicPr>
        <p:blipFill>
          <a:blip r:embed="rId5" cstate="print"/>
          <a:stretch>
            <a:fillRect/>
          </a:stretch>
        </p:blipFill>
        <p:spPr>
          <a:xfrm>
            <a:off x="4352174" y="4673819"/>
            <a:ext cx="539063" cy="414000"/>
          </a:xfrm>
          <a:prstGeom prst="rect">
            <a:avLst/>
          </a:prstGeom>
        </p:spPr>
      </p:pic>
      <p:cxnSp>
        <p:nvCxnSpPr>
          <p:cNvPr id="36" name="直接连接符 35"/>
          <p:cNvCxnSpPr>
            <a:stCxn id="34" idx="0"/>
            <a:endCxn id="26" idx="2"/>
          </p:cNvCxnSpPr>
          <p:nvPr/>
        </p:nvCxnSpPr>
        <p:spPr>
          <a:xfrm flipV="1">
            <a:off x="2940450" y="3947972"/>
            <a:ext cx="0" cy="745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5" idx="0"/>
            <a:endCxn id="27" idx="2"/>
          </p:cNvCxnSpPr>
          <p:nvPr/>
        </p:nvCxnSpPr>
        <p:spPr>
          <a:xfrm flipH="1" flipV="1">
            <a:off x="4614871" y="3947972"/>
            <a:ext cx="6835" cy="72584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TextBox 123"/>
          <p:cNvSpPr txBox="1"/>
          <p:nvPr/>
        </p:nvSpPr>
        <p:spPr>
          <a:xfrm>
            <a:off x="2017806"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39" name="TextBox 123"/>
          <p:cNvSpPr txBox="1"/>
          <p:nvPr/>
        </p:nvSpPr>
        <p:spPr>
          <a:xfrm>
            <a:off x="4662119" y="359386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SW2</a:t>
            </a:r>
          </a:p>
        </p:txBody>
      </p:sp>
      <p:sp>
        <p:nvSpPr>
          <p:cNvPr id="40" name="TextBox 123"/>
          <p:cNvSpPr txBox="1"/>
          <p:nvPr/>
        </p:nvSpPr>
        <p:spPr>
          <a:xfrm>
            <a:off x="2017806"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1" name="TextBox 123"/>
          <p:cNvSpPr txBox="1"/>
          <p:nvPr/>
        </p:nvSpPr>
        <p:spPr>
          <a:xfrm>
            <a:off x="4662119" y="230065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SW4</a:t>
            </a:r>
          </a:p>
        </p:txBody>
      </p:sp>
      <p:sp>
        <p:nvSpPr>
          <p:cNvPr id="43" name="TextBox 123"/>
          <p:cNvSpPr txBox="1"/>
          <p:nvPr/>
        </p:nvSpPr>
        <p:spPr>
          <a:xfrm rot="5400000">
            <a:off x="2407975" y="423602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44" name="TextBox 123"/>
          <p:cNvSpPr txBox="1"/>
          <p:nvPr/>
        </p:nvSpPr>
        <p:spPr>
          <a:xfrm>
            <a:off x="3270243" y="238981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5" name="TextBox 123"/>
          <p:cNvSpPr txBox="1"/>
          <p:nvPr/>
        </p:nvSpPr>
        <p:spPr>
          <a:xfrm rot="16200000">
            <a:off x="2361778" y="289931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6" name="TextBox 123"/>
          <p:cNvSpPr txBox="1"/>
          <p:nvPr/>
        </p:nvSpPr>
        <p:spPr>
          <a:xfrm>
            <a:off x="3290469" y="346759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GE0/0/3</a:t>
            </a:r>
          </a:p>
        </p:txBody>
      </p:sp>
      <p:sp>
        <p:nvSpPr>
          <p:cNvPr id="47" name="TextBox 123"/>
          <p:cNvSpPr txBox="1"/>
          <p:nvPr/>
        </p:nvSpPr>
        <p:spPr>
          <a:xfrm rot="16200000">
            <a:off x="4312182" y="289490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48" name="TextBox 123"/>
          <p:cNvSpPr txBox="1"/>
          <p:nvPr/>
        </p:nvSpPr>
        <p:spPr>
          <a:xfrm rot="5400000">
            <a:off x="4312182" y="41802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51" name="文本占位符 49"/>
          <p:cNvSpPr txBox="1">
            <a:spLocks/>
          </p:cNvSpPr>
          <p:nvPr/>
        </p:nvSpPr>
        <p:spPr bwMode="auto">
          <a:xfrm>
            <a:off x="5526800" y="1204950"/>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As shown in the preceding slide, packets are dropped between SW1 and SW2, and the destination MAC address is </a:t>
            </a:r>
            <a:r>
              <a:rPr lang="en-US" sz="1200" dirty="0">
                <a:solidFill>
                  <a:srgbClr val="EC7061"/>
                </a:solidFill>
                <a:latin typeface="+mj-lt"/>
                <a:ea typeface="方正兰亭黑简体" panose="02000000000000000000" pitchFamily="2" charset="-122"/>
              </a:rPr>
              <a:t>00 00 5e 00 01 03. The VRRP ID is 3, which should </a:t>
            </a:r>
            <a:r>
              <a:rPr lang="en-US" sz="1200" dirty="0" smtClean="0">
                <a:solidFill>
                  <a:srgbClr val="EC7061"/>
                </a:solidFill>
                <a:latin typeface="+mj-lt"/>
                <a:ea typeface="方正兰亭黑简体" panose="02000000000000000000" pitchFamily="2" charset="-122"/>
              </a:rPr>
              <a:t>have been 1 </a:t>
            </a:r>
            <a:r>
              <a:rPr lang="en-US" sz="1200" dirty="0">
                <a:solidFill>
                  <a:srgbClr val="EC7061"/>
                </a:solidFill>
                <a:latin typeface="+mj-lt"/>
                <a:ea typeface="方正兰亭黑简体" panose="02000000000000000000" pitchFamily="2" charset="-122"/>
              </a:rPr>
              <a:t>as planned.</a:t>
            </a:r>
            <a:r>
              <a:rPr lang="en-US" sz="1200" dirty="0">
                <a:latin typeface="+mj-lt"/>
              </a:rPr>
              <a:t> Check the VRRP status and configuration of SW3</a:t>
            </a:r>
            <a:r>
              <a:rPr lang="en-US" sz="1200" dirty="0" smtClean="0">
                <a:latin typeface="+mj-lt"/>
              </a:rPr>
              <a:t>.</a:t>
            </a:r>
            <a:endParaRPr lang="en-US" altLang="zh-CN" sz="1200" dirty="0" smtClean="0">
              <a:latin typeface="+mj-lt"/>
            </a:endParaRPr>
          </a:p>
          <a:p>
            <a:pPr marL="0" indent="0">
              <a:buNone/>
            </a:pPr>
            <a:endParaRPr lang="en-US" altLang="zh-CN" sz="1200" dirty="0" smtClean="0">
              <a:latin typeface="+mj-lt"/>
            </a:endParaRPr>
          </a:p>
        </p:txBody>
      </p:sp>
      <p:sp>
        <p:nvSpPr>
          <p:cNvPr id="52" name="TextBox 123"/>
          <p:cNvSpPr txBox="1"/>
          <p:nvPr/>
        </p:nvSpPr>
        <p:spPr>
          <a:xfrm>
            <a:off x="2508503" y="51558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53" name="TextBox 123"/>
          <p:cNvSpPr txBox="1"/>
          <p:nvPr/>
        </p:nvSpPr>
        <p:spPr>
          <a:xfrm>
            <a:off x="4237190" y="515247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PC13</a:t>
            </a:r>
          </a:p>
        </p:txBody>
      </p:sp>
      <p:sp>
        <p:nvSpPr>
          <p:cNvPr id="2" name="矩形 1"/>
          <p:cNvSpPr/>
          <p:nvPr/>
        </p:nvSpPr>
        <p:spPr>
          <a:xfrm>
            <a:off x="5637427" y="4866257"/>
            <a:ext cx="6096000" cy="1487587"/>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According to the preceding analysis, </a:t>
            </a:r>
            <a:r>
              <a:rPr lang="en-US" sz="1200" dirty="0" smtClean="0">
                <a:latin typeface="+mj-lt"/>
                <a:cs typeface="Arial" panose="020B0604020202020204" pitchFamily="34" charset="0"/>
              </a:rPr>
              <a:t>a </a:t>
            </a:r>
            <a:r>
              <a:rPr lang="en-US" sz="1200" dirty="0">
                <a:latin typeface="+mj-lt"/>
                <a:cs typeface="Arial" panose="020B0604020202020204" pitchFamily="34" charset="0"/>
              </a:rPr>
              <a:t>VRRP dual-master fault occurs because the VRID is incorrectly set. As a result, packet loss occurs during a VRRP switchover. Correct the configuration of SW3.</a:t>
            </a:r>
          </a:p>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Carry out a reliability test again. Find that no packet loss occurs during the switchover. Then, the fault is rectified.</a:t>
            </a:r>
          </a:p>
        </p:txBody>
      </p:sp>
      <p:sp>
        <p:nvSpPr>
          <p:cNvPr id="42" name="isḻïḑe">
            <a:extLst>
              <a:ext uri="{FF2B5EF4-FFF2-40B4-BE49-F238E27FC236}">
                <a16:creationId xmlns:a16="http://schemas.microsoft.com/office/drawing/2014/main" xmlns="" id="{24CBC826-002E-4B71-8291-B729E4BED0E3}"/>
              </a:ext>
            </a:extLst>
          </p:cNvPr>
          <p:cNvSpPr txBox="1"/>
          <p:nvPr/>
        </p:nvSpPr>
        <p:spPr bwMode="auto">
          <a:xfrm>
            <a:off x="530281" y="1783680"/>
            <a:ext cx="1738274"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b="0" dirty="0">
                <a:solidFill>
                  <a:srgbClr val="ABABAB"/>
                </a:solidFill>
                <a:latin typeface="+mj-lt"/>
              </a:rPr>
              <a:t>Physical link fault</a:t>
            </a:r>
          </a:p>
        </p:txBody>
      </p:sp>
      <p:sp>
        <p:nvSpPr>
          <p:cNvPr id="50" name="ïšļïďe">
            <a:extLst>
              <a:ext uri="{FF2B5EF4-FFF2-40B4-BE49-F238E27FC236}">
                <a16:creationId xmlns:a16="http://schemas.microsoft.com/office/drawing/2014/main" xmlns="" id="{FB41FAD4-0BA5-4580-B72E-A6BFF22F8784}"/>
              </a:ext>
            </a:extLst>
          </p:cNvPr>
          <p:cNvSpPr txBox="1"/>
          <p:nvPr/>
        </p:nvSpPr>
        <p:spPr bwMode="auto">
          <a:xfrm>
            <a:off x="530282" y="2732524"/>
            <a:ext cx="1978222"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altLang="zh-CN" dirty="0">
                <a:solidFill>
                  <a:srgbClr val="ABABAB"/>
                </a:solidFill>
                <a:latin typeface="+mj-lt"/>
              </a:rPr>
              <a:t>Incorrectly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configured </a:t>
            </a:r>
            <a:r>
              <a:rPr lang="en-US" altLang="zh-CN" dirty="0">
                <a:solidFill>
                  <a:srgbClr val="ABABAB"/>
                </a:solidFill>
                <a:latin typeface="+mj-lt"/>
              </a:rPr>
              <a:t>IP </a:t>
            </a:r>
            <a:r>
              <a:rPr lang="en-US" altLang="zh-CN" dirty="0" smtClean="0">
                <a:solidFill>
                  <a:srgbClr val="ABABAB"/>
                </a:solidFill>
                <a:latin typeface="+mj-lt"/>
              </a:rPr>
              <a:t/>
            </a:r>
            <a:br>
              <a:rPr lang="en-US" altLang="zh-CN" dirty="0" smtClean="0">
                <a:solidFill>
                  <a:srgbClr val="ABABAB"/>
                </a:solidFill>
                <a:latin typeface="+mj-lt"/>
              </a:rPr>
            </a:br>
            <a:r>
              <a:rPr lang="en-US" altLang="zh-CN" dirty="0" smtClean="0">
                <a:solidFill>
                  <a:srgbClr val="ABABAB"/>
                </a:solidFill>
                <a:latin typeface="+mj-lt"/>
              </a:rPr>
              <a:t>address</a:t>
            </a:r>
            <a:endParaRPr lang="en-US" altLang="zh-CN" dirty="0">
              <a:solidFill>
                <a:srgbClr val="ABABAB"/>
              </a:solidFill>
              <a:latin typeface="+mj-lt"/>
            </a:endParaRPr>
          </a:p>
        </p:txBody>
      </p:sp>
      <p:sp>
        <p:nvSpPr>
          <p:cNvPr id="54" name="ïṧļíḍê">
            <a:extLst>
              <a:ext uri="{FF2B5EF4-FFF2-40B4-BE49-F238E27FC236}">
                <a16:creationId xmlns:a16="http://schemas.microsoft.com/office/drawing/2014/main" xmlns="" id="{D1BCCD92-D45A-41F7-960F-30FC35568CBF}"/>
              </a:ext>
            </a:extLst>
          </p:cNvPr>
          <p:cNvSpPr txBox="1"/>
          <p:nvPr/>
        </p:nvSpPr>
        <p:spPr bwMode="auto">
          <a:xfrm>
            <a:off x="530281" y="3696072"/>
            <a:ext cx="1481159"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en-US" altLang="zh-CN" sz="1400" dirty="0">
                <a:solidFill>
                  <a:srgbClr val="ABABAB"/>
                </a:solidFill>
                <a:latin typeface="+mj-lt"/>
              </a:rPr>
              <a:t>VLAN </a:t>
            </a:r>
            <a:r>
              <a:rPr lang="en-US" altLang="zh-CN" sz="1400" dirty="0" smtClean="0">
                <a:solidFill>
                  <a:srgbClr val="ABABAB"/>
                </a:solidFill>
                <a:latin typeface="+mj-lt"/>
              </a:rPr>
              <a:t/>
            </a:r>
            <a:br>
              <a:rPr lang="en-US" altLang="zh-CN" sz="1400" dirty="0" smtClean="0">
                <a:solidFill>
                  <a:srgbClr val="ABABAB"/>
                </a:solidFill>
                <a:latin typeface="+mj-lt"/>
              </a:rPr>
            </a:br>
            <a:r>
              <a:rPr lang="en-US" altLang="zh-CN" sz="1400" dirty="0" smtClean="0">
                <a:solidFill>
                  <a:srgbClr val="ABABAB"/>
                </a:solidFill>
                <a:latin typeface="+mj-lt"/>
              </a:rPr>
              <a:t>configuration </a:t>
            </a:r>
            <a:br>
              <a:rPr lang="en-US" altLang="zh-CN" sz="1400" dirty="0" smtClean="0">
                <a:solidFill>
                  <a:srgbClr val="ABABAB"/>
                </a:solidFill>
                <a:latin typeface="+mj-lt"/>
              </a:rPr>
            </a:br>
            <a:r>
              <a:rPr lang="en-US" altLang="zh-CN" sz="1400" dirty="0" smtClean="0">
                <a:solidFill>
                  <a:srgbClr val="ABABAB"/>
                </a:solidFill>
                <a:latin typeface="+mj-lt"/>
              </a:rPr>
              <a:t>error</a:t>
            </a:r>
            <a:endParaRPr lang="en-US" altLang="zh-CN" sz="1400" dirty="0">
              <a:solidFill>
                <a:srgbClr val="ABABAB"/>
              </a:solidFill>
              <a:latin typeface="+mj-lt"/>
            </a:endParaRPr>
          </a:p>
        </p:txBody>
      </p:sp>
      <p:sp>
        <p:nvSpPr>
          <p:cNvPr id="55" name="îş1iḍê">
            <a:extLst>
              <a:ext uri="{FF2B5EF4-FFF2-40B4-BE49-F238E27FC236}">
                <a16:creationId xmlns:a16="http://schemas.microsoft.com/office/drawing/2014/main" xmlns="" id="{F0B068A5-560A-4DB9-9ABC-E179FB4B53B1}"/>
              </a:ext>
            </a:extLst>
          </p:cNvPr>
          <p:cNvSpPr txBox="1"/>
          <p:nvPr/>
        </p:nvSpPr>
        <p:spPr bwMode="auto">
          <a:xfrm>
            <a:off x="530281" y="4650976"/>
            <a:ext cx="584111"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400" dirty="0">
                <a:solidFill>
                  <a:srgbClr val="ABABAB"/>
                </a:solidFill>
                <a:latin typeface="+mj-lt"/>
              </a:rPr>
              <a:t>Loop</a:t>
            </a:r>
          </a:p>
        </p:txBody>
      </p:sp>
      <p:sp>
        <p:nvSpPr>
          <p:cNvPr id="56" name="íşḻïďe">
            <a:extLst>
              <a:ext uri="{FF2B5EF4-FFF2-40B4-BE49-F238E27FC236}">
                <a16:creationId xmlns:a16="http://schemas.microsoft.com/office/drawing/2014/main" xmlns="" id="{05246D82-A4F5-42F2-854D-C3D348D160CE}"/>
              </a:ext>
            </a:extLst>
          </p:cNvPr>
          <p:cNvSpPr txBox="1"/>
          <p:nvPr/>
        </p:nvSpPr>
        <p:spPr bwMode="auto">
          <a:xfrm>
            <a:off x="530281" y="5605880"/>
            <a:ext cx="1055395" cy="3099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sz="1400" b="1" dirty="0">
                <a:latin typeface="+mj-lt"/>
              </a:rPr>
              <a:t>VRRP fault</a:t>
            </a:r>
          </a:p>
        </p:txBody>
      </p:sp>
    </p:spTree>
    <p:extLst>
      <p:ext uri="{BB962C8B-B14F-4D97-AF65-F5344CB8AC3E}">
        <p14:creationId xmlns:p14="http://schemas.microsoft.com/office/powerpoint/2010/main" val="34405209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latin typeface="+mj-lt"/>
              </a:rPr>
              <a:t>Troubleshooting Data Communication Network </a:t>
            </a:r>
            <a:r>
              <a:rPr lang="en-US" dirty="0">
                <a:solidFill>
                  <a:schemeClr val="bg1">
                    <a:lumMod val="50000"/>
                  </a:schemeClr>
                </a:solidFill>
                <a:latin typeface="+mj-lt"/>
              </a:rPr>
              <a:t>Faults</a:t>
            </a:r>
          </a:p>
          <a:p>
            <a:r>
              <a:rPr lang="en-US" b="1" dirty="0">
                <a:latin typeface="+mj-lt"/>
              </a:rPr>
              <a:t>Troubleshooting Common Network Faults</a:t>
            </a:r>
          </a:p>
          <a:p>
            <a:pPr lvl="1"/>
            <a:r>
              <a:rPr lang="en-US" dirty="0">
                <a:solidFill>
                  <a:schemeClr val="bg1">
                    <a:lumMod val="50000"/>
                  </a:schemeClr>
                </a:solidFill>
                <a:latin typeface="+mj-lt"/>
              </a:rPr>
              <a:t>LAN Faults</a:t>
            </a:r>
          </a:p>
          <a:p>
            <a:pPr lvl="1"/>
            <a:r>
              <a:rPr lang="en-US" b="1" dirty="0">
                <a:latin typeface="+mj-lt"/>
              </a:rPr>
              <a:t>Route Faults</a:t>
            </a:r>
          </a:p>
          <a:p>
            <a:pPr lvl="1"/>
            <a:r>
              <a:rPr lang="en-US" b="1" dirty="0">
                <a:solidFill>
                  <a:schemeClr val="bg1">
                    <a:lumMod val="50000"/>
                  </a:schemeClr>
                </a:solidFill>
                <a:latin typeface="+mj-lt"/>
              </a:rPr>
              <a:t>Service Faults</a:t>
            </a:r>
          </a:p>
        </p:txBody>
      </p:sp>
    </p:spTree>
    <p:extLst>
      <p:ext uri="{BB962C8B-B14F-4D97-AF65-F5344CB8AC3E}">
        <p14:creationId xmlns:p14="http://schemas.microsoft.com/office/powerpoint/2010/main" val="10683471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0"/>
          </p:nvPr>
        </p:nvSpPr>
        <p:spPr/>
        <p:txBody>
          <a:bodyPr/>
          <a:lstStyle/>
          <a:p>
            <a:pPr marL="0" indent="0">
              <a:buNone/>
            </a:pPr>
            <a:r>
              <a:rPr lang="en-US" dirty="0" smtClean="0">
                <a:latin typeface="+mj-lt"/>
              </a:rPr>
              <a:t>Simplified topology:</a:t>
            </a:r>
            <a:endParaRPr lang="en-US" dirty="0">
              <a:latin typeface="+mj-lt"/>
            </a:endParaRPr>
          </a:p>
        </p:txBody>
      </p:sp>
      <p:sp>
        <p:nvSpPr>
          <p:cNvPr id="2" name="标题 1"/>
          <p:cNvSpPr>
            <a:spLocks noGrp="1"/>
          </p:cNvSpPr>
          <p:nvPr>
            <p:ph type="title"/>
          </p:nvPr>
        </p:nvSpPr>
        <p:spPr>
          <a:xfrm>
            <a:off x="1594799" y="410400"/>
            <a:ext cx="8931687" cy="640800"/>
          </a:xfrm>
        </p:spPr>
        <p:txBody>
          <a:bodyPr/>
          <a:lstStyle/>
          <a:p>
            <a:r>
              <a:rPr lang="en-US" sz="3500" dirty="0">
                <a:latin typeface="+mj-lt"/>
              </a:rPr>
              <a:t>Fault Symptom – PC1 Cannot Use the FTP </a:t>
            </a:r>
            <a:r>
              <a:rPr lang="en-US" sz="3500" dirty="0" smtClean="0">
                <a:latin typeface="+mj-lt"/>
              </a:rPr>
              <a:t>Service </a:t>
            </a:r>
            <a:r>
              <a:rPr lang="en-US" sz="3500" dirty="0" smtClean="0"/>
              <a:t>(1)</a:t>
            </a:r>
            <a:endParaRPr lang="en-US" sz="3500" dirty="0">
              <a:latin typeface="+mj-lt"/>
            </a:endParaRPr>
          </a:p>
        </p:txBody>
      </p:sp>
      <p:sp>
        <p:nvSpPr>
          <p:cNvPr id="44" name="文本占位符 139"/>
          <p:cNvSpPr txBox="1">
            <a:spLocks/>
          </p:cNvSpPr>
          <p:nvPr/>
        </p:nvSpPr>
        <p:spPr bwMode="auto">
          <a:xfrm>
            <a:off x="5115782" y="1233487"/>
            <a:ext cx="6658082" cy="497136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600" dirty="0">
                <a:latin typeface="+mj-lt"/>
              </a:rPr>
              <a:t>In the preceding example, measures </a:t>
            </a:r>
            <a:r>
              <a:rPr lang="en-US" sz="1600" dirty="0" smtClean="0">
                <a:latin typeface="+mj-lt"/>
              </a:rPr>
              <a:t>are </a:t>
            </a:r>
            <a:r>
              <a:rPr lang="en-US" sz="1600" dirty="0">
                <a:latin typeface="+mj-lt"/>
              </a:rPr>
              <a:t>taken to ensure no fault occurs between PC1 and SW3 and between server 6 and SW5.</a:t>
            </a:r>
          </a:p>
          <a:p>
            <a:pPr>
              <a:lnSpc>
                <a:spcPct val="130000"/>
              </a:lnSpc>
            </a:pPr>
            <a:r>
              <a:rPr lang="en-US" sz="1600" dirty="0">
                <a:latin typeface="+mj-lt"/>
              </a:rPr>
              <a:t>As shown in the figure on the left, </a:t>
            </a:r>
            <a:r>
              <a:rPr lang="en-US" sz="1600" dirty="0" smtClean="0">
                <a:latin typeface="+mj-lt"/>
              </a:rPr>
              <a:t>possible </a:t>
            </a:r>
            <a:r>
              <a:rPr lang="en-US" sz="1600" dirty="0">
                <a:latin typeface="+mj-lt"/>
              </a:rPr>
              <a:t>causes for an FTP failure on PC1 are as follows:</a:t>
            </a:r>
          </a:p>
          <a:p>
            <a:pPr marL="609600" lvl="1" indent="-304800">
              <a:lnSpc>
                <a:spcPct val="130000"/>
              </a:lnSpc>
            </a:pPr>
            <a:r>
              <a:rPr lang="en-US" sz="1400" dirty="0">
                <a:latin typeface="+mj-lt"/>
              </a:rPr>
              <a:t>Physical link fault (done)</a:t>
            </a:r>
          </a:p>
          <a:p>
            <a:pPr marL="609600" lvl="1" indent="-304800">
              <a:lnSpc>
                <a:spcPct val="130000"/>
              </a:lnSpc>
            </a:pPr>
            <a:r>
              <a:rPr lang="en-US" sz="1400" dirty="0">
                <a:latin typeface="+mj-lt"/>
              </a:rPr>
              <a:t>Route faults</a:t>
            </a:r>
          </a:p>
          <a:p>
            <a:pPr marL="936625" lvl="2" indent="-315913">
              <a:lnSpc>
                <a:spcPct val="130000"/>
              </a:lnSpc>
            </a:pPr>
            <a:r>
              <a:rPr lang="en-US" sz="1200" dirty="0">
                <a:latin typeface="+mj-lt"/>
              </a:rPr>
              <a:t>Static route</a:t>
            </a:r>
          </a:p>
          <a:p>
            <a:pPr marL="936625" lvl="2" indent="-315913">
              <a:lnSpc>
                <a:spcPct val="130000"/>
              </a:lnSpc>
            </a:pPr>
            <a:r>
              <a:rPr lang="en-US" sz="1200" dirty="0">
                <a:latin typeface="+mj-lt"/>
              </a:rPr>
              <a:t>OSPF</a:t>
            </a:r>
          </a:p>
          <a:p>
            <a:pPr marL="936625" lvl="2" indent="-315913">
              <a:lnSpc>
                <a:spcPct val="130000"/>
              </a:lnSpc>
            </a:pPr>
            <a:r>
              <a:rPr lang="en-US" sz="1200" dirty="0">
                <a:latin typeface="+mj-lt"/>
              </a:rPr>
              <a:t>BGP</a:t>
            </a:r>
          </a:p>
          <a:p>
            <a:pPr marL="936625" lvl="2" indent="-315913">
              <a:lnSpc>
                <a:spcPct val="130000"/>
              </a:lnSpc>
            </a:pPr>
            <a:r>
              <a:rPr lang="en-US" sz="1200" dirty="0">
                <a:latin typeface="+mj-lt"/>
              </a:rPr>
              <a:t>IS-IS</a:t>
            </a:r>
          </a:p>
          <a:p>
            <a:pPr marL="609600" lvl="1" indent="-304800">
              <a:lnSpc>
                <a:spcPct val="130000"/>
              </a:lnSpc>
            </a:pPr>
            <a:r>
              <a:rPr lang="en-US" sz="1400" dirty="0" smtClean="0">
                <a:latin typeface="+mj-lt"/>
              </a:rPr>
              <a:t>Traffic control fault</a:t>
            </a:r>
          </a:p>
          <a:p>
            <a:pPr marL="609600" lvl="1" indent="-304800">
              <a:lnSpc>
                <a:spcPct val="130000"/>
              </a:lnSpc>
            </a:pPr>
            <a:r>
              <a:rPr lang="en-US" sz="1400" dirty="0" smtClean="0">
                <a:latin typeface="+mj-lt"/>
              </a:rPr>
              <a:t>Server </a:t>
            </a:r>
            <a:r>
              <a:rPr lang="en-US" sz="1400" dirty="0">
                <a:latin typeface="+mj-lt"/>
              </a:rPr>
              <a:t>fault (done)</a:t>
            </a:r>
          </a:p>
          <a:p>
            <a:pPr>
              <a:lnSpc>
                <a:spcPct val="130000"/>
              </a:lnSpc>
            </a:pPr>
            <a:r>
              <a:rPr lang="en-US" sz="1600" dirty="0">
                <a:latin typeface="+mj-lt"/>
              </a:rPr>
              <a:t>This section describes how to troubleshoot </a:t>
            </a:r>
            <a:r>
              <a:rPr lang="en-US" sz="1600" dirty="0" smtClean="0">
                <a:latin typeface="+mj-lt"/>
              </a:rPr>
              <a:t>route.</a:t>
            </a:r>
            <a:endParaRPr lang="en-US" sz="1600" dirty="0">
              <a:latin typeface="+mj-lt"/>
            </a:endParaRPr>
          </a:p>
        </p:txBody>
      </p:sp>
      <p:sp>
        <p:nvSpPr>
          <p:cNvPr id="35" name="矩形 34"/>
          <p:cNvSpPr/>
          <p:nvPr/>
        </p:nvSpPr>
        <p:spPr>
          <a:xfrm>
            <a:off x="2892771" y="2138107"/>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36" name="矩形 35"/>
          <p:cNvSpPr/>
          <p:nvPr/>
        </p:nvSpPr>
        <p:spPr>
          <a:xfrm>
            <a:off x="710601" y="2138107"/>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37" name="图片 36" descr="通用交换机.png"/>
          <p:cNvPicPr>
            <a:picLocks noChangeAspect="1"/>
          </p:cNvPicPr>
          <p:nvPr/>
        </p:nvPicPr>
        <p:blipFill>
          <a:blip r:embed="rId3" cstate="print"/>
          <a:stretch>
            <a:fillRect/>
          </a:stretch>
        </p:blipFill>
        <p:spPr>
          <a:xfrm>
            <a:off x="846026" y="3890592"/>
            <a:ext cx="540000" cy="441818"/>
          </a:xfrm>
          <a:prstGeom prst="rect">
            <a:avLst/>
          </a:prstGeom>
        </p:spPr>
      </p:pic>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46026" y="3244010"/>
            <a:ext cx="540000" cy="442800"/>
          </a:xfrm>
          <a:prstGeom prst="rect">
            <a:avLst/>
          </a:prstGeom>
        </p:spPr>
      </p:pic>
      <p:pic>
        <p:nvPicPr>
          <p:cNvPr id="51" name="图片 5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46026" y="2176567"/>
            <a:ext cx="540000" cy="442800"/>
          </a:xfrm>
          <a:prstGeom prst="rect">
            <a:avLst/>
          </a:prstGeom>
        </p:spPr>
      </p:pic>
      <p:pic>
        <p:nvPicPr>
          <p:cNvPr id="52" name="图片 5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549047" y="2176567"/>
            <a:ext cx="540000" cy="442800"/>
          </a:xfrm>
          <a:prstGeom prst="rect">
            <a:avLst/>
          </a:prstGeom>
        </p:spPr>
      </p:pic>
      <p:pic>
        <p:nvPicPr>
          <p:cNvPr id="53" name="图片 5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188845" y="2176567"/>
            <a:ext cx="540000" cy="442800"/>
          </a:xfrm>
          <a:prstGeom prst="rect">
            <a:avLst/>
          </a:prstGeom>
        </p:spPr>
      </p:pic>
      <p:pic>
        <p:nvPicPr>
          <p:cNvPr id="54" name="图片 5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188845" y="4531709"/>
            <a:ext cx="540000" cy="44280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88845" y="3244010"/>
            <a:ext cx="540000" cy="442800"/>
          </a:xfrm>
          <a:prstGeom prst="rect">
            <a:avLst/>
          </a:prstGeom>
        </p:spPr>
      </p:pic>
      <p:pic>
        <p:nvPicPr>
          <p:cNvPr id="56" name="图片 55" descr="通用交换机.png"/>
          <p:cNvPicPr>
            <a:picLocks noChangeAspect="1"/>
          </p:cNvPicPr>
          <p:nvPr/>
        </p:nvPicPr>
        <p:blipFill>
          <a:blip r:embed="rId3" cstate="print"/>
          <a:stretch>
            <a:fillRect/>
          </a:stretch>
        </p:blipFill>
        <p:spPr>
          <a:xfrm>
            <a:off x="4188845" y="3879749"/>
            <a:ext cx="540000" cy="441818"/>
          </a:xfrm>
          <a:prstGeom prst="rect">
            <a:avLst/>
          </a:prstGeom>
        </p:spPr>
      </p:pic>
      <p:cxnSp>
        <p:nvCxnSpPr>
          <p:cNvPr id="57" name="直接连接符 56"/>
          <p:cNvCxnSpPr>
            <a:stCxn id="51" idx="3"/>
            <a:endCxn id="52" idx="1"/>
          </p:cNvCxnSpPr>
          <p:nvPr/>
        </p:nvCxnSpPr>
        <p:spPr>
          <a:xfrm>
            <a:off x="1386026" y="2397967"/>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2" idx="3"/>
            <a:endCxn id="53" idx="1"/>
          </p:cNvCxnSpPr>
          <p:nvPr/>
        </p:nvCxnSpPr>
        <p:spPr>
          <a:xfrm>
            <a:off x="3089047" y="2397967"/>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0" idx="2"/>
            <a:endCxn id="37" idx="0"/>
          </p:cNvCxnSpPr>
          <p:nvPr/>
        </p:nvCxnSpPr>
        <p:spPr>
          <a:xfrm>
            <a:off x="1116026" y="3686810"/>
            <a:ext cx="0" cy="2037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40" idx="0"/>
            <a:endCxn id="51" idx="2"/>
          </p:cNvCxnSpPr>
          <p:nvPr/>
        </p:nvCxnSpPr>
        <p:spPr>
          <a:xfrm flipV="1">
            <a:off x="1116026" y="2619367"/>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3" idx="2"/>
            <a:endCxn id="55" idx="0"/>
          </p:cNvCxnSpPr>
          <p:nvPr/>
        </p:nvCxnSpPr>
        <p:spPr>
          <a:xfrm>
            <a:off x="4458845" y="2619367"/>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5" idx="2"/>
            <a:endCxn id="56" idx="0"/>
          </p:cNvCxnSpPr>
          <p:nvPr/>
        </p:nvCxnSpPr>
        <p:spPr>
          <a:xfrm>
            <a:off x="4458845" y="3686810"/>
            <a:ext cx="0" cy="1929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66" descr="PC.png"/>
          <p:cNvPicPr>
            <a:picLocks noChangeAspect="1"/>
          </p:cNvPicPr>
          <p:nvPr/>
        </p:nvPicPr>
        <p:blipFill>
          <a:blip r:embed="rId7" cstate="print"/>
          <a:stretch>
            <a:fillRect/>
          </a:stretch>
        </p:blipFill>
        <p:spPr>
          <a:xfrm>
            <a:off x="846963" y="4577831"/>
            <a:ext cx="539063" cy="414000"/>
          </a:xfrm>
          <a:prstGeom prst="rect">
            <a:avLst/>
          </a:prstGeom>
        </p:spPr>
      </p:pic>
      <p:cxnSp>
        <p:nvCxnSpPr>
          <p:cNvPr id="72" name="直接连接符 71"/>
          <p:cNvCxnSpPr>
            <a:stCxn id="67" idx="0"/>
            <a:endCxn id="37" idx="2"/>
          </p:cNvCxnSpPr>
          <p:nvPr/>
        </p:nvCxnSpPr>
        <p:spPr>
          <a:xfrm flipH="1" flipV="1">
            <a:off x="1116026" y="4332410"/>
            <a:ext cx="469" cy="2454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4" idx="0"/>
            <a:endCxn id="56" idx="2"/>
          </p:cNvCxnSpPr>
          <p:nvPr/>
        </p:nvCxnSpPr>
        <p:spPr>
          <a:xfrm flipV="1">
            <a:off x="4458845" y="4321567"/>
            <a:ext cx="0" cy="2101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TextBox 123"/>
          <p:cNvSpPr txBox="1"/>
          <p:nvPr/>
        </p:nvSpPr>
        <p:spPr>
          <a:xfrm>
            <a:off x="3968790" y="500668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Server 6</a:t>
            </a:r>
          </a:p>
        </p:txBody>
      </p:sp>
      <p:sp>
        <p:nvSpPr>
          <p:cNvPr id="84" name="TextBox 123"/>
          <p:cNvSpPr txBox="1"/>
          <p:nvPr/>
        </p:nvSpPr>
        <p:spPr>
          <a:xfrm>
            <a:off x="683903" y="19248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85" name="TextBox 123"/>
          <p:cNvSpPr txBox="1"/>
          <p:nvPr/>
        </p:nvSpPr>
        <p:spPr>
          <a:xfrm>
            <a:off x="2471547" y="19248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86" name="TextBox 123"/>
          <p:cNvSpPr txBox="1"/>
          <p:nvPr/>
        </p:nvSpPr>
        <p:spPr>
          <a:xfrm>
            <a:off x="4024656" y="19248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87" name="TextBox 123"/>
          <p:cNvSpPr txBox="1"/>
          <p:nvPr/>
        </p:nvSpPr>
        <p:spPr>
          <a:xfrm>
            <a:off x="1213309" y="401466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89" name="TextBox 123"/>
          <p:cNvSpPr txBox="1"/>
          <p:nvPr/>
        </p:nvSpPr>
        <p:spPr>
          <a:xfrm>
            <a:off x="1195811" y="336812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91" name="TextBox 123"/>
          <p:cNvSpPr txBox="1"/>
          <p:nvPr/>
        </p:nvSpPr>
        <p:spPr>
          <a:xfrm>
            <a:off x="3544414" y="39783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93" name="TextBox 123"/>
          <p:cNvSpPr txBox="1"/>
          <p:nvPr/>
        </p:nvSpPr>
        <p:spPr>
          <a:xfrm>
            <a:off x="3253236" y="236287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107" name="TextBox 123"/>
          <p:cNvSpPr txBox="1"/>
          <p:nvPr/>
        </p:nvSpPr>
        <p:spPr>
          <a:xfrm>
            <a:off x="1494856" y="236287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108" name="TextBox 123"/>
          <p:cNvSpPr txBox="1"/>
          <p:nvPr/>
        </p:nvSpPr>
        <p:spPr>
          <a:xfrm>
            <a:off x="1482337" y="21209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109" name="TextBox 123"/>
          <p:cNvSpPr txBox="1"/>
          <p:nvPr/>
        </p:nvSpPr>
        <p:spPr>
          <a:xfrm>
            <a:off x="3282151" y="214432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110" name="TextBox 123"/>
          <p:cNvSpPr txBox="1"/>
          <p:nvPr/>
        </p:nvSpPr>
        <p:spPr>
          <a:xfrm>
            <a:off x="3507706" y="33401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111" name="右大括号 110"/>
          <p:cNvSpPr/>
          <p:nvPr/>
        </p:nvSpPr>
        <p:spPr bwMode="auto">
          <a:xfrm rot="5400000">
            <a:off x="1895587" y="1980916"/>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12" name="右大括号 111"/>
          <p:cNvSpPr/>
          <p:nvPr/>
        </p:nvSpPr>
        <p:spPr bwMode="auto">
          <a:xfrm rot="5400000">
            <a:off x="3504678" y="1980917"/>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13" name="TextBox 123"/>
          <p:cNvSpPr txBox="1"/>
          <p:nvPr/>
        </p:nvSpPr>
        <p:spPr>
          <a:xfrm>
            <a:off x="1823507" y="2762002"/>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
        <p:nvSpPr>
          <p:cNvPr id="114" name="TextBox 123"/>
          <p:cNvSpPr txBox="1"/>
          <p:nvPr/>
        </p:nvSpPr>
        <p:spPr>
          <a:xfrm>
            <a:off x="2874459" y="2762002"/>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
        <p:nvSpPr>
          <p:cNvPr id="115" name="TextBox 123"/>
          <p:cNvSpPr txBox="1"/>
          <p:nvPr/>
        </p:nvSpPr>
        <p:spPr>
          <a:xfrm>
            <a:off x="626478" y="500668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116" name="矩形 115"/>
          <p:cNvSpPr/>
          <p:nvPr/>
        </p:nvSpPr>
        <p:spPr>
          <a:xfrm>
            <a:off x="722896" y="2948617"/>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117" name="矩形 116"/>
          <p:cNvSpPr/>
          <p:nvPr/>
        </p:nvSpPr>
        <p:spPr>
          <a:xfrm>
            <a:off x="3958689" y="2948617"/>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118" name="任意多边形 117"/>
          <p:cNvSpPr/>
          <p:nvPr/>
        </p:nvSpPr>
        <p:spPr>
          <a:xfrm>
            <a:off x="1927790"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119" name="直接箭头连接符 118"/>
          <p:cNvCxnSpPr/>
          <p:nvPr/>
        </p:nvCxnSpPr>
        <p:spPr>
          <a:xfrm>
            <a:off x="2723701" y="5710710"/>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0" name="文本框 119"/>
          <p:cNvSpPr txBox="1"/>
          <p:nvPr/>
        </p:nvSpPr>
        <p:spPr>
          <a:xfrm>
            <a:off x="3438297" y="5572210"/>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34273798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AutoShape 17"/>
          <p:cNvSpPr>
            <a:spLocks noChangeArrowheads="1"/>
          </p:cNvSpPr>
          <p:nvPr/>
        </p:nvSpPr>
        <p:spPr bwMode="auto">
          <a:xfrm>
            <a:off x="6188130" y="4036996"/>
            <a:ext cx="5198832" cy="110349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2" name="标题 1"/>
          <p:cNvSpPr>
            <a:spLocks noGrp="1"/>
          </p:cNvSpPr>
          <p:nvPr>
            <p:ph type="title"/>
          </p:nvPr>
        </p:nvSpPr>
        <p:spPr>
          <a:xfrm>
            <a:off x="1594800" y="410400"/>
            <a:ext cx="8953457" cy="640800"/>
          </a:xfrm>
        </p:spPr>
        <p:txBody>
          <a:bodyPr/>
          <a:lstStyle/>
          <a:p>
            <a:r>
              <a:rPr lang="en-US" dirty="0">
                <a:latin typeface="+mj-lt"/>
              </a:rPr>
              <a:t>Fault Symptom – PC1 Cannot Use the FTP </a:t>
            </a:r>
            <a:r>
              <a:rPr lang="en-US" dirty="0" smtClean="0">
                <a:latin typeface="+mj-lt"/>
              </a:rPr>
              <a:t>Service (2)</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16" name="矩形 15"/>
          <p:cNvSpPr/>
          <p:nvPr/>
        </p:nvSpPr>
        <p:spPr>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950865"/>
            <a:ext cx="540000" cy="442800"/>
          </a:xfrm>
          <a:prstGeom prst="rect">
            <a:avLst/>
          </a:prstGeom>
        </p:spPr>
      </p:pic>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624110"/>
            <a:ext cx="540000" cy="442800"/>
          </a:xfrm>
          <a:prstGeom prst="rect">
            <a:avLst/>
          </a:prstGeom>
        </p:spPr>
      </p:pic>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624110"/>
            <a:ext cx="540000" cy="442800"/>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624110"/>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950865"/>
            <a:ext cx="540000" cy="442800"/>
          </a:xfrm>
          <a:prstGeom prst="rect">
            <a:avLst/>
          </a:prstGeom>
        </p:spPr>
      </p:pic>
      <p:cxnSp>
        <p:nvCxnSpPr>
          <p:cNvPr id="22" name="直接连接符 21"/>
          <p:cNvCxnSpPr>
            <a:stCxn id="18" idx="3"/>
            <a:endCxn id="19" idx="1"/>
          </p:cNvCxnSpPr>
          <p:nvPr/>
        </p:nvCxnSpPr>
        <p:spPr>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3"/>
            <a:endCxn id="20" idx="1"/>
          </p:cNvCxnSpPr>
          <p:nvPr/>
        </p:nvCxnSpPr>
        <p:spPr>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0"/>
            <a:endCxn id="18" idx="2"/>
          </p:cNvCxnSpPr>
          <p:nvPr/>
        </p:nvCxnSpPr>
        <p:spPr>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0" idx="2"/>
            <a:endCxn id="21" idx="0"/>
          </p:cNvCxnSpPr>
          <p:nvPr/>
        </p:nvCxnSpPr>
        <p:spPr>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123"/>
          <p:cNvSpPr txBox="1"/>
          <p:nvPr/>
        </p:nvSpPr>
        <p:spPr>
          <a:xfrm>
            <a:off x="1342732"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27" name="TextBox 123"/>
          <p:cNvSpPr txBox="1"/>
          <p:nvPr/>
        </p:nvSpPr>
        <p:spPr>
          <a:xfrm>
            <a:off x="3130376"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28" name="TextBox 123"/>
          <p:cNvSpPr txBox="1"/>
          <p:nvPr/>
        </p:nvSpPr>
        <p:spPr>
          <a:xfrm>
            <a:off x="4683485"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29" name="TextBox 123"/>
          <p:cNvSpPr txBox="1"/>
          <p:nvPr/>
        </p:nvSpPr>
        <p:spPr>
          <a:xfrm>
            <a:off x="1854640" y="407498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30" name="TextBox 123"/>
          <p:cNvSpPr txBox="1"/>
          <p:nvPr/>
        </p:nvSpPr>
        <p:spPr>
          <a:xfrm>
            <a:off x="391206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31" name="TextBox 123"/>
          <p:cNvSpPr txBox="1"/>
          <p:nvPr/>
        </p:nvSpPr>
        <p:spPr>
          <a:xfrm>
            <a:off x="215368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32" name="TextBox 123"/>
          <p:cNvSpPr txBox="1"/>
          <p:nvPr/>
        </p:nvSpPr>
        <p:spPr>
          <a:xfrm>
            <a:off x="2141166" y="2568511"/>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33" name="TextBox 123"/>
          <p:cNvSpPr txBox="1"/>
          <p:nvPr/>
        </p:nvSpPr>
        <p:spPr>
          <a:xfrm>
            <a:off x="3940980" y="2591865"/>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34" name="TextBox 123"/>
          <p:cNvSpPr txBox="1"/>
          <p:nvPr/>
        </p:nvSpPr>
        <p:spPr>
          <a:xfrm>
            <a:off x="4166535" y="404705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39" name="矩形 38"/>
          <p:cNvSpPr/>
          <p:nvPr/>
        </p:nvSpPr>
        <p:spPr>
          <a:xfrm>
            <a:off x="1381725"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0" name="矩形 39"/>
          <p:cNvSpPr/>
          <p:nvPr/>
        </p:nvSpPr>
        <p:spPr>
          <a:xfrm>
            <a:off x="4617518"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1" name="文本占位符 49"/>
          <p:cNvSpPr txBox="1">
            <a:spLocks/>
          </p:cNvSpPr>
          <p:nvPr/>
        </p:nvSpPr>
        <p:spPr bwMode="auto">
          <a:xfrm>
            <a:off x="5598345" y="1240616"/>
            <a:ext cx="6206627" cy="13278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600" dirty="0">
                <a:latin typeface="+mj-lt"/>
              </a:rPr>
              <a:t>Data packets are forwarded hop by hop. All routing devices along a path must have routes to the destination. First, check whether routes destined for server 6 exist on all devices through which data packets sent from PC1 to server 6 pass</a:t>
            </a:r>
            <a:r>
              <a:rPr lang="en-US" sz="1600" dirty="0" smtClean="0">
                <a:latin typeface="+mj-lt"/>
              </a:rPr>
              <a:t>.</a:t>
            </a:r>
            <a:endParaRPr lang="en-US" altLang="zh-CN" sz="1600" dirty="0" smtClean="0">
              <a:latin typeface="+mj-lt"/>
            </a:endParaRPr>
          </a:p>
        </p:txBody>
      </p:sp>
      <p:graphicFrame>
        <p:nvGraphicFramePr>
          <p:cNvPr id="42" name="表格 41"/>
          <p:cNvGraphicFramePr>
            <a:graphicFrameLocks noGrp="1"/>
          </p:cNvGraphicFramePr>
          <p:nvPr>
            <p:extLst>
              <p:ext uri="{D42A27DB-BD31-4B8C-83A1-F6EECF244321}">
                <p14:modId xmlns:p14="http://schemas.microsoft.com/office/powerpoint/2010/main" val="257572223"/>
              </p:ext>
            </p:extLst>
          </p:nvPr>
        </p:nvGraphicFramePr>
        <p:xfrm>
          <a:off x="6263403" y="4106611"/>
          <a:ext cx="4825999" cy="914400"/>
        </p:xfrm>
        <a:graphic>
          <a:graphicData uri="http://schemas.openxmlformats.org/drawingml/2006/table">
            <a:tbl>
              <a:tblPr>
                <a:tableStyleId>{72833802-FEF1-4C79-8D5D-14CF1EAF98D9}</a:tableStyleId>
              </a:tblPr>
              <a:tblGrid>
                <a:gridCol w="1399254"/>
                <a:gridCol w="571124"/>
                <a:gridCol w="342675"/>
                <a:gridCol w="418824"/>
                <a:gridCol w="494974"/>
                <a:gridCol w="799574"/>
                <a:gridCol w="799574"/>
              </a:tblGrid>
              <a:tr h="495300">
                <a:tc gridSpan="7">
                  <a:txBody>
                    <a:bodyPr/>
                    <a:lstStyle/>
                    <a:p>
                      <a:pPr algn="l" fontAlgn="t"/>
                      <a:r>
                        <a:rPr lang="en-US" sz="1200" u="none" strike="noStrike" dirty="0"/>
                        <a:t>&lt;SW3&gt;display </a:t>
                      </a:r>
                      <a:r>
                        <a:rPr lang="en-US" sz="1200" u="none" strike="noStrike" dirty="0" err="1"/>
                        <a:t>ip</a:t>
                      </a:r>
                      <a:r>
                        <a:rPr lang="en-US" sz="1200" u="none" strike="noStrike" dirty="0"/>
                        <a:t> routing-table protocol static </a:t>
                      </a:r>
                      <a:br>
                        <a:rPr lang="en-US" sz="1200" u="none" strike="noStrike" dirty="0"/>
                      </a:br>
                      <a:r>
                        <a:rPr lang="en-US" sz="1200" u="none" strike="noStrike" dirty="0"/>
                        <a:t>Route Flags: R - relay, D - download to fib</a:t>
                      </a:r>
                      <a:br>
                        <a:rPr lang="en-US" sz="1200" u="none" strike="noStrike" dirty="0"/>
                      </a:br>
                      <a:r>
                        <a:rPr lang="en-US" sz="1200" u="none" strike="noStrike" dirty="0"/>
                        <a:t>------------------------------------------------------------------------------</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dirty="0"/>
                        <a:t>Destination/Mask</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Proto</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Pre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Cost</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Flags</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NextHop</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Interface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dirty="0"/>
                        <a:t>0.0.0.0/0</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Static</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60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RD</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10.0.13.1</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Vlanif13</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46" name="任意多边形 45"/>
          <p:cNvSpPr/>
          <p:nvPr/>
        </p:nvSpPr>
        <p:spPr>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47" name="直接箭头连接符 46"/>
          <p:cNvCxnSpPr/>
          <p:nvPr/>
        </p:nvCxnSpPr>
        <p:spPr>
          <a:xfrm>
            <a:off x="3370393" y="5732482"/>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084989" y="5593982"/>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3" name="矩形 2"/>
          <p:cNvSpPr/>
          <p:nvPr/>
        </p:nvSpPr>
        <p:spPr>
          <a:xfrm>
            <a:off x="5598345" y="2624110"/>
            <a:ext cx="6096000" cy="1265988"/>
          </a:xfrm>
          <a:prstGeom prst="rect">
            <a:avLst/>
          </a:prstGeom>
          <a:ln>
            <a:noFill/>
          </a:ln>
        </p:spPr>
        <p:txBody>
          <a:bodyPr>
            <a:spAutoFit/>
          </a:bodyPr>
          <a:lstStyle/>
          <a:p>
            <a:pPr marL="301625" indent="-301625" algn="just" defTabSz="914034">
              <a:lnSpc>
                <a:spcPct val="120000"/>
              </a:lnSpc>
              <a:spcBef>
                <a:spcPts val="792"/>
              </a:spcBef>
              <a:buFont typeface="Arial" panose="020B0604020202020204" pitchFamily="34" charset="0"/>
              <a:buChar char="•"/>
            </a:pPr>
            <a:r>
              <a:rPr lang="en-US" sz="1600" dirty="0">
                <a:latin typeface="+mj-lt"/>
                <a:cs typeface="Arial" panose="020B0604020202020204" pitchFamily="34" charset="0"/>
              </a:rPr>
              <a:t>Check the static route configuration on SW3.</a:t>
            </a:r>
          </a:p>
          <a:p>
            <a:pPr marL="759517" lvl="2" indent="-302279" algn="just" defTabSz="914034">
              <a:lnSpc>
                <a:spcPct val="120000"/>
              </a:lnSpc>
              <a:spcBef>
                <a:spcPts val="792"/>
              </a:spcBef>
              <a:buFont typeface="Huawei Sans" panose="020C0503030203020204" pitchFamily="34" charset="0"/>
              <a:buChar char="▫"/>
            </a:pPr>
            <a:r>
              <a:rPr lang="en-US" sz="1400" dirty="0">
                <a:latin typeface="+mj-lt"/>
                <a:cs typeface="Arial" panose="020B0604020202020204" pitchFamily="34" charset="0"/>
              </a:rPr>
              <a:t>When configuring a static route, specify only the outbound interface name for a P2P interface. For a broadcast interface, also specify a next-hop IP address.</a:t>
            </a:r>
          </a:p>
        </p:txBody>
      </p:sp>
      <p:sp>
        <p:nvSpPr>
          <p:cNvPr id="13" name="矩形 12"/>
          <p:cNvSpPr/>
          <p:nvPr/>
        </p:nvSpPr>
        <p:spPr>
          <a:xfrm>
            <a:off x="5572679" y="5242162"/>
            <a:ext cx="6272634" cy="683264"/>
          </a:xfrm>
          <a:prstGeom prst="rect">
            <a:avLst/>
          </a:prstGeom>
        </p:spPr>
        <p:txBody>
          <a:bodyPr wrap="square">
            <a:spAutoFit/>
          </a:bodyPr>
          <a:lstStyle/>
          <a:p>
            <a:pPr marL="301625" indent="-301625" algn="just" defTabSz="914034">
              <a:lnSpc>
                <a:spcPct val="120000"/>
              </a:lnSpc>
              <a:spcBef>
                <a:spcPts val="792"/>
              </a:spcBef>
              <a:buFont typeface="Arial" panose="020B0604020202020204" pitchFamily="34" charset="0"/>
              <a:buChar char="•"/>
            </a:pPr>
            <a:r>
              <a:rPr lang="en-US" sz="1600" dirty="0" smtClean="0">
                <a:latin typeface="+mj-lt"/>
                <a:cs typeface="Arial" panose="020B0604020202020204" pitchFamily="34" charset="0"/>
              </a:rPr>
              <a:t>The command output indicates </a:t>
            </a:r>
            <a:r>
              <a:rPr lang="en-US" sz="1600" dirty="0">
                <a:latin typeface="+mj-lt"/>
                <a:cs typeface="Arial" panose="020B0604020202020204" pitchFamily="34" charset="0"/>
              </a:rPr>
              <a:t>that the static route </a:t>
            </a:r>
            <a:r>
              <a:rPr lang="en-US" sz="1600" dirty="0" smtClean="0">
                <a:latin typeface="+mj-lt"/>
                <a:cs typeface="Arial" panose="020B0604020202020204" pitchFamily="34" charset="0"/>
              </a:rPr>
              <a:t>has been </a:t>
            </a:r>
            <a:r>
              <a:rPr lang="en-US" sz="1600" dirty="0">
                <a:latin typeface="+mj-lt"/>
                <a:cs typeface="Arial" panose="020B0604020202020204" pitchFamily="34" charset="0"/>
              </a:rPr>
              <a:t>correctly </a:t>
            </a:r>
            <a:r>
              <a:rPr lang="en-US" sz="1600" dirty="0" smtClean="0">
                <a:latin typeface="+mj-lt"/>
                <a:cs typeface="Arial" panose="020B0604020202020204" pitchFamily="34" charset="0"/>
              </a:rPr>
              <a:t>configured </a:t>
            </a:r>
            <a:r>
              <a:rPr lang="en-US" sz="1600" dirty="0">
                <a:latin typeface="+mj-lt"/>
                <a:cs typeface="Arial" panose="020B0604020202020204" pitchFamily="34" charset="0"/>
              </a:rPr>
              <a:t>on SW3.</a:t>
            </a:r>
          </a:p>
        </p:txBody>
      </p:sp>
    </p:spTree>
    <p:extLst>
      <p:ext uri="{BB962C8B-B14F-4D97-AF65-F5344CB8AC3E}">
        <p14:creationId xmlns:p14="http://schemas.microsoft.com/office/powerpoint/2010/main" val="40374304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17"/>
          <p:cNvSpPr>
            <a:spLocks noChangeArrowheads="1"/>
          </p:cNvSpPr>
          <p:nvPr/>
        </p:nvSpPr>
        <p:spPr bwMode="auto">
          <a:xfrm>
            <a:off x="5983414" y="2631279"/>
            <a:ext cx="5370386" cy="1236827"/>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43" name="AutoShape 17"/>
          <p:cNvSpPr>
            <a:spLocks noChangeArrowheads="1"/>
          </p:cNvSpPr>
          <p:nvPr/>
        </p:nvSpPr>
        <p:spPr bwMode="auto">
          <a:xfrm>
            <a:off x="5983414" y="1542568"/>
            <a:ext cx="5370386" cy="29696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&lt;R1&gt;display  </a:t>
            </a:r>
            <a:r>
              <a:rPr lang="en-US" sz="1100" dirty="0" err="1">
                <a:solidFill>
                  <a:srgbClr val="1D1D1A"/>
                </a:solidFill>
                <a:latin typeface="+mj-lt"/>
                <a:ea typeface="方正兰亭黑简体" panose="02000000000000000000" pitchFamily="2" charset="-122"/>
              </a:rPr>
              <a:t>ip</a:t>
            </a:r>
            <a:r>
              <a:rPr lang="en-US" sz="1100" dirty="0">
                <a:solidFill>
                  <a:srgbClr val="1D1D1A"/>
                </a:solidFill>
                <a:latin typeface="+mj-lt"/>
                <a:ea typeface="方正兰亭黑简体" panose="02000000000000000000" pitchFamily="2" charset="-122"/>
              </a:rPr>
              <a:t> routing-table 192.168.56.0</a:t>
            </a:r>
          </a:p>
        </p:txBody>
      </p:sp>
      <p:sp>
        <p:nvSpPr>
          <p:cNvPr id="2" name="标题 1"/>
          <p:cNvSpPr>
            <a:spLocks noGrp="1"/>
          </p:cNvSpPr>
          <p:nvPr>
            <p:ph type="title"/>
          </p:nvPr>
        </p:nvSpPr>
        <p:spPr>
          <a:xfrm>
            <a:off x="1594800" y="410400"/>
            <a:ext cx="8768400" cy="640800"/>
          </a:xfrm>
        </p:spPr>
        <p:txBody>
          <a:bodyPr/>
          <a:lstStyle/>
          <a:p>
            <a:r>
              <a:rPr lang="en-US" dirty="0">
                <a:latin typeface="+mj-lt"/>
              </a:rPr>
              <a:t>Fault </a:t>
            </a:r>
            <a:r>
              <a:rPr lang="en-US" dirty="0" smtClean="0">
                <a:latin typeface="+mj-lt"/>
              </a:rPr>
              <a:t>Symptom </a:t>
            </a:r>
            <a:r>
              <a:rPr lang="en-US" altLang="zh-CN" dirty="0"/>
              <a:t>–</a:t>
            </a:r>
            <a:r>
              <a:rPr lang="en-US" dirty="0" smtClean="0">
                <a:latin typeface="+mj-lt"/>
              </a:rPr>
              <a:t> </a:t>
            </a:r>
            <a:r>
              <a:rPr lang="en-US" dirty="0">
                <a:latin typeface="+mj-lt"/>
              </a:rPr>
              <a:t>PC1 Cannot Use the FTP </a:t>
            </a:r>
            <a:r>
              <a:rPr lang="en-US" dirty="0" smtClean="0">
                <a:latin typeface="+mj-lt"/>
              </a:rPr>
              <a:t>Service (3)</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91734" y="1717757"/>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91734" y="2666601"/>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91734" y="3630149"/>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91734" y="4585053"/>
            <a:ext cx="118363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16" name="矩形 15"/>
          <p:cNvSpPr/>
          <p:nvPr/>
        </p:nvSpPr>
        <p:spPr>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950865"/>
            <a:ext cx="540000" cy="442800"/>
          </a:xfrm>
          <a:prstGeom prst="rect">
            <a:avLst/>
          </a:prstGeom>
        </p:spPr>
      </p:pic>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624110"/>
            <a:ext cx="540000" cy="442800"/>
          </a:xfrm>
          <a:prstGeom prst="rect">
            <a:avLst/>
          </a:prstGeom>
        </p:spPr>
      </p:pic>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624110"/>
            <a:ext cx="540000" cy="442800"/>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624110"/>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950865"/>
            <a:ext cx="540000" cy="442800"/>
          </a:xfrm>
          <a:prstGeom prst="rect">
            <a:avLst/>
          </a:prstGeom>
        </p:spPr>
      </p:pic>
      <p:cxnSp>
        <p:nvCxnSpPr>
          <p:cNvPr id="22" name="直接连接符 21"/>
          <p:cNvCxnSpPr>
            <a:stCxn id="18" idx="3"/>
            <a:endCxn id="19" idx="1"/>
          </p:cNvCxnSpPr>
          <p:nvPr/>
        </p:nvCxnSpPr>
        <p:spPr>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3"/>
            <a:endCxn id="20" idx="1"/>
          </p:cNvCxnSpPr>
          <p:nvPr/>
        </p:nvCxnSpPr>
        <p:spPr>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0"/>
            <a:endCxn id="18" idx="2"/>
          </p:cNvCxnSpPr>
          <p:nvPr/>
        </p:nvCxnSpPr>
        <p:spPr>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0" idx="2"/>
            <a:endCxn id="21" idx="0"/>
          </p:cNvCxnSpPr>
          <p:nvPr/>
        </p:nvCxnSpPr>
        <p:spPr>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123"/>
          <p:cNvSpPr txBox="1"/>
          <p:nvPr/>
        </p:nvSpPr>
        <p:spPr>
          <a:xfrm>
            <a:off x="1342732"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27" name="TextBox 123"/>
          <p:cNvSpPr txBox="1"/>
          <p:nvPr/>
        </p:nvSpPr>
        <p:spPr>
          <a:xfrm>
            <a:off x="3130376"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28" name="TextBox 123"/>
          <p:cNvSpPr txBox="1"/>
          <p:nvPr/>
        </p:nvSpPr>
        <p:spPr>
          <a:xfrm>
            <a:off x="4683485"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29" name="TextBox 123"/>
          <p:cNvSpPr txBox="1"/>
          <p:nvPr/>
        </p:nvSpPr>
        <p:spPr>
          <a:xfrm>
            <a:off x="1854640" y="407498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30" name="TextBox 123"/>
          <p:cNvSpPr txBox="1"/>
          <p:nvPr/>
        </p:nvSpPr>
        <p:spPr>
          <a:xfrm>
            <a:off x="391206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31" name="TextBox 123"/>
          <p:cNvSpPr txBox="1"/>
          <p:nvPr/>
        </p:nvSpPr>
        <p:spPr>
          <a:xfrm>
            <a:off x="215368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32" name="TextBox 123"/>
          <p:cNvSpPr txBox="1"/>
          <p:nvPr/>
        </p:nvSpPr>
        <p:spPr>
          <a:xfrm>
            <a:off x="2141166" y="2568511"/>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33" name="TextBox 123"/>
          <p:cNvSpPr txBox="1"/>
          <p:nvPr/>
        </p:nvSpPr>
        <p:spPr>
          <a:xfrm>
            <a:off x="3940980" y="2591865"/>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34" name="TextBox 123"/>
          <p:cNvSpPr txBox="1"/>
          <p:nvPr/>
        </p:nvSpPr>
        <p:spPr>
          <a:xfrm>
            <a:off x="4166535" y="404705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39" name="矩形 38"/>
          <p:cNvSpPr/>
          <p:nvPr/>
        </p:nvSpPr>
        <p:spPr>
          <a:xfrm>
            <a:off x="1381725"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0" name="矩形 39"/>
          <p:cNvSpPr/>
          <p:nvPr/>
        </p:nvSpPr>
        <p:spPr>
          <a:xfrm>
            <a:off x="4617518"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1" name="文本占位符 49"/>
          <p:cNvSpPr txBox="1">
            <a:spLocks/>
          </p:cNvSpPr>
          <p:nvPr/>
        </p:nvSpPr>
        <p:spPr bwMode="auto">
          <a:xfrm>
            <a:off x="5534830" y="1244777"/>
            <a:ext cx="6206627" cy="2870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200" dirty="0">
                <a:latin typeface="+mj-lt"/>
              </a:rPr>
              <a:t>Check the routing table on R1.</a:t>
            </a:r>
          </a:p>
        </p:txBody>
      </p:sp>
      <p:sp>
        <p:nvSpPr>
          <p:cNvPr id="46" name="任意多边形 45"/>
          <p:cNvSpPr/>
          <p:nvPr/>
        </p:nvSpPr>
        <p:spPr>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47" name="直接箭头连接符 46"/>
          <p:cNvCxnSpPr/>
          <p:nvPr/>
        </p:nvCxnSpPr>
        <p:spPr>
          <a:xfrm>
            <a:off x="3197395" y="5732480"/>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940980" y="5593980"/>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graphicFrame>
        <p:nvGraphicFramePr>
          <p:cNvPr id="3" name="表格 2"/>
          <p:cNvGraphicFramePr>
            <a:graphicFrameLocks noGrp="1"/>
          </p:cNvGraphicFramePr>
          <p:nvPr>
            <p:extLst>
              <p:ext uri="{D42A27DB-BD31-4B8C-83A1-F6EECF244321}">
                <p14:modId xmlns:p14="http://schemas.microsoft.com/office/powerpoint/2010/main" val="1368051333"/>
              </p:ext>
            </p:extLst>
          </p:nvPr>
        </p:nvGraphicFramePr>
        <p:xfrm>
          <a:off x="6030786" y="2713512"/>
          <a:ext cx="5219700" cy="1080417"/>
        </p:xfrm>
        <a:graphic>
          <a:graphicData uri="http://schemas.openxmlformats.org/drawingml/2006/table">
            <a:tbl>
              <a:tblPr>
                <a:tableStyleId>{72833802-FEF1-4C79-8D5D-14CF1EAF98D9}</a:tableStyleId>
              </a:tblPr>
              <a:tblGrid>
                <a:gridCol w="685800"/>
                <a:gridCol w="685800"/>
                <a:gridCol w="685800"/>
                <a:gridCol w="685800"/>
                <a:gridCol w="419100"/>
                <a:gridCol w="685800"/>
                <a:gridCol w="685800"/>
                <a:gridCol w="685800"/>
              </a:tblGrid>
              <a:tr h="718467">
                <a:tc gridSpan="8">
                  <a:txBody>
                    <a:bodyPr/>
                    <a:lstStyle/>
                    <a:p>
                      <a:pPr algn="l" fontAlgn="t"/>
                      <a:r>
                        <a:rPr lang="en-US" sz="1100" u="none" strike="noStrike" dirty="0"/>
                        <a:t>&lt;R1&gt;display </a:t>
                      </a:r>
                      <a:r>
                        <a:rPr lang="en-US" sz="1100" u="none" strike="noStrike" dirty="0" err="1"/>
                        <a:t>bgp</a:t>
                      </a:r>
                      <a:r>
                        <a:rPr lang="en-US" sz="1100" u="none" strike="noStrike" dirty="0"/>
                        <a:t> peer </a:t>
                      </a:r>
                      <a:br>
                        <a:rPr lang="en-US" sz="1100" u="none" strike="noStrike" dirty="0"/>
                      </a:br>
                      <a:r>
                        <a:rPr lang="en-US" sz="1100" u="none" strike="noStrike" dirty="0"/>
                        <a:t> BGP local router ID : 10.0.1.1</a:t>
                      </a:r>
                      <a:br>
                        <a:rPr lang="en-US" sz="1100" u="none" strike="noStrike" dirty="0"/>
                      </a:br>
                      <a:r>
                        <a:rPr lang="en-US" sz="1100" u="none" strike="noStrike" dirty="0"/>
                        <a:t> Local AS number : 100</a:t>
                      </a:r>
                      <a:br>
                        <a:rPr lang="en-US" sz="1100" u="none" strike="noStrike" dirty="0"/>
                      </a:br>
                      <a:r>
                        <a:rPr lang="en-US" sz="1100" u="none" strike="noStrike" dirty="0"/>
                        <a:t> Total number of peers : 1    Peers in established state : 0</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100" u="none" strike="noStrike" dirty="0"/>
                        <a:t>Peer</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AS</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err="1">
                          <a:solidFill>
                            <a:srgbClr val="EC7061"/>
                          </a:solidFill>
                        </a:rPr>
                        <a:t>MsgRcvd</a:t>
                      </a:r>
                      <a:endParaRPr lang="en-US" sz="1100" b="1" u="none" strike="noStrike" dirty="0">
                        <a:solidFill>
                          <a:srgbClr val="EC7061"/>
                        </a:solidFill>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err="1">
                          <a:solidFill>
                            <a:srgbClr val="EC7061"/>
                          </a:solidFill>
                        </a:rPr>
                        <a:t>MsgSent</a:t>
                      </a:r>
                      <a:endParaRPr lang="en-US" sz="1100" b="1" u="none" strike="noStrike" dirty="0">
                        <a:solidFill>
                          <a:srgbClr val="EC7061"/>
                        </a:solidFill>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OutQ</a:t>
                      </a:r>
                      <a:endParaRPr lang="en-US" sz="11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Up/Down</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State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PrefRcv</a:t>
                      </a:r>
                      <a:endParaRPr lang="en-US" sz="1100" u="none" strike="noStrike" dirty="0"/>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100" u="none" strike="noStrike" dirty="0"/>
                        <a:t>10.0.2.2</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100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0:00:05</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Idle</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13" name="矩形 12"/>
          <p:cNvSpPr/>
          <p:nvPr/>
        </p:nvSpPr>
        <p:spPr>
          <a:xfrm>
            <a:off x="5534830" y="1853415"/>
            <a:ext cx="6206626" cy="757130"/>
          </a:xfrm>
          <a:prstGeom prst="rect">
            <a:avLst/>
          </a:prstGeom>
        </p:spPr>
        <p:txBody>
          <a:bodyPr wrap="square">
            <a:spAutoFit/>
          </a:bodyPr>
          <a:lstStyle/>
          <a:p>
            <a:pPr marL="302279" indent="-302279" algn="just" defTabSz="914034">
              <a:lnSpc>
                <a:spcPct val="120000"/>
              </a:lnSpc>
              <a:spcBef>
                <a:spcPts val="792"/>
              </a:spcBef>
              <a:buFont typeface="Arial" panose="020B0604020202020204" pitchFamily="34" charset="0"/>
              <a:buChar char="•"/>
            </a:pPr>
            <a:r>
              <a:rPr lang="en-US" sz="1200" dirty="0">
                <a:latin typeface="+mj-lt"/>
                <a:cs typeface="Arial" panose="020B0604020202020204" pitchFamily="34" charset="0"/>
              </a:rPr>
              <a:t>The command output shows that R1 does not have a route to 192.168.56.0. Check whether a BGP peer relationship is properly established between R1 </a:t>
            </a:r>
            <a:r>
              <a:rPr lang="en-US" sz="1200" dirty="0" smtClean="0">
                <a:latin typeface="+mj-lt"/>
                <a:cs typeface="Arial" panose="020B0604020202020204" pitchFamily="34" charset="0"/>
              </a:rPr>
              <a:t/>
            </a:r>
            <a:br>
              <a:rPr lang="en-US" sz="1200" dirty="0" smtClean="0">
                <a:latin typeface="+mj-lt"/>
                <a:cs typeface="Arial" panose="020B0604020202020204" pitchFamily="34" charset="0"/>
              </a:rPr>
            </a:br>
            <a:r>
              <a:rPr lang="en-US" sz="1200" dirty="0" smtClean="0">
                <a:latin typeface="+mj-lt"/>
                <a:cs typeface="Arial" panose="020B0604020202020204" pitchFamily="34" charset="0"/>
              </a:rPr>
              <a:t>and </a:t>
            </a:r>
            <a:r>
              <a:rPr lang="en-US" sz="1200" dirty="0">
                <a:latin typeface="+mj-lt"/>
                <a:cs typeface="Arial" panose="020B0604020202020204" pitchFamily="34" charset="0"/>
              </a:rPr>
              <a:t>R2.</a:t>
            </a:r>
          </a:p>
        </p:txBody>
      </p:sp>
      <p:sp>
        <p:nvSpPr>
          <p:cNvPr id="14" name="矩形 13"/>
          <p:cNvSpPr/>
          <p:nvPr/>
        </p:nvSpPr>
        <p:spPr>
          <a:xfrm>
            <a:off x="5534829" y="3911841"/>
            <a:ext cx="6206627" cy="2719975"/>
          </a:xfrm>
          <a:prstGeom prst="rect">
            <a:avLst/>
          </a:prstGeom>
        </p:spPr>
        <p:txBody>
          <a:bodyPr wrap="square">
            <a:spAutoFit/>
          </a:bodyPr>
          <a:lstStyle/>
          <a:p>
            <a:pPr marL="302279" indent="-302279" algn="just" defTabSz="914034">
              <a:lnSpc>
                <a:spcPct val="120000"/>
              </a:lnSpc>
              <a:spcBef>
                <a:spcPts val="792"/>
              </a:spcBef>
              <a:buFont typeface="Arial" panose="020B0604020202020204" pitchFamily="34" charset="0"/>
              <a:buChar char="•"/>
            </a:pPr>
            <a:r>
              <a:rPr lang="en-US" sz="1200" dirty="0">
                <a:latin typeface="+mj-lt"/>
                <a:cs typeface="Arial" panose="020B0604020202020204" pitchFamily="34" charset="0"/>
              </a:rPr>
              <a:t>The preceding command output shows that the BGP peer relationship fails to be established. </a:t>
            </a:r>
            <a:r>
              <a:rPr lang="en-US" sz="1200" dirty="0" smtClean="0">
                <a:latin typeface="+mj-lt"/>
                <a:cs typeface="Arial" panose="020B0604020202020204" pitchFamily="34" charset="0"/>
              </a:rPr>
              <a:t>Possible causes are as follows:</a:t>
            </a:r>
            <a:endParaRPr lang="en-US" sz="1200" dirty="0">
              <a:latin typeface="+mj-lt"/>
              <a:cs typeface="Arial" panose="020B0604020202020204" pitchFamily="34" charset="0"/>
            </a:endParaRPr>
          </a:p>
          <a:p>
            <a:pPr marL="566738" lvl="1" indent="-261938" defTabSz="914034">
              <a:lnSpc>
                <a:spcPct val="125000"/>
              </a:lnSpc>
              <a:spcBef>
                <a:spcPts val="720"/>
              </a:spcBef>
              <a:buFont typeface="Huawei Sans" panose="020C0503030203020204" pitchFamily="34" charset="0"/>
              <a:buChar char="▫"/>
            </a:pPr>
            <a:r>
              <a:rPr lang="en-US" sz="1100" dirty="0">
                <a:latin typeface="+mj-lt"/>
              </a:rPr>
              <a:t>The loopback0 interface of the remote device is unreachable.</a:t>
            </a:r>
          </a:p>
          <a:p>
            <a:pPr marL="566738" lvl="1" indent="-261938" defTabSz="914034">
              <a:lnSpc>
                <a:spcPct val="125000"/>
              </a:lnSpc>
              <a:spcBef>
                <a:spcPts val="720"/>
              </a:spcBef>
              <a:buFont typeface="Huawei Sans" panose="020C0503030203020204" pitchFamily="34" charset="0"/>
              <a:buChar char="▫"/>
            </a:pPr>
            <a:r>
              <a:rPr lang="en-US" sz="1100" dirty="0">
                <a:latin typeface="+mj-lt"/>
              </a:rPr>
              <a:t>The AS number of the local or remote device is incorrect.</a:t>
            </a:r>
          </a:p>
          <a:p>
            <a:pPr marL="566738" lvl="1" indent="-261938" defTabSz="914034">
              <a:lnSpc>
                <a:spcPct val="125000"/>
              </a:lnSpc>
              <a:spcBef>
                <a:spcPts val="720"/>
              </a:spcBef>
              <a:buFont typeface="Huawei Sans" panose="020C0503030203020204" pitchFamily="34" charset="0"/>
              <a:buChar char="▫"/>
            </a:pPr>
            <a:r>
              <a:rPr lang="en-US" sz="1100" dirty="0">
                <a:latin typeface="+mj-lt"/>
              </a:rPr>
              <a:t>The </a:t>
            </a:r>
            <a:r>
              <a:rPr lang="en-US" altLang="zh-CN" sz="1100" b="1" dirty="0"/>
              <a:t>peer </a:t>
            </a:r>
            <a:r>
              <a:rPr lang="en-US" altLang="zh-CN" sz="1100" b="1" dirty="0" err="1" smtClean="0"/>
              <a:t>ebgp</a:t>
            </a:r>
            <a:r>
              <a:rPr lang="en-US" altLang="zh-CN" sz="1100" b="1" dirty="0" smtClean="0"/>
              <a:t>-max-hop</a:t>
            </a:r>
            <a:r>
              <a:rPr lang="en-US" sz="1100" dirty="0" smtClean="0">
                <a:latin typeface="+mj-lt"/>
              </a:rPr>
              <a:t> </a:t>
            </a:r>
            <a:r>
              <a:rPr lang="en-US" altLang="zh-CN" sz="1100" dirty="0" smtClean="0">
                <a:latin typeface="+mj-lt"/>
              </a:rPr>
              <a:t>command used </a:t>
            </a:r>
            <a:r>
              <a:rPr lang="en-US" altLang="zh-CN" sz="1100" dirty="0" smtClean="0"/>
              <a:t>to </a:t>
            </a:r>
            <a:r>
              <a:rPr lang="en-US" altLang="zh-CN" sz="1100" dirty="0"/>
              <a:t>allow the </a:t>
            </a:r>
            <a:r>
              <a:rPr lang="en-US" altLang="zh-CN" sz="1100" dirty="0" smtClean="0"/>
              <a:t>establishment </a:t>
            </a:r>
            <a:r>
              <a:rPr lang="en-US" altLang="zh-CN" sz="1100" dirty="0"/>
              <a:t>of an indirect EBGP peer </a:t>
            </a:r>
            <a:r>
              <a:rPr lang="en-US" altLang="zh-CN" sz="1100" dirty="0" smtClean="0"/>
              <a:t>relationship </a:t>
            </a:r>
            <a:r>
              <a:rPr lang="en-US" altLang="zh-CN" sz="1100" dirty="0"/>
              <a:t>is not run</a:t>
            </a:r>
            <a:r>
              <a:rPr lang="en-US" sz="1100" dirty="0" smtClean="0">
                <a:latin typeface="+mj-lt"/>
              </a:rPr>
              <a:t>.</a:t>
            </a:r>
            <a:endParaRPr lang="en-US" sz="1100" dirty="0">
              <a:latin typeface="+mj-lt"/>
            </a:endParaRPr>
          </a:p>
          <a:p>
            <a:pPr marL="566738" lvl="1" indent="-261938" defTabSz="914034">
              <a:lnSpc>
                <a:spcPct val="125000"/>
              </a:lnSpc>
              <a:spcBef>
                <a:spcPts val="720"/>
              </a:spcBef>
              <a:buFont typeface="Huawei Sans" panose="020C0503030203020204" pitchFamily="34" charset="0"/>
              <a:buChar char="▫"/>
            </a:pPr>
            <a:r>
              <a:rPr lang="en-US" sz="1100" dirty="0">
                <a:latin typeface="+mj-lt"/>
              </a:rPr>
              <a:t>Router IDs on both ends are the same.</a:t>
            </a:r>
          </a:p>
          <a:p>
            <a:pPr marL="302279" indent="-302279" algn="just" defTabSz="914034">
              <a:lnSpc>
                <a:spcPct val="120000"/>
              </a:lnSpc>
              <a:spcBef>
                <a:spcPts val="792"/>
              </a:spcBef>
              <a:buFont typeface="Arial" panose="020B0604020202020204" pitchFamily="34" charset="0"/>
              <a:buChar char="•"/>
            </a:pPr>
            <a:r>
              <a:rPr lang="en-US" sz="1200" dirty="0">
                <a:latin typeface="+mj-lt"/>
              </a:rPr>
              <a:t>According to the command output, the </a:t>
            </a:r>
            <a:r>
              <a:rPr lang="en-US" sz="1200" dirty="0" smtClean="0">
                <a:latin typeface="+mj-lt"/>
              </a:rPr>
              <a:t>numbers </a:t>
            </a:r>
            <a:r>
              <a:rPr lang="en-US" sz="1200" dirty="0">
                <a:latin typeface="+mj-lt"/>
              </a:rPr>
              <a:t>of sent and received BGP packets </a:t>
            </a:r>
            <a:r>
              <a:rPr lang="en-US" sz="1200" dirty="0" smtClean="0">
                <a:latin typeface="+mj-lt"/>
              </a:rPr>
              <a:t>are 0, indicating that the </a:t>
            </a:r>
            <a:r>
              <a:rPr lang="en-US" sz="1200" dirty="0">
                <a:latin typeface="+mj-lt"/>
              </a:rPr>
              <a:t>loopback0 interface on the remote device </a:t>
            </a:r>
            <a:r>
              <a:rPr lang="en-US" sz="1200" dirty="0" smtClean="0">
                <a:latin typeface="+mj-lt"/>
              </a:rPr>
              <a:t>may be </a:t>
            </a:r>
            <a:r>
              <a:rPr lang="en-US" sz="1200" dirty="0">
                <a:latin typeface="+mj-lt"/>
              </a:rPr>
              <a:t>unreachable.</a:t>
            </a:r>
          </a:p>
        </p:txBody>
      </p:sp>
    </p:spTree>
    <p:extLst>
      <p:ext uri="{BB962C8B-B14F-4D97-AF65-F5344CB8AC3E}">
        <p14:creationId xmlns:p14="http://schemas.microsoft.com/office/powerpoint/2010/main" val="40292599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AutoShape 17"/>
          <p:cNvSpPr>
            <a:spLocks noChangeArrowheads="1"/>
          </p:cNvSpPr>
          <p:nvPr/>
        </p:nvSpPr>
        <p:spPr bwMode="auto">
          <a:xfrm>
            <a:off x="5983414" y="2829540"/>
            <a:ext cx="5198832" cy="575101"/>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solidFill>
                  <a:srgbClr val="1D1D1A"/>
                </a:solidFill>
                <a:latin typeface="+mj-lt"/>
                <a:ea typeface="方正兰亭黑简体" panose="02000000000000000000" pitchFamily="2" charset="-122"/>
              </a:rPr>
              <a:t>&lt;R1&gt;display </a:t>
            </a:r>
            <a:r>
              <a:rPr lang="en-US" sz="1200" dirty="0" err="1">
                <a:solidFill>
                  <a:srgbClr val="1D1D1A"/>
                </a:solidFill>
                <a:latin typeface="+mj-lt"/>
                <a:ea typeface="方正兰亭黑简体" panose="02000000000000000000" pitchFamily="2" charset="-122"/>
              </a:rPr>
              <a:t>ospf</a:t>
            </a:r>
            <a:r>
              <a:rPr lang="en-US" sz="1200" dirty="0">
                <a:solidFill>
                  <a:srgbClr val="1D1D1A"/>
                </a:solidFill>
                <a:latin typeface="+mj-lt"/>
                <a:ea typeface="方正兰亭黑简体" panose="02000000000000000000" pitchFamily="2" charset="-122"/>
              </a:rPr>
              <a:t> peer </a:t>
            </a:r>
          </a:p>
          <a:p>
            <a:r>
              <a:rPr lang="en-US" sz="1200" dirty="0">
                <a:solidFill>
                  <a:srgbClr val="1D1D1A"/>
                </a:solidFill>
                <a:latin typeface="+mj-lt"/>
                <a:ea typeface="方正兰亭黑简体" panose="02000000000000000000" pitchFamily="2" charset="-122"/>
              </a:rPr>
              <a:t>	 OSPF Process 1 with Router ID 10.0.1.1</a:t>
            </a:r>
          </a:p>
        </p:txBody>
      </p:sp>
      <p:sp>
        <p:nvSpPr>
          <p:cNvPr id="43" name="AutoShape 17"/>
          <p:cNvSpPr>
            <a:spLocks noChangeArrowheads="1"/>
          </p:cNvSpPr>
          <p:nvPr/>
        </p:nvSpPr>
        <p:spPr bwMode="auto">
          <a:xfrm>
            <a:off x="5983414" y="1633283"/>
            <a:ext cx="5198832" cy="29696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solidFill>
                  <a:srgbClr val="1D1D1A"/>
                </a:solidFill>
                <a:latin typeface="+mj-lt"/>
                <a:ea typeface="方正兰亭黑简体" panose="02000000000000000000" pitchFamily="2" charset="-122"/>
              </a:rPr>
              <a:t>&lt;R1&gt;display </a:t>
            </a:r>
            <a:r>
              <a:rPr lang="en-US" sz="1200" dirty="0" err="1">
                <a:solidFill>
                  <a:srgbClr val="1D1D1A"/>
                </a:solidFill>
                <a:latin typeface="+mj-lt"/>
                <a:ea typeface="方正兰亭黑简体" panose="02000000000000000000" pitchFamily="2" charset="-122"/>
              </a:rPr>
              <a:t>ip</a:t>
            </a:r>
            <a:r>
              <a:rPr lang="en-US" sz="1200" dirty="0">
                <a:solidFill>
                  <a:srgbClr val="1D1D1A"/>
                </a:solidFill>
                <a:latin typeface="+mj-lt"/>
                <a:ea typeface="方正兰亭黑简体" panose="02000000000000000000" pitchFamily="2" charset="-122"/>
              </a:rPr>
              <a:t> routing-table </a:t>
            </a:r>
            <a:r>
              <a:rPr lang="en-US" sz="1200" b="1" dirty="0">
                <a:solidFill>
                  <a:srgbClr val="EC7061"/>
                </a:solidFill>
                <a:latin typeface="+mj-lt"/>
                <a:ea typeface="方正兰亭黑简体" panose="02000000000000000000" pitchFamily="2" charset="-122"/>
              </a:rPr>
              <a:t>10.0.2.2</a:t>
            </a:r>
          </a:p>
        </p:txBody>
      </p:sp>
      <p:sp>
        <p:nvSpPr>
          <p:cNvPr id="2" name="标题 1"/>
          <p:cNvSpPr>
            <a:spLocks noGrp="1"/>
          </p:cNvSpPr>
          <p:nvPr>
            <p:ph type="title"/>
          </p:nvPr>
        </p:nvSpPr>
        <p:spPr>
          <a:xfrm>
            <a:off x="1594800" y="410400"/>
            <a:ext cx="8986114" cy="640800"/>
          </a:xfrm>
        </p:spPr>
        <p:txBody>
          <a:bodyPr/>
          <a:lstStyle/>
          <a:p>
            <a:r>
              <a:rPr lang="en-US" dirty="0">
                <a:latin typeface="+mj-lt"/>
              </a:rPr>
              <a:t>Fault Symptom – PC1 Cannot Use the FTP </a:t>
            </a:r>
            <a:r>
              <a:rPr lang="en-US" dirty="0" smtClean="0">
                <a:latin typeface="+mj-lt"/>
              </a:rPr>
              <a:t>Service (4)</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16" name="矩形 15"/>
          <p:cNvSpPr/>
          <p:nvPr/>
        </p:nvSpPr>
        <p:spPr>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950865"/>
            <a:ext cx="540000" cy="442800"/>
          </a:xfrm>
          <a:prstGeom prst="rect">
            <a:avLst/>
          </a:prstGeom>
        </p:spPr>
      </p:pic>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624110"/>
            <a:ext cx="540000" cy="442800"/>
          </a:xfrm>
          <a:prstGeom prst="rect">
            <a:avLst/>
          </a:prstGeom>
        </p:spPr>
      </p:pic>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624110"/>
            <a:ext cx="540000" cy="442800"/>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624110"/>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950865"/>
            <a:ext cx="540000" cy="442800"/>
          </a:xfrm>
          <a:prstGeom prst="rect">
            <a:avLst/>
          </a:prstGeom>
        </p:spPr>
      </p:pic>
      <p:cxnSp>
        <p:nvCxnSpPr>
          <p:cNvPr id="22" name="直接连接符 21"/>
          <p:cNvCxnSpPr>
            <a:stCxn id="18" idx="3"/>
            <a:endCxn id="19" idx="1"/>
          </p:cNvCxnSpPr>
          <p:nvPr/>
        </p:nvCxnSpPr>
        <p:spPr>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3"/>
            <a:endCxn id="20" idx="1"/>
          </p:cNvCxnSpPr>
          <p:nvPr/>
        </p:nvCxnSpPr>
        <p:spPr>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0"/>
            <a:endCxn id="18" idx="2"/>
          </p:cNvCxnSpPr>
          <p:nvPr/>
        </p:nvCxnSpPr>
        <p:spPr>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0" idx="2"/>
            <a:endCxn id="21" idx="0"/>
          </p:cNvCxnSpPr>
          <p:nvPr/>
        </p:nvCxnSpPr>
        <p:spPr>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123"/>
          <p:cNvSpPr txBox="1"/>
          <p:nvPr/>
        </p:nvSpPr>
        <p:spPr>
          <a:xfrm>
            <a:off x="1342732"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27" name="TextBox 123"/>
          <p:cNvSpPr txBox="1"/>
          <p:nvPr/>
        </p:nvSpPr>
        <p:spPr>
          <a:xfrm>
            <a:off x="3130376"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28" name="TextBox 123"/>
          <p:cNvSpPr txBox="1"/>
          <p:nvPr/>
        </p:nvSpPr>
        <p:spPr>
          <a:xfrm>
            <a:off x="4683485"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29" name="TextBox 123"/>
          <p:cNvSpPr txBox="1"/>
          <p:nvPr/>
        </p:nvSpPr>
        <p:spPr>
          <a:xfrm>
            <a:off x="1854640" y="407498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30" name="TextBox 123"/>
          <p:cNvSpPr txBox="1"/>
          <p:nvPr/>
        </p:nvSpPr>
        <p:spPr>
          <a:xfrm>
            <a:off x="391206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31" name="TextBox 123"/>
          <p:cNvSpPr txBox="1"/>
          <p:nvPr/>
        </p:nvSpPr>
        <p:spPr>
          <a:xfrm>
            <a:off x="215368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32" name="TextBox 123"/>
          <p:cNvSpPr txBox="1"/>
          <p:nvPr/>
        </p:nvSpPr>
        <p:spPr>
          <a:xfrm>
            <a:off x="2141166" y="2568511"/>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33" name="TextBox 123"/>
          <p:cNvSpPr txBox="1"/>
          <p:nvPr/>
        </p:nvSpPr>
        <p:spPr>
          <a:xfrm>
            <a:off x="3940980" y="2591865"/>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34" name="TextBox 123"/>
          <p:cNvSpPr txBox="1"/>
          <p:nvPr/>
        </p:nvSpPr>
        <p:spPr>
          <a:xfrm>
            <a:off x="4166535" y="404705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39" name="矩形 38"/>
          <p:cNvSpPr/>
          <p:nvPr/>
        </p:nvSpPr>
        <p:spPr>
          <a:xfrm>
            <a:off x="1381725"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0" name="矩形 39"/>
          <p:cNvSpPr/>
          <p:nvPr/>
        </p:nvSpPr>
        <p:spPr>
          <a:xfrm>
            <a:off x="4617518"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1" name="文本占位符 49"/>
          <p:cNvSpPr txBox="1">
            <a:spLocks/>
          </p:cNvSpPr>
          <p:nvPr/>
        </p:nvSpPr>
        <p:spPr bwMode="auto">
          <a:xfrm>
            <a:off x="5598346" y="1240616"/>
            <a:ext cx="6147568" cy="35839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On R1, check the route destined for the BGP peer.</a:t>
            </a:r>
          </a:p>
          <a:p>
            <a:pPr marL="403039" lvl="1" indent="0">
              <a:lnSpc>
                <a:spcPct val="130000"/>
              </a:lnSpc>
              <a:buNone/>
            </a:pPr>
            <a:endParaRPr lang="en-US" altLang="zh-CN" sz="1200" dirty="0" smtClean="0">
              <a:latin typeface="+mj-lt"/>
            </a:endParaRPr>
          </a:p>
          <a:p>
            <a:pPr marL="403039" lvl="1" indent="0">
              <a:lnSpc>
                <a:spcPct val="130000"/>
              </a:lnSpc>
              <a:buNone/>
            </a:pPr>
            <a:endParaRPr lang="en-US" altLang="zh-CN" sz="1200" dirty="0" smtClean="0">
              <a:latin typeface="+mj-lt"/>
            </a:endParaRPr>
          </a:p>
        </p:txBody>
      </p:sp>
      <p:sp>
        <p:nvSpPr>
          <p:cNvPr id="46" name="任意多边形 45"/>
          <p:cNvSpPr/>
          <p:nvPr/>
        </p:nvSpPr>
        <p:spPr>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47" name="直接箭头连接符 46"/>
          <p:cNvCxnSpPr/>
          <p:nvPr/>
        </p:nvCxnSpPr>
        <p:spPr>
          <a:xfrm>
            <a:off x="3370393" y="5754253"/>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084989" y="5615753"/>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
        <p:nvSpPr>
          <p:cNvPr id="3" name="矩形 2"/>
          <p:cNvSpPr/>
          <p:nvPr/>
        </p:nvSpPr>
        <p:spPr>
          <a:xfrm>
            <a:off x="5598344" y="2001950"/>
            <a:ext cx="6147569" cy="812530"/>
          </a:xfrm>
          <a:prstGeom prst="rect">
            <a:avLst/>
          </a:prstGeom>
        </p:spPr>
        <p:txBody>
          <a:bodyPr wrap="square">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The command output shows that R1 does not have a route to 10.0.2.2. Check whether an OSPF neighbor relationship is properly established between R1 </a:t>
            </a:r>
            <a:r>
              <a:rPr lang="en-US" sz="1200" dirty="0" smtClean="0">
                <a:latin typeface="+mj-lt"/>
                <a:cs typeface="Arial" panose="020B0604020202020204" pitchFamily="34" charset="0"/>
              </a:rPr>
              <a:t/>
            </a:r>
            <a:br>
              <a:rPr lang="en-US" sz="1200" dirty="0" smtClean="0">
                <a:latin typeface="+mj-lt"/>
                <a:cs typeface="Arial" panose="020B0604020202020204" pitchFamily="34" charset="0"/>
              </a:rPr>
            </a:br>
            <a:r>
              <a:rPr lang="en-US" sz="1200" dirty="0" smtClean="0">
                <a:latin typeface="+mj-lt"/>
                <a:cs typeface="Arial" panose="020B0604020202020204" pitchFamily="34" charset="0"/>
              </a:rPr>
              <a:t>and </a:t>
            </a:r>
            <a:r>
              <a:rPr lang="en-US" sz="1200" dirty="0">
                <a:latin typeface="+mj-lt"/>
                <a:cs typeface="Arial" panose="020B0604020202020204" pitchFamily="34" charset="0"/>
              </a:rPr>
              <a:t>R2.</a:t>
            </a:r>
          </a:p>
        </p:txBody>
      </p:sp>
      <p:sp>
        <p:nvSpPr>
          <p:cNvPr id="13" name="矩形 12"/>
          <p:cNvSpPr/>
          <p:nvPr/>
        </p:nvSpPr>
        <p:spPr>
          <a:xfrm>
            <a:off x="5598344" y="3435364"/>
            <a:ext cx="6147570" cy="2951770"/>
          </a:xfrm>
          <a:prstGeom prst="rect">
            <a:avLst/>
          </a:prstGeom>
        </p:spPr>
        <p:txBody>
          <a:bodyPr wrap="square">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The preceding command output shows that the OSPF neighbor relationship fails to be established. </a:t>
            </a:r>
            <a:r>
              <a:rPr lang="en-US" sz="1200" dirty="0" smtClean="0">
                <a:latin typeface="+mj-lt"/>
                <a:cs typeface="Arial" panose="020B0604020202020204" pitchFamily="34" charset="0"/>
              </a:rPr>
              <a:t>Possible </a:t>
            </a:r>
            <a:r>
              <a:rPr lang="en-US" sz="1200" dirty="0">
                <a:latin typeface="+mj-lt"/>
                <a:cs typeface="Arial" panose="020B0604020202020204" pitchFamily="34" charset="0"/>
              </a:rPr>
              <a:t>causes are as follows:</a:t>
            </a:r>
          </a:p>
          <a:p>
            <a:pPr marL="533400" lvl="1" indent="-250825" defTabSz="914034">
              <a:lnSpc>
                <a:spcPct val="130000"/>
              </a:lnSpc>
              <a:spcBef>
                <a:spcPts val="720"/>
              </a:spcBef>
              <a:buFont typeface="Huawei Sans" panose="020C0503030203020204" pitchFamily="34" charset="0"/>
              <a:buChar char="▫"/>
            </a:pPr>
            <a:r>
              <a:rPr lang="en-US" sz="1050" dirty="0">
                <a:latin typeface="+mj-lt"/>
              </a:rPr>
              <a:t>Router IDs on both ends are the same.</a:t>
            </a:r>
          </a:p>
          <a:p>
            <a:pPr marL="533400" lvl="1" indent="-250825" defTabSz="914034">
              <a:lnSpc>
                <a:spcPct val="130000"/>
              </a:lnSpc>
              <a:spcBef>
                <a:spcPts val="720"/>
              </a:spcBef>
              <a:buFont typeface="Huawei Sans" panose="020C0503030203020204" pitchFamily="34" charset="0"/>
              <a:buChar char="▫"/>
            </a:pPr>
            <a:r>
              <a:rPr lang="en-US" sz="1050" dirty="0">
                <a:latin typeface="+mj-lt"/>
              </a:rPr>
              <a:t>Area IDs do not match on both ends.</a:t>
            </a:r>
          </a:p>
          <a:p>
            <a:pPr marL="533400" lvl="1" indent="-250825" defTabSz="914034">
              <a:lnSpc>
                <a:spcPct val="130000"/>
              </a:lnSpc>
              <a:spcBef>
                <a:spcPts val="720"/>
              </a:spcBef>
              <a:buFont typeface="Huawei Sans" panose="020C0503030203020204" pitchFamily="34" charset="0"/>
              <a:buChar char="▫"/>
            </a:pPr>
            <a:r>
              <a:rPr lang="en-US" sz="1050" dirty="0">
                <a:latin typeface="+mj-lt"/>
              </a:rPr>
              <a:t>Network masks do not match on both ends.</a:t>
            </a:r>
          </a:p>
          <a:p>
            <a:pPr marL="533400" lvl="1" indent="-250825" defTabSz="914034">
              <a:lnSpc>
                <a:spcPct val="130000"/>
              </a:lnSpc>
              <a:spcBef>
                <a:spcPts val="720"/>
              </a:spcBef>
              <a:buFont typeface="Huawei Sans" panose="020C0503030203020204" pitchFamily="34" charset="0"/>
              <a:buChar char="▫"/>
            </a:pPr>
            <a:r>
              <a:rPr lang="en-US" sz="1050" dirty="0">
                <a:latin typeface="+mj-lt"/>
              </a:rPr>
              <a:t>MTUs do not match on both ends.</a:t>
            </a:r>
          </a:p>
          <a:p>
            <a:pPr marL="533400" lvl="1" indent="-250825" defTabSz="914034">
              <a:lnSpc>
                <a:spcPct val="130000"/>
              </a:lnSpc>
              <a:spcBef>
                <a:spcPts val="720"/>
              </a:spcBef>
              <a:buFont typeface="Huawei Sans" panose="020C0503030203020204" pitchFamily="34" charset="0"/>
              <a:buChar char="▫"/>
            </a:pPr>
            <a:r>
              <a:rPr lang="en-US" sz="1050" dirty="0">
                <a:latin typeface="+mj-lt"/>
              </a:rPr>
              <a:t>On an MA network, DR priorities of all devices are set to 0.</a:t>
            </a:r>
          </a:p>
          <a:p>
            <a:pPr marL="533400" lvl="1" indent="-250825" defTabSz="914034">
              <a:lnSpc>
                <a:spcPct val="130000"/>
              </a:lnSpc>
              <a:spcBef>
                <a:spcPts val="720"/>
              </a:spcBef>
              <a:buFont typeface="Huawei Sans" panose="020C0503030203020204" pitchFamily="34" charset="0"/>
              <a:buChar char="▫"/>
            </a:pPr>
            <a:r>
              <a:rPr lang="en-US" sz="1050" dirty="0">
                <a:latin typeface="+mj-lt"/>
              </a:rPr>
              <a:t>Authentication </a:t>
            </a:r>
            <a:r>
              <a:rPr lang="en-US" sz="1050" dirty="0" smtClean="0">
                <a:latin typeface="+mj-lt"/>
              </a:rPr>
              <a:t>passwords </a:t>
            </a:r>
            <a:r>
              <a:rPr lang="en-US" altLang="zh-CN" sz="1050" dirty="0"/>
              <a:t>do not match on both </a:t>
            </a:r>
            <a:r>
              <a:rPr lang="en-US" altLang="zh-CN" sz="1050" dirty="0" smtClean="0"/>
              <a:t>ends.</a:t>
            </a:r>
            <a:endParaRPr lang="en-US" sz="1050" dirty="0">
              <a:latin typeface="+mj-lt"/>
            </a:endParaRPr>
          </a:p>
          <a:p>
            <a:pPr marL="533400" lvl="1" indent="-250825" defTabSz="914034">
              <a:lnSpc>
                <a:spcPct val="130000"/>
              </a:lnSpc>
              <a:spcBef>
                <a:spcPts val="720"/>
              </a:spcBef>
              <a:buFont typeface="Huawei Sans" panose="020C0503030203020204" pitchFamily="34" charset="0"/>
              <a:buChar char="▫"/>
            </a:pPr>
            <a:r>
              <a:rPr lang="en-US" sz="1050" dirty="0">
                <a:latin typeface="+mj-lt"/>
              </a:rPr>
              <a:t>An interface is configured as a silent interface.</a:t>
            </a:r>
          </a:p>
          <a:p>
            <a:pPr marL="533400" lvl="1" indent="-250825" defTabSz="914034">
              <a:lnSpc>
                <a:spcPct val="130000"/>
              </a:lnSpc>
              <a:spcBef>
                <a:spcPts val="720"/>
              </a:spcBef>
              <a:buFont typeface="Huawei Sans" panose="020C0503030203020204" pitchFamily="34" charset="0"/>
              <a:buChar char="▫"/>
            </a:pPr>
            <a:r>
              <a:rPr lang="en-US" sz="1050" dirty="0">
                <a:latin typeface="+mj-lt"/>
              </a:rPr>
              <a:t>Time parameters do not match on both ends.</a:t>
            </a:r>
          </a:p>
        </p:txBody>
      </p:sp>
    </p:spTree>
    <p:extLst>
      <p:ext uri="{BB962C8B-B14F-4D97-AF65-F5344CB8AC3E}">
        <p14:creationId xmlns:p14="http://schemas.microsoft.com/office/powerpoint/2010/main" val="34320317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40616"/>
            <a:ext cx="6206627" cy="38371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400" dirty="0">
                <a:latin typeface="+mj-lt"/>
              </a:rPr>
              <a:t>Check OSPF error information on R1.</a:t>
            </a:r>
          </a:p>
        </p:txBody>
      </p:sp>
      <p:sp>
        <p:nvSpPr>
          <p:cNvPr id="44" name="AutoShape 17"/>
          <p:cNvSpPr>
            <a:spLocks noChangeArrowheads="1"/>
          </p:cNvSpPr>
          <p:nvPr/>
        </p:nvSpPr>
        <p:spPr bwMode="auto">
          <a:xfrm>
            <a:off x="5983414" y="1618304"/>
            <a:ext cx="5438524" cy="209659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solidFill>
                  <a:srgbClr val="1D1D1A"/>
                </a:solidFill>
                <a:latin typeface="+mj-lt"/>
                <a:ea typeface="方正兰亭黑简体" panose="02000000000000000000" pitchFamily="2" charset="-122"/>
              </a:rPr>
              <a:t>[R1]display </a:t>
            </a:r>
            <a:r>
              <a:rPr lang="en-US" sz="1200" dirty="0" err="1">
                <a:solidFill>
                  <a:srgbClr val="1D1D1A"/>
                </a:solidFill>
                <a:latin typeface="+mj-lt"/>
                <a:ea typeface="方正兰亭黑简体" panose="02000000000000000000" pitchFamily="2" charset="-122"/>
              </a:rPr>
              <a:t>ospf</a:t>
            </a:r>
            <a:r>
              <a:rPr lang="en-US" sz="1200" dirty="0">
                <a:solidFill>
                  <a:srgbClr val="1D1D1A"/>
                </a:solidFill>
                <a:latin typeface="+mj-lt"/>
                <a:ea typeface="方正兰亭黑简体" panose="02000000000000000000" pitchFamily="2" charset="-122"/>
              </a:rPr>
              <a:t> error </a:t>
            </a:r>
          </a:p>
          <a:p>
            <a:r>
              <a:rPr lang="en-US" sz="1200" dirty="0">
                <a:solidFill>
                  <a:srgbClr val="1D1D1A"/>
                </a:solidFill>
                <a:latin typeface="+mj-lt"/>
                <a:ea typeface="方正兰亭黑简体" panose="02000000000000000000" pitchFamily="2" charset="-122"/>
              </a:rPr>
              <a:t>General packet errors:</a:t>
            </a:r>
          </a:p>
          <a:p>
            <a:r>
              <a:rPr lang="en-US" sz="1200" dirty="0">
                <a:solidFill>
                  <a:srgbClr val="1D1D1A"/>
                </a:solidFill>
                <a:latin typeface="+mj-lt"/>
                <a:ea typeface="方正兰亭黑简体" panose="02000000000000000000" pitchFamily="2" charset="-122"/>
              </a:rPr>
              <a:t> 0     : IP: received my own packet     0     : Bad packet</a:t>
            </a:r>
          </a:p>
          <a:p>
            <a:r>
              <a:rPr lang="en-US" sz="1200" dirty="0">
                <a:solidFill>
                  <a:srgbClr val="1D1D1A"/>
                </a:solidFill>
                <a:latin typeface="+mj-lt"/>
                <a:ea typeface="方正兰亭黑简体" panose="02000000000000000000" pitchFamily="2" charset="-122"/>
              </a:rPr>
              <a:t> 0     : Bad version                            0     : Bad checksum</a:t>
            </a:r>
          </a:p>
          <a:p>
            <a:r>
              <a:rPr lang="en-US" sz="1200" dirty="0">
                <a:solidFill>
                  <a:srgbClr val="1D1D1A"/>
                </a:solidFill>
                <a:latin typeface="+mj-lt"/>
                <a:ea typeface="方正兰亭黑简体" panose="02000000000000000000" pitchFamily="2" charset="-122"/>
              </a:rPr>
              <a:t> 0     : Bad area id                            0     : Drop on unnumbered interface</a:t>
            </a:r>
          </a:p>
          <a:p>
            <a:r>
              <a:rPr lang="en-US" sz="1200" dirty="0">
                <a:solidFill>
                  <a:srgbClr val="1D1D1A"/>
                </a:solidFill>
                <a:latin typeface="+mj-lt"/>
                <a:ea typeface="方正兰亭黑简体" panose="02000000000000000000" pitchFamily="2" charset="-122"/>
              </a:rPr>
              <a:t> 0     : Bad virtual link                       0     : Bad authentication type</a:t>
            </a:r>
          </a:p>
          <a:p>
            <a:r>
              <a:rPr lang="en-US" sz="1200" dirty="0">
                <a:solidFill>
                  <a:srgbClr val="1D1D1A"/>
                </a:solidFill>
                <a:latin typeface="+mj-lt"/>
                <a:ea typeface="方正兰亭黑简体" panose="02000000000000000000" pitchFamily="2" charset="-122"/>
              </a:rPr>
              <a:t> 0     : Bad authentication key           0     : Packet too small</a:t>
            </a:r>
          </a:p>
          <a:p>
            <a:r>
              <a:rPr lang="en-US" sz="1200" dirty="0">
                <a:solidFill>
                  <a:srgbClr val="1D1D1A"/>
                </a:solidFill>
                <a:latin typeface="+mj-lt"/>
                <a:ea typeface="方正兰亭黑简体" panose="02000000000000000000" pitchFamily="2" charset="-122"/>
              </a:rPr>
              <a:t> 0     : Packet size &gt; </a:t>
            </a:r>
            <a:r>
              <a:rPr lang="en-US" sz="1200" dirty="0" err="1">
                <a:solidFill>
                  <a:srgbClr val="1D1D1A"/>
                </a:solidFill>
                <a:latin typeface="+mj-lt"/>
                <a:ea typeface="方正兰亭黑简体" panose="02000000000000000000" pitchFamily="2" charset="-122"/>
              </a:rPr>
              <a:t>ip</a:t>
            </a:r>
            <a:r>
              <a:rPr lang="en-US" sz="1200" dirty="0">
                <a:solidFill>
                  <a:srgbClr val="1D1D1A"/>
                </a:solidFill>
                <a:latin typeface="+mj-lt"/>
                <a:ea typeface="方正兰亭黑简体" panose="02000000000000000000" pitchFamily="2" charset="-122"/>
              </a:rPr>
              <a:t> length            0     : Transmit error</a:t>
            </a:r>
          </a:p>
          <a:p>
            <a:r>
              <a:rPr lang="en-US" sz="1200" dirty="0">
                <a:solidFill>
                  <a:srgbClr val="1D1D1A"/>
                </a:solidFill>
                <a:latin typeface="+mj-lt"/>
                <a:ea typeface="方正兰亭黑简体" panose="02000000000000000000" pitchFamily="2" charset="-122"/>
              </a:rPr>
              <a:t> 0     : Interface down                       0     : Unknown neighbor</a:t>
            </a:r>
          </a:p>
          <a:p>
            <a:r>
              <a:rPr lang="en-US" sz="1200" dirty="0">
                <a:solidFill>
                  <a:srgbClr val="1D1D1A"/>
                </a:solidFill>
                <a:latin typeface="+mj-lt"/>
                <a:ea typeface="方正兰亭黑简体" panose="02000000000000000000" pitchFamily="2" charset="-122"/>
              </a:rPr>
              <a:t> 0     : Bad net segment                    0     : Extern option mismatch</a:t>
            </a:r>
          </a:p>
          <a:p>
            <a:r>
              <a:rPr lang="en-US" sz="1200" b="1" dirty="0">
                <a:solidFill>
                  <a:srgbClr val="1D1D1A"/>
                </a:solidFill>
                <a:latin typeface="+mj-lt"/>
                <a:ea typeface="方正兰亭黑简体" panose="02000000000000000000" pitchFamily="2" charset="-122"/>
              </a:rPr>
              <a:t> </a:t>
            </a:r>
            <a:r>
              <a:rPr lang="en-US" sz="1200" b="1" dirty="0">
                <a:solidFill>
                  <a:srgbClr val="EC7061"/>
                </a:solidFill>
                <a:latin typeface="+mj-lt"/>
                <a:ea typeface="方正兰亭黑简体" panose="02000000000000000000" pitchFamily="2" charset="-122"/>
              </a:rPr>
              <a:t>133   : Router id confusion</a:t>
            </a:r>
          </a:p>
        </p:txBody>
      </p:sp>
      <p:sp>
        <p:nvSpPr>
          <p:cNvPr id="2" name="标题 1"/>
          <p:cNvSpPr>
            <a:spLocks noGrp="1"/>
          </p:cNvSpPr>
          <p:nvPr>
            <p:ph type="title"/>
          </p:nvPr>
        </p:nvSpPr>
        <p:spPr>
          <a:xfrm>
            <a:off x="1594800" y="410400"/>
            <a:ext cx="8986114" cy="640800"/>
          </a:xfrm>
        </p:spPr>
        <p:txBody>
          <a:bodyPr/>
          <a:lstStyle/>
          <a:p>
            <a:r>
              <a:rPr lang="en-US" dirty="0">
                <a:latin typeface="+mj-lt"/>
              </a:rPr>
              <a:t>Fault Symptom – PC1 Cannot Use the FTP </a:t>
            </a:r>
            <a:r>
              <a:rPr lang="en-US" dirty="0" smtClean="0">
                <a:latin typeface="+mj-lt"/>
              </a:rPr>
              <a:t>Service (5)</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íṧľïḍè">
            <a:extLst>
              <a:ext uri="{FF2B5EF4-FFF2-40B4-BE49-F238E27FC236}">
                <a16:creationId xmlns:a16="http://schemas.microsoft.com/office/drawing/2014/main" xmlns="" id="{67C630C0-B65A-4B15-BF86-DFDDDEBC1DAB}"/>
              </a:ext>
            </a:extLst>
          </p:cNvPr>
          <p:cNvSpPr/>
          <p:nvPr/>
        </p:nvSpPr>
        <p:spPr bwMode="gray">
          <a:xfrm>
            <a:off x="162683" y="3770132"/>
            <a:ext cx="159493" cy="159262"/>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mj-lt"/>
            </a:endParaRPr>
          </a:p>
        </p:txBody>
      </p:sp>
      <p:sp>
        <p:nvSpPr>
          <p:cNvPr id="12" name="basic-rainbow_61924"/>
          <p:cNvSpPr>
            <a:spLocks noChangeAspect="1"/>
          </p:cNvSpPr>
          <p:nvPr/>
        </p:nvSpPr>
        <p:spPr bwMode="gray">
          <a:xfrm>
            <a:off x="127804" y="2839459"/>
            <a:ext cx="229839" cy="12178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txBody>
          <a:bodyPr/>
          <a:lstStyle/>
          <a:p>
            <a:endParaRPr lang="en-US" altLang="zh-CN" dirty="0">
              <a:latin typeface="+mj-lt"/>
            </a:endParaRPr>
          </a:p>
        </p:txBody>
      </p:sp>
      <p:sp>
        <p:nvSpPr>
          <p:cNvPr id="15" name="矩形 14"/>
          <p:cNvSpPr/>
          <p:nvPr/>
        </p:nvSpPr>
        <p:spPr>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16" name="矩形 15"/>
          <p:cNvSpPr/>
          <p:nvPr/>
        </p:nvSpPr>
        <p:spPr>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950865"/>
            <a:ext cx="540000" cy="442800"/>
          </a:xfrm>
          <a:prstGeom prst="rect">
            <a:avLst/>
          </a:prstGeom>
        </p:spPr>
      </p:pic>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624110"/>
            <a:ext cx="540000" cy="442800"/>
          </a:xfrm>
          <a:prstGeom prst="rect">
            <a:avLst/>
          </a:prstGeom>
        </p:spPr>
      </p:pic>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624110"/>
            <a:ext cx="540000" cy="442800"/>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624110"/>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950865"/>
            <a:ext cx="540000" cy="442800"/>
          </a:xfrm>
          <a:prstGeom prst="rect">
            <a:avLst/>
          </a:prstGeom>
        </p:spPr>
      </p:pic>
      <p:cxnSp>
        <p:nvCxnSpPr>
          <p:cNvPr id="22" name="直接连接符 21"/>
          <p:cNvCxnSpPr>
            <a:stCxn id="18" idx="3"/>
            <a:endCxn id="19" idx="1"/>
          </p:cNvCxnSpPr>
          <p:nvPr/>
        </p:nvCxnSpPr>
        <p:spPr>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3"/>
            <a:endCxn id="20" idx="1"/>
          </p:cNvCxnSpPr>
          <p:nvPr/>
        </p:nvCxnSpPr>
        <p:spPr>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0"/>
            <a:endCxn id="18" idx="2"/>
          </p:cNvCxnSpPr>
          <p:nvPr/>
        </p:nvCxnSpPr>
        <p:spPr>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0" idx="2"/>
            <a:endCxn id="21" idx="0"/>
          </p:cNvCxnSpPr>
          <p:nvPr/>
        </p:nvCxnSpPr>
        <p:spPr>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123"/>
          <p:cNvSpPr txBox="1"/>
          <p:nvPr/>
        </p:nvSpPr>
        <p:spPr>
          <a:xfrm>
            <a:off x="1342732"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27" name="TextBox 123"/>
          <p:cNvSpPr txBox="1"/>
          <p:nvPr/>
        </p:nvSpPr>
        <p:spPr>
          <a:xfrm>
            <a:off x="3130376"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28" name="TextBox 123"/>
          <p:cNvSpPr txBox="1"/>
          <p:nvPr/>
        </p:nvSpPr>
        <p:spPr>
          <a:xfrm>
            <a:off x="4683485"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29" name="TextBox 123"/>
          <p:cNvSpPr txBox="1"/>
          <p:nvPr/>
        </p:nvSpPr>
        <p:spPr>
          <a:xfrm>
            <a:off x="1854640" y="407498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30" name="TextBox 123"/>
          <p:cNvSpPr txBox="1"/>
          <p:nvPr/>
        </p:nvSpPr>
        <p:spPr>
          <a:xfrm>
            <a:off x="391206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31" name="TextBox 123"/>
          <p:cNvSpPr txBox="1"/>
          <p:nvPr/>
        </p:nvSpPr>
        <p:spPr>
          <a:xfrm>
            <a:off x="215368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32" name="TextBox 123"/>
          <p:cNvSpPr txBox="1"/>
          <p:nvPr/>
        </p:nvSpPr>
        <p:spPr>
          <a:xfrm>
            <a:off x="2141166" y="2568511"/>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33" name="TextBox 123"/>
          <p:cNvSpPr txBox="1"/>
          <p:nvPr/>
        </p:nvSpPr>
        <p:spPr>
          <a:xfrm>
            <a:off x="3940980" y="2591865"/>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34" name="TextBox 123"/>
          <p:cNvSpPr txBox="1"/>
          <p:nvPr/>
        </p:nvSpPr>
        <p:spPr>
          <a:xfrm>
            <a:off x="4166535" y="404705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39" name="矩形 38"/>
          <p:cNvSpPr/>
          <p:nvPr/>
        </p:nvSpPr>
        <p:spPr>
          <a:xfrm>
            <a:off x="1381725"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0" name="矩形 39"/>
          <p:cNvSpPr/>
          <p:nvPr/>
        </p:nvSpPr>
        <p:spPr>
          <a:xfrm>
            <a:off x="4617518"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6" name="任意多边形 45"/>
          <p:cNvSpPr/>
          <p:nvPr/>
        </p:nvSpPr>
        <p:spPr>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47" name="直接箭头连接符 46"/>
          <p:cNvCxnSpPr/>
          <p:nvPr/>
        </p:nvCxnSpPr>
        <p:spPr>
          <a:xfrm>
            <a:off x="3370393" y="5732481"/>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123363" y="5578741"/>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path</a:t>
            </a:r>
            <a:endParaRPr lang="en-US" sz="1200" dirty="0">
              <a:latin typeface="+mj-lt"/>
            </a:endParaRPr>
          </a:p>
        </p:txBody>
      </p:sp>
      <p:sp>
        <p:nvSpPr>
          <p:cNvPr id="42" name="AutoShape 17"/>
          <p:cNvSpPr>
            <a:spLocks noChangeArrowheads="1"/>
          </p:cNvSpPr>
          <p:nvPr/>
        </p:nvSpPr>
        <p:spPr bwMode="auto">
          <a:xfrm>
            <a:off x="5983414" y="4739905"/>
            <a:ext cx="5198832" cy="88971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solidFill>
                  <a:srgbClr val="1D1D1A"/>
                </a:solidFill>
                <a:latin typeface="+mj-lt"/>
                <a:ea typeface="方正兰亭黑简体" panose="02000000000000000000" pitchFamily="2" charset="-122"/>
              </a:rPr>
              <a:t>&lt;R1&gt;terminal debugging </a:t>
            </a:r>
          </a:p>
          <a:p>
            <a:r>
              <a:rPr lang="en-US" sz="1200" dirty="0">
                <a:solidFill>
                  <a:srgbClr val="1D1D1A"/>
                </a:solidFill>
                <a:latin typeface="+mj-lt"/>
                <a:ea typeface="方正兰亭黑简体" panose="02000000000000000000" pitchFamily="2" charset="-122"/>
              </a:rPr>
              <a:t>Info: Current terminal debugging is on.</a:t>
            </a:r>
          </a:p>
          <a:p>
            <a:r>
              <a:rPr lang="en-US" sz="1200" dirty="0">
                <a:solidFill>
                  <a:srgbClr val="1D1D1A"/>
                </a:solidFill>
                <a:latin typeface="+mj-lt"/>
                <a:ea typeface="方正兰亭黑简体" panose="02000000000000000000" pitchFamily="2" charset="-122"/>
              </a:rPr>
              <a:t>&lt;R1&gt;debugging </a:t>
            </a:r>
            <a:r>
              <a:rPr lang="en-US" sz="1200" dirty="0" err="1">
                <a:solidFill>
                  <a:srgbClr val="1D1D1A"/>
                </a:solidFill>
                <a:latin typeface="+mj-lt"/>
                <a:ea typeface="方正兰亭黑简体" panose="02000000000000000000" pitchFamily="2" charset="-122"/>
              </a:rPr>
              <a:t>ospf</a:t>
            </a:r>
            <a:r>
              <a:rPr lang="en-US" sz="1200" dirty="0">
                <a:solidFill>
                  <a:srgbClr val="1D1D1A"/>
                </a:solidFill>
                <a:latin typeface="+mj-lt"/>
                <a:ea typeface="方正兰亭黑简体" panose="02000000000000000000" pitchFamily="2" charset="-122"/>
              </a:rPr>
              <a:t> packet interface </a:t>
            </a:r>
            <a:r>
              <a:rPr lang="en-US" sz="1200" dirty="0" err="1">
                <a:solidFill>
                  <a:srgbClr val="1D1D1A"/>
                </a:solidFill>
                <a:latin typeface="+mj-lt"/>
                <a:ea typeface="方正兰亭黑简体" panose="02000000000000000000" pitchFamily="2" charset="-122"/>
              </a:rPr>
              <a:t>GigabitEthernet</a:t>
            </a:r>
            <a:r>
              <a:rPr lang="en-US" sz="1200" dirty="0">
                <a:solidFill>
                  <a:srgbClr val="1D1D1A"/>
                </a:solidFill>
                <a:latin typeface="+mj-lt"/>
                <a:ea typeface="方正兰亭黑简体" panose="02000000000000000000" pitchFamily="2" charset="-122"/>
              </a:rPr>
              <a:t> 0/0/0</a:t>
            </a:r>
          </a:p>
        </p:txBody>
      </p:sp>
      <p:sp>
        <p:nvSpPr>
          <p:cNvPr id="13" name="矩形 12"/>
          <p:cNvSpPr/>
          <p:nvPr/>
        </p:nvSpPr>
        <p:spPr>
          <a:xfrm>
            <a:off x="5598345" y="3824022"/>
            <a:ext cx="6147568" cy="867930"/>
          </a:xfrm>
          <a:prstGeom prst="rect">
            <a:avLst/>
          </a:prstGeom>
        </p:spPr>
        <p:txBody>
          <a:bodyPr wrap="square">
            <a:spAutoFit/>
          </a:bodyPr>
          <a:lstStyle/>
          <a:p>
            <a:pPr marL="302279" indent="-302279" algn="just" defTabSz="914034">
              <a:lnSpc>
                <a:spcPct val="120000"/>
              </a:lnSpc>
              <a:spcBef>
                <a:spcPts val="792"/>
              </a:spcBef>
              <a:buFont typeface="Arial" panose="020B0604020202020204" pitchFamily="34" charset="0"/>
              <a:buChar char="•"/>
            </a:pPr>
            <a:r>
              <a:rPr lang="en-US" sz="1400" dirty="0">
                <a:latin typeface="+mj-lt"/>
                <a:cs typeface="Arial" panose="020B0604020202020204" pitchFamily="34" charset="0"/>
              </a:rPr>
              <a:t>The preceding command output shows that a router ID conflict </a:t>
            </a:r>
            <a:r>
              <a:rPr lang="en-US" sz="1400" dirty="0" smtClean="0">
                <a:latin typeface="+mj-lt"/>
                <a:cs typeface="Arial" panose="020B0604020202020204" pitchFamily="34" charset="0"/>
              </a:rPr>
              <a:t>may cause a </a:t>
            </a:r>
            <a:r>
              <a:rPr lang="en-US" sz="1400" dirty="0">
                <a:latin typeface="+mj-lt"/>
                <a:cs typeface="Arial" panose="020B0604020202020204" pitchFamily="34" charset="0"/>
              </a:rPr>
              <a:t>failure to establish an OSPF neighbor relationship. To accurately locate the fault, enable OSPF debugging on R1.</a:t>
            </a:r>
          </a:p>
        </p:txBody>
      </p:sp>
    </p:spTree>
    <p:extLst>
      <p:ext uri="{BB962C8B-B14F-4D97-AF65-F5344CB8AC3E}">
        <p14:creationId xmlns:p14="http://schemas.microsoft.com/office/powerpoint/2010/main" val="652728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t>Troubleshooting Data Communication Network </a:t>
            </a:r>
            <a:r>
              <a:rPr lang="en-US" b="1" dirty="0"/>
              <a:t>Faults</a:t>
            </a:r>
          </a:p>
          <a:p>
            <a:pPr marL="654050" lvl="1" indent="-250825">
              <a:buFont typeface="Huawei Sans" panose="020C0503030203020204" pitchFamily="34" charset="0"/>
              <a:buChar char="▪"/>
            </a:pPr>
            <a:r>
              <a:rPr lang="en-US" b="1" dirty="0"/>
              <a:t>Overview of Network Faults</a:t>
            </a:r>
          </a:p>
          <a:p>
            <a:pPr marL="654050" lvl="1" indent="-250825"/>
            <a:r>
              <a:rPr lang="en-US" dirty="0">
                <a:solidFill>
                  <a:schemeClr val="bg1">
                    <a:lumMod val="50000"/>
                  </a:schemeClr>
                </a:solidFill>
              </a:rPr>
              <a:t>Structured Troubleshooting Process</a:t>
            </a:r>
          </a:p>
          <a:p>
            <a:pPr marL="654050" lvl="1" indent="-250825"/>
            <a:r>
              <a:rPr lang="en-US" dirty="0">
                <a:solidFill>
                  <a:schemeClr val="bg1">
                    <a:lumMod val="50000"/>
                  </a:schemeClr>
                </a:solidFill>
              </a:rPr>
              <a:t>Core Ideas and Methods of Network Troubleshooting</a:t>
            </a:r>
          </a:p>
          <a:p>
            <a:r>
              <a:rPr lang="en-US" dirty="0">
                <a:solidFill>
                  <a:schemeClr val="bg1">
                    <a:lumMod val="50000"/>
                  </a:schemeClr>
                </a:solidFill>
              </a:rPr>
              <a:t>Troubleshooting Common Network Faults</a:t>
            </a:r>
          </a:p>
        </p:txBody>
      </p:sp>
    </p:spTree>
    <p:extLst>
      <p:ext uri="{BB962C8B-B14F-4D97-AF65-F5344CB8AC3E}">
        <p14:creationId xmlns:p14="http://schemas.microsoft.com/office/powerpoint/2010/main" val="37589411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40616"/>
            <a:ext cx="6206627" cy="2846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a:latin typeface="+mj-lt"/>
              </a:rPr>
              <a:t>Check the configuration of the local OSPF protocol.</a:t>
            </a:r>
          </a:p>
        </p:txBody>
      </p:sp>
      <p:sp>
        <p:nvSpPr>
          <p:cNvPr id="44" name="AutoShape 17"/>
          <p:cNvSpPr>
            <a:spLocks noChangeArrowheads="1"/>
          </p:cNvSpPr>
          <p:nvPr/>
        </p:nvSpPr>
        <p:spPr bwMode="auto">
          <a:xfrm>
            <a:off x="5935576" y="1529339"/>
            <a:ext cx="5198832" cy="1868673"/>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dirty="0">
                <a:solidFill>
                  <a:srgbClr val="1D1D1A"/>
                </a:solidFill>
                <a:latin typeface="+mj-lt"/>
                <a:ea typeface="方正兰亭黑简体" panose="02000000000000000000" pitchFamily="2" charset="-122"/>
              </a:rPr>
              <a:t>&lt;R1&gt;display </a:t>
            </a:r>
            <a:r>
              <a:rPr lang="en-US" sz="1050" dirty="0" err="1">
                <a:solidFill>
                  <a:srgbClr val="1D1D1A"/>
                </a:solidFill>
                <a:latin typeface="+mj-lt"/>
                <a:ea typeface="方正兰亭黑简体" panose="02000000000000000000" pitchFamily="2" charset="-122"/>
              </a:rPr>
              <a:t>ospf</a:t>
            </a:r>
            <a:r>
              <a:rPr lang="en-US" sz="1050" dirty="0">
                <a:solidFill>
                  <a:srgbClr val="1D1D1A"/>
                </a:solidFill>
                <a:latin typeface="+mj-lt"/>
                <a:ea typeface="方正兰亭黑简体" panose="02000000000000000000" pitchFamily="2" charset="-122"/>
              </a:rPr>
              <a:t> interface </a:t>
            </a:r>
            <a:r>
              <a:rPr lang="en-US" sz="1050" dirty="0" err="1">
                <a:solidFill>
                  <a:srgbClr val="1D1D1A"/>
                </a:solidFill>
                <a:latin typeface="+mj-lt"/>
                <a:ea typeface="方正兰亭黑简体" panose="02000000000000000000" pitchFamily="2" charset="-122"/>
              </a:rPr>
              <a:t>GigabitEthernet</a:t>
            </a:r>
            <a:r>
              <a:rPr lang="en-US" sz="1050" dirty="0">
                <a:solidFill>
                  <a:srgbClr val="1D1D1A"/>
                </a:solidFill>
                <a:latin typeface="+mj-lt"/>
                <a:ea typeface="方正兰亭黑简体" panose="02000000000000000000" pitchFamily="2" charset="-122"/>
              </a:rPr>
              <a:t> 0/0/0 verbose </a:t>
            </a:r>
          </a:p>
          <a:p>
            <a:r>
              <a:rPr lang="en-US" sz="1050" dirty="0">
                <a:solidFill>
                  <a:srgbClr val="1D1D1A"/>
                </a:solidFill>
                <a:latin typeface="+mj-lt"/>
                <a:ea typeface="方正兰亭黑简体" panose="02000000000000000000" pitchFamily="2" charset="-122"/>
              </a:rPr>
              <a:t>	 OSPF Process 1 with </a:t>
            </a:r>
            <a:r>
              <a:rPr lang="en-US" sz="1050" b="1" dirty="0">
                <a:solidFill>
                  <a:srgbClr val="EC7061"/>
                </a:solidFill>
                <a:latin typeface="+mj-lt"/>
                <a:ea typeface="方正兰亭黑简体" panose="02000000000000000000" pitchFamily="2" charset="-122"/>
              </a:rPr>
              <a:t>Router ID 10.0.1.1</a:t>
            </a:r>
          </a:p>
          <a:p>
            <a:r>
              <a:rPr lang="en-US" sz="1050" dirty="0">
                <a:solidFill>
                  <a:srgbClr val="1D1D1A"/>
                </a:solidFill>
                <a:latin typeface="+mj-lt"/>
                <a:ea typeface="方正兰亭黑简体" panose="02000000000000000000" pitchFamily="2" charset="-122"/>
              </a:rPr>
              <a:t> Interface: </a:t>
            </a:r>
            <a:r>
              <a:rPr lang="en-US" sz="1050" b="1" dirty="0">
                <a:solidFill>
                  <a:srgbClr val="EC7061"/>
                </a:solidFill>
                <a:latin typeface="+mj-lt"/>
                <a:ea typeface="方正兰亭黑简体" panose="02000000000000000000" pitchFamily="2" charset="-122"/>
              </a:rPr>
              <a:t>10.0.12.1</a:t>
            </a:r>
            <a:r>
              <a:rPr lang="en-US" sz="1050" dirty="0">
                <a:solidFill>
                  <a:srgbClr val="1D1D1A"/>
                </a:solidFill>
                <a:latin typeface="+mj-lt"/>
                <a:ea typeface="方正兰亭黑简体" panose="02000000000000000000" pitchFamily="2" charset="-122"/>
              </a:rPr>
              <a:t> (GigabitEthernet0/0/0)</a:t>
            </a:r>
          </a:p>
          <a:p>
            <a:r>
              <a:rPr lang="en-US" sz="1050" dirty="0">
                <a:solidFill>
                  <a:srgbClr val="1D1D1A"/>
                </a:solidFill>
                <a:latin typeface="+mj-lt"/>
                <a:ea typeface="方正兰亭黑简体" panose="02000000000000000000" pitchFamily="2" charset="-122"/>
              </a:rPr>
              <a:t> Cost: 1       State: DR        Type: Broadcast    MTU: 1500  </a:t>
            </a:r>
          </a:p>
          <a:p>
            <a:r>
              <a:rPr lang="en-US" sz="1050" dirty="0">
                <a:solidFill>
                  <a:srgbClr val="1D1D1A"/>
                </a:solidFill>
                <a:latin typeface="+mj-lt"/>
                <a:ea typeface="方正兰亭黑简体" panose="02000000000000000000" pitchFamily="2" charset="-122"/>
              </a:rPr>
              <a:t> Priority: 1</a:t>
            </a:r>
          </a:p>
          <a:p>
            <a:r>
              <a:rPr lang="en-US" sz="1050" dirty="0">
                <a:solidFill>
                  <a:srgbClr val="1D1D1A"/>
                </a:solidFill>
                <a:latin typeface="+mj-lt"/>
                <a:ea typeface="方正兰亭黑简体" panose="02000000000000000000" pitchFamily="2" charset="-122"/>
              </a:rPr>
              <a:t> Designated Router: 10.0.12.1</a:t>
            </a:r>
          </a:p>
          <a:p>
            <a:r>
              <a:rPr lang="en-US" sz="1050" dirty="0">
                <a:solidFill>
                  <a:srgbClr val="1D1D1A"/>
                </a:solidFill>
                <a:latin typeface="+mj-lt"/>
                <a:ea typeface="方正兰亭黑简体" panose="02000000000000000000" pitchFamily="2" charset="-122"/>
              </a:rPr>
              <a:t> Backup Designated Router: 0.0.0.0</a:t>
            </a:r>
          </a:p>
          <a:p>
            <a:r>
              <a:rPr lang="en-US" sz="1050" dirty="0">
                <a:solidFill>
                  <a:srgbClr val="1D1D1A"/>
                </a:solidFill>
                <a:latin typeface="+mj-lt"/>
                <a:ea typeface="方正兰亭黑简体" panose="02000000000000000000" pitchFamily="2" charset="-122"/>
              </a:rPr>
              <a:t> Timers: Hello 10 , Dead 40 , Poll  120 , Retransmit 5 , Transmit Delay 1 </a:t>
            </a:r>
          </a:p>
          <a:p>
            <a:r>
              <a:rPr lang="en-US" sz="1050" dirty="0">
                <a:solidFill>
                  <a:srgbClr val="1D1D1A"/>
                </a:solidFill>
                <a:latin typeface="+mj-lt"/>
                <a:ea typeface="方正兰亭黑简体" panose="02000000000000000000" pitchFamily="2" charset="-122"/>
              </a:rPr>
              <a:t>  IO Statistics</a:t>
            </a:r>
          </a:p>
          <a:p>
            <a:r>
              <a:rPr lang="en-US" sz="1050" dirty="0">
                <a:solidFill>
                  <a:srgbClr val="1D1D1A"/>
                </a:solidFill>
                <a:latin typeface="+mj-lt"/>
                <a:ea typeface="方正兰亭黑简体" panose="02000000000000000000" pitchFamily="2" charset="-122"/>
              </a:rPr>
              <a:t>             Type        Input     Output</a:t>
            </a:r>
          </a:p>
          <a:p>
            <a:r>
              <a:rPr lang="en-US" sz="1050" dirty="0">
                <a:solidFill>
                  <a:srgbClr val="1D1D1A"/>
                </a:solidFill>
                <a:latin typeface="+mj-lt"/>
                <a:ea typeface="方正兰亭黑简体" panose="02000000000000000000" pitchFamily="2" charset="-122"/>
              </a:rPr>
              <a:t>            Hello           36         36</a:t>
            </a:r>
          </a:p>
        </p:txBody>
      </p:sp>
      <p:sp>
        <p:nvSpPr>
          <p:cNvPr id="43" name="AutoShape 17"/>
          <p:cNvSpPr>
            <a:spLocks noChangeArrowheads="1"/>
          </p:cNvSpPr>
          <p:nvPr/>
        </p:nvSpPr>
        <p:spPr bwMode="auto">
          <a:xfrm>
            <a:off x="5981582" y="3972937"/>
            <a:ext cx="5198832" cy="1687635"/>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b="1" dirty="0">
                <a:solidFill>
                  <a:srgbClr val="EC7061"/>
                </a:solidFill>
                <a:latin typeface="+mj-lt"/>
                <a:ea typeface="方正兰亭黑简体" panose="02000000000000000000" pitchFamily="2" charset="-122"/>
              </a:rPr>
              <a:t>:  Source Address: 10.0.12.2</a:t>
            </a:r>
          </a:p>
          <a:p>
            <a:r>
              <a:rPr lang="en-US" sz="1050" dirty="0">
                <a:solidFill>
                  <a:srgbClr val="1D1D1A"/>
                </a:solidFill>
                <a:latin typeface="+mj-lt"/>
                <a:ea typeface="方正兰亭黑简体" panose="02000000000000000000" pitchFamily="2" charset="-122"/>
              </a:rPr>
              <a:t>:  Destination Address: 224.0.0.5</a:t>
            </a:r>
          </a:p>
          <a:p>
            <a:r>
              <a:rPr lang="en-US" sz="1050" dirty="0">
                <a:solidFill>
                  <a:srgbClr val="1D1D1A"/>
                </a:solidFill>
                <a:latin typeface="+mj-lt"/>
                <a:ea typeface="方正兰亭黑简体" panose="02000000000000000000" pitchFamily="2" charset="-122"/>
              </a:rPr>
              <a:t>:  </a:t>
            </a:r>
            <a:r>
              <a:rPr lang="en-US" sz="1050" dirty="0" err="1">
                <a:solidFill>
                  <a:srgbClr val="1D1D1A"/>
                </a:solidFill>
                <a:latin typeface="+mj-lt"/>
                <a:ea typeface="方正兰亭黑简体" panose="02000000000000000000" pitchFamily="2" charset="-122"/>
              </a:rPr>
              <a:t>Ver</a:t>
            </a:r>
            <a:r>
              <a:rPr lang="en-US" sz="1050" dirty="0">
                <a:solidFill>
                  <a:srgbClr val="1D1D1A"/>
                </a:solidFill>
                <a:latin typeface="+mj-lt"/>
                <a:ea typeface="方正兰亭黑简体" panose="02000000000000000000" pitchFamily="2" charset="-122"/>
              </a:rPr>
              <a:t># 2, Type: 1 (Hello)</a:t>
            </a:r>
          </a:p>
          <a:p>
            <a:r>
              <a:rPr lang="en-US" sz="1050" dirty="0">
                <a:solidFill>
                  <a:srgbClr val="1D1D1A"/>
                </a:solidFill>
                <a:latin typeface="+mj-lt"/>
                <a:ea typeface="方正兰亭黑简体" panose="02000000000000000000" pitchFamily="2" charset="-122"/>
              </a:rPr>
              <a:t>:  Length:  44, </a:t>
            </a:r>
            <a:r>
              <a:rPr lang="en-US" sz="1050" b="1" dirty="0">
                <a:solidFill>
                  <a:srgbClr val="EC7061"/>
                </a:solidFill>
                <a:latin typeface="+mj-lt"/>
                <a:ea typeface="方正兰亭黑简体" panose="02000000000000000000" pitchFamily="2" charset="-122"/>
              </a:rPr>
              <a:t>Router: 10.0.1.1</a:t>
            </a:r>
          </a:p>
          <a:p>
            <a:r>
              <a:rPr lang="en-US" sz="1050" dirty="0">
                <a:solidFill>
                  <a:srgbClr val="1D1D1A"/>
                </a:solidFill>
                <a:latin typeface="+mj-lt"/>
                <a:ea typeface="方正兰亭黑简体" panose="02000000000000000000" pitchFamily="2" charset="-122"/>
              </a:rPr>
              <a:t>:  Area: 0.0.0.0, </a:t>
            </a:r>
            <a:r>
              <a:rPr lang="en-US" sz="1050" dirty="0" err="1">
                <a:solidFill>
                  <a:srgbClr val="1D1D1A"/>
                </a:solidFill>
                <a:latin typeface="+mj-lt"/>
                <a:ea typeface="方正兰亭黑简体" panose="02000000000000000000" pitchFamily="2" charset="-122"/>
              </a:rPr>
              <a:t>Chksum</a:t>
            </a:r>
            <a:r>
              <a:rPr lang="en-US" sz="1050" dirty="0">
                <a:solidFill>
                  <a:srgbClr val="1D1D1A"/>
                </a:solidFill>
                <a:latin typeface="+mj-lt"/>
                <a:ea typeface="方正兰亭黑简体" panose="02000000000000000000" pitchFamily="2" charset="-122"/>
              </a:rPr>
              <a:t>: db9c</a:t>
            </a:r>
          </a:p>
          <a:p>
            <a:r>
              <a:rPr lang="en-US" sz="1050" dirty="0">
                <a:solidFill>
                  <a:srgbClr val="1D1D1A"/>
                </a:solidFill>
                <a:latin typeface="+mj-lt"/>
                <a:ea typeface="方正兰亭黑简体" panose="02000000000000000000" pitchFamily="2" charset="-122"/>
              </a:rPr>
              <a:t>:  </a:t>
            </a:r>
            <a:r>
              <a:rPr lang="en-US" sz="1050" dirty="0" err="1">
                <a:solidFill>
                  <a:srgbClr val="1D1D1A"/>
                </a:solidFill>
                <a:latin typeface="+mj-lt"/>
                <a:ea typeface="方正兰亭黑简体" panose="02000000000000000000" pitchFamily="2" charset="-122"/>
              </a:rPr>
              <a:t>AuType</a:t>
            </a:r>
            <a:r>
              <a:rPr lang="en-US" sz="1050" dirty="0">
                <a:solidFill>
                  <a:srgbClr val="1D1D1A"/>
                </a:solidFill>
                <a:latin typeface="+mj-lt"/>
                <a:ea typeface="方正兰亭黑简体" panose="02000000000000000000" pitchFamily="2" charset="-122"/>
              </a:rPr>
              <a:t>: 00</a:t>
            </a:r>
          </a:p>
          <a:p>
            <a:r>
              <a:rPr lang="en-US" sz="1050" dirty="0">
                <a:solidFill>
                  <a:srgbClr val="1D1D1A"/>
                </a:solidFill>
                <a:latin typeface="+mj-lt"/>
                <a:ea typeface="方正兰亭黑简体" panose="02000000000000000000" pitchFamily="2" charset="-122"/>
              </a:rPr>
              <a:t>:  Key(</a:t>
            </a:r>
            <a:r>
              <a:rPr lang="en-US" sz="1050" dirty="0" err="1">
                <a:solidFill>
                  <a:srgbClr val="1D1D1A"/>
                </a:solidFill>
                <a:latin typeface="+mj-lt"/>
                <a:ea typeface="方正兰亭黑简体" panose="02000000000000000000" pitchFamily="2" charset="-122"/>
              </a:rPr>
              <a:t>ascii</a:t>
            </a:r>
            <a:r>
              <a:rPr lang="en-US" sz="1050" dirty="0">
                <a:solidFill>
                  <a:srgbClr val="1D1D1A"/>
                </a:solidFill>
                <a:latin typeface="+mj-lt"/>
                <a:ea typeface="方正兰亭黑简体" panose="02000000000000000000" pitchFamily="2" charset="-122"/>
              </a:rPr>
              <a:t>): * * * * * * * *</a:t>
            </a:r>
          </a:p>
          <a:p>
            <a:r>
              <a:rPr lang="en-US" sz="1050" dirty="0">
                <a:solidFill>
                  <a:srgbClr val="1D1D1A"/>
                </a:solidFill>
                <a:latin typeface="+mj-lt"/>
                <a:ea typeface="方正兰亭黑简体" panose="02000000000000000000" pitchFamily="2" charset="-122"/>
              </a:rPr>
              <a:t>:  Net Mask: 255.255.255.0</a:t>
            </a:r>
          </a:p>
          <a:p>
            <a:r>
              <a:rPr lang="en-US" sz="1050" dirty="0">
                <a:solidFill>
                  <a:srgbClr val="1D1D1A"/>
                </a:solidFill>
                <a:latin typeface="+mj-lt"/>
                <a:ea typeface="方正兰亭黑简体" panose="02000000000000000000" pitchFamily="2" charset="-122"/>
              </a:rPr>
              <a:t>:  Hello </a:t>
            </a:r>
            <a:r>
              <a:rPr lang="en-US" sz="1050" dirty="0" err="1">
                <a:solidFill>
                  <a:srgbClr val="1D1D1A"/>
                </a:solidFill>
                <a:latin typeface="+mj-lt"/>
                <a:ea typeface="方正兰亭黑简体" panose="02000000000000000000" pitchFamily="2" charset="-122"/>
              </a:rPr>
              <a:t>Int</a:t>
            </a:r>
            <a:r>
              <a:rPr lang="en-US" sz="1050" dirty="0">
                <a:solidFill>
                  <a:srgbClr val="1D1D1A"/>
                </a:solidFill>
                <a:latin typeface="+mj-lt"/>
                <a:ea typeface="方正兰亭黑简体" panose="02000000000000000000" pitchFamily="2" charset="-122"/>
              </a:rPr>
              <a:t>: 10, Option: _E_</a:t>
            </a:r>
          </a:p>
          <a:p>
            <a:r>
              <a:rPr lang="en-US" sz="1050" dirty="0">
                <a:solidFill>
                  <a:srgbClr val="1D1D1A"/>
                </a:solidFill>
                <a:latin typeface="+mj-lt"/>
                <a:ea typeface="方正兰亭黑简体" panose="02000000000000000000" pitchFamily="2" charset="-122"/>
              </a:rPr>
              <a:t>:  </a:t>
            </a:r>
            <a:r>
              <a:rPr lang="en-US" sz="1050" dirty="0" err="1">
                <a:solidFill>
                  <a:srgbClr val="1D1D1A"/>
                </a:solidFill>
                <a:latin typeface="+mj-lt"/>
                <a:ea typeface="方正兰亭黑简体" panose="02000000000000000000" pitchFamily="2" charset="-122"/>
              </a:rPr>
              <a:t>Rtr</a:t>
            </a:r>
            <a:r>
              <a:rPr lang="en-US" sz="1050" dirty="0">
                <a:solidFill>
                  <a:srgbClr val="1D1D1A"/>
                </a:solidFill>
                <a:latin typeface="+mj-lt"/>
                <a:ea typeface="方正兰亭黑简体" panose="02000000000000000000" pitchFamily="2" charset="-122"/>
              </a:rPr>
              <a:t> Priority: 1, Dead </a:t>
            </a:r>
            <a:r>
              <a:rPr lang="en-US" sz="1050" dirty="0" err="1">
                <a:solidFill>
                  <a:srgbClr val="1D1D1A"/>
                </a:solidFill>
                <a:latin typeface="+mj-lt"/>
                <a:ea typeface="方正兰亭黑简体" panose="02000000000000000000" pitchFamily="2" charset="-122"/>
              </a:rPr>
              <a:t>Int</a:t>
            </a:r>
            <a:r>
              <a:rPr lang="en-US" sz="1050" dirty="0">
                <a:solidFill>
                  <a:srgbClr val="1D1D1A"/>
                </a:solidFill>
                <a:latin typeface="+mj-lt"/>
                <a:ea typeface="方正兰亭黑简体" panose="02000000000000000000" pitchFamily="2" charset="-122"/>
              </a:rPr>
              <a:t>: 40</a:t>
            </a:r>
          </a:p>
        </p:txBody>
      </p:sp>
      <p:sp>
        <p:nvSpPr>
          <p:cNvPr id="2" name="标题 1"/>
          <p:cNvSpPr>
            <a:spLocks noGrp="1"/>
          </p:cNvSpPr>
          <p:nvPr>
            <p:ph type="title"/>
          </p:nvPr>
        </p:nvSpPr>
        <p:spPr>
          <a:xfrm>
            <a:off x="1594800" y="410400"/>
            <a:ext cx="8844600" cy="640800"/>
          </a:xfrm>
        </p:spPr>
        <p:txBody>
          <a:bodyPr/>
          <a:lstStyle/>
          <a:p>
            <a:r>
              <a:rPr lang="en-US" dirty="0">
                <a:latin typeface="+mj-lt"/>
              </a:rPr>
              <a:t>Fault Symptom – PC1 Cannot Use the FTP </a:t>
            </a:r>
            <a:r>
              <a:rPr lang="en-US" dirty="0" smtClean="0">
                <a:latin typeface="+mj-lt"/>
              </a:rPr>
              <a:t>Service (6)</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73772" y="1717757"/>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73772" y="2666601"/>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73772" y="3630149"/>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73772" y="4585053"/>
            <a:ext cx="1201599"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íṧľïḍè">
            <a:extLst>
              <a:ext uri="{FF2B5EF4-FFF2-40B4-BE49-F238E27FC236}">
                <a16:creationId xmlns:a16="http://schemas.microsoft.com/office/drawing/2014/main" xmlns="" id="{67C630C0-B65A-4B15-BF86-DFDDDEBC1DAB}"/>
              </a:ext>
            </a:extLst>
          </p:cNvPr>
          <p:cNvSpPr/>
          <p:nvPr/>
        </p:nvSpPr>
        <p:spPr bwMode="gray">
          <a:xfrm>
            <a:off x="162683" y="3770132"/>
            <a:ext cx="159493" cy="159262"/>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mj-lt"/>
            </a:endParaRPr>
          </a:p>
        </p:txBody>
      </p:sp>
      <p:sp>
        <p:nvSpPr>
          <p:cNvPr id="12" name="basic-rainbow_61924"/>
          <p:cNvSpPr>
            <a:spLocks noChangeAspect="1"/>
          </p:cNvSpPr>
          <p:nvPr/>
        </p:nvSpPr>
        <p:spPr bwMode="gray">
          <a:xfrm>
            <a:off x="127804" y="2839459"/>
            <a:ext cx="229839" cy="12178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txBody>
          <a:bodyPr/>
          <a:lstStyle/>
          <a:p>
            <a:endParaRPr lang="en-US" altLang="zh-CN" dirty="0">
              <a:latin typeface="+mj-lt"/>
            </a:endParaRPr>
          </a:p>
        </p:txBody>
      </p:sp>
      <p:sp>
        <p:nvSpPr>
          <p:cNvPr id="15" name="矩形 14"/>
          <p:cNvSpPr/>
          <p:nvPr/>
        </p:nvSpPr>
        <p:spPr>
          <a:xfrm>
            <a:off x="355160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16" name="矩形 15"/>
          <p:cNvSpPr/>
          <p:nvPr/>
        </p:nvSpPr>
        <p:spPr>
          <a:xfrm>
            <a:off x="1369430" y="2585650"/>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950865"/>
            <a:ext cx="540000" cy="442800"/>
          </a:xfrm>
          <a:prstGeom prst="rect">
            <a:avLst/>
          </a:prstGeom>
        </p:spPr>
      </p:pic>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624110"/>
            <a:ext cx="540000" cy="442800"/>
          </a:xfrm>
          <a:prstGeom prst="rect">
            <a:avLst/>
          </a:prstGeom>
        </p:spPr>
      </p:pic>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624110"/>
            <a:ext cx="540000" cy="442800"/>
          </a:xfrm>
          <a:prstGeom prst="rect">
            <a:avLst/>
          </a:prstGeom>
        </p:spPr>
      </p:pic>
      <p:pic>
        <p:nvPicPr>
          <p:cNvPr id="20" name="图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624110"/>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950865"/>
            <a:ext cx="540000" cy="442800"/>
          </a:xfrm>
          <a:prstGeom prst="rect">
            <a:avLst/>
          </a:prstGeom>
        </p:spPr>
      </p:pic>
      <p:cxnSp>
        <p:nvCxnSpPr>
          <p:cNvPr id="22" name="直接连接符 21"/>
          <p:cNvCxnSpPr>
            <a:stCxn id="18" idx="3"/>
            <a:endCxn id="19" idx="1"/>
          </p:cNvCxnSpPr>
          <p:nvPr/>
        </p:nvCxnSpPr>
        <p:spPr>
          <a:xfrm>
            <a:off x="2044855" y="2845510"/>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9" idx="3"/>
            <a:endCxn id="20" idx="1"/>
          </p:cNvCxnSpPr>
          <p:nvPr/>
        </p:nvCxnSpPr>
        <p:spPr>
          <a:xfrm>
            <a:off x="3747876" y="2845510"/>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0"/>
            <a:endCxn id="18" idx="2"/>
          </p:cNvCxnSpPr>
          <p:nvPr/>
        </p:nvCxnSpPr>
        <p:spPr>
          <a:xfrm flipV="1">
            <a:off x="1774855"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0" idx="2"/>
            <a:endCxn id="21" idx="0"/>
          </p:cNvCxnSpPr>
          <p:nvPr/>
        </p:nvCxnSpPr>
        <p:spPr>
          <a:xfrm>
            <a:off x="5117674" y="3066910"/>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123"/>
          <p:cNvSpPr txBox="1"/>
          <p:nvPr/>
        </p:nvSpPr>
        <p:spPr>
          <a:xfrm>
            <a:off x="1342732"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27" name="TextBox 123"/>
          <p:cNvSpPr txBox="1"/>
          <p:nvPr/>
        </p:nvSpPr>
        <p:spPr>
          <a:xfrm>
            <a:off x="3130376"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28" name="TextBox 123"/>
          <p:cNvSpPr txBox="1"/>
          <p:nvPr/>
        </p:nvSpPr>
        <p:spPr>
          <a:xfrm>
            <a:off x="4683485" y="237234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29" name="TextBox 123"/>
          <p:cNvSpPr txBox="1"/>
          <p:nvPr/>
        </p:nvSpPr>
        <p:spPr>
          <a:xfrm>
            <a:off x="1854640" y="407498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30" name="TextBox 123"/>
          <p:cNvSpPr txBox="1"/>
          <p:nvPr/>
        </p:nvSpPr>
        <p:spPr>
          <a:xfrm>
            <a:off x="391206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31" name="TextBox 123"/>
          <p:cNvSpPr txBox="1"/>
          <p:nvPr/>
        </p:nvSpPr>
        <p:spPr>
          <a:xfrm>
            <a:off x="2153685" y="2810417"/>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32" name="TextBox 123"/>
          <p:cNvSpPr txBox="1"/>
          <p:nvPr/>
        </p:nvSpPr>
        <p:spPr>
          <a:xfrm>
            <a:off x="2141166" y="2568511"/>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33" name="TextBox 123"/>
          <p:cNvSpPr txBox="1"/>
          <p:nvPr/>
        </p:nvSpPr>
        <p:spPr>
          <a:xfrm>
            <a:off x="3940980" y="2591865"/>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34" name="TextBox 123"/>
          <p:cNvSpPr txBox="1"/>
          <p:nvPr/>
        </p:nvSpPr>
        <p:spPr>
          <a:xfrm>
            <a:off x="4166535" y="404705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39" name="矩形 38"/>
          <p:cNvSpPr/>
          <p:nvPr/>
        </p:nvSpPr>
        <p:spPr>
          <a:xfrm>
            <a:off x="1381725"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0" name="矩形 39"/>
          <p:cNvSpPr/>
          <p:nvPr/>
        </p:nvSpPr>
        <p:spPr>
          <a:xfrm>
            <a:off x="4617518" y="3505344"/>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46" name="任意多边形 45"/>
          <p:cNvSpPr/>
          <p:nvPr/>
        </p:nvSpPr>
        <p:spPr>
          <a:xfrm>
            <a:off x="2574482"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47" name="直接箭头连接符 46"/>
          <p:cNvCxnSpPr/>
          <p:nvPr/>
        </p:nvCxnSpPr>
        <p:spPr>
          <a:xfrm>
            <a:off x="3370393" y="5743367"/>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4084989" y="5589399"/>
            <a:ext cx="1821257" cy="276999"/>
          </a:xfrm>
          <a:prstGeom prst="rect">
            <a:avLst/>
          </a:prstGeom>
          <a:noFill/>
        </p:spPr>
        <p:txBody>
          <a:bodyPr wrap="square" rtlCol="0">
            <a:spAutoFit/>
          </a:bodyPr>
          <a:lstStyle/>
          <a:p>
            <a:r>
              <a:rPr lang="en-US" sz="1200" dirty="0" smtClean="0">
                <a:latin typeface="+mj-lt"/>
              </a:rPr>
              <a:t>Planned traffic </a:t>
            </a:r>
            <a:r>
              <a:rPr lang="en-US" sz="1200" dirty="0">
                <a:latin typeface="+mj-lt"/>
              </a:rPr>
              <a:t>path</a:t>
            </a:r>
          </a:p>
        </p:txBody>
      </p:sp>
      <p:sp>
        <p:nvSpPr>
          <p:cNvPr id="3" name="矩形 2"/>
          <p:cNvSpPr/>
          <p:nvPr/>
        </p:nvSpPr>
        <p:spPr>
          <a:xfrm>
            <a:off x="5598346" y="3469734"/>
            <a:ext cx="5296222" cy="461665"/>
          </a:xfrm>
          <a:prstGeom prst="rect">
            <a:avLst/>
          </a:prstGeom>
        </p:spPr>
        <p:txBody>
          <a:bodyPr wrap="square">
            <a:spAutoFit/>
          </a:bodyPr>
          <a:lstStyle/>
          <a:p>
            <a:pPr marL="301625" indent="-301625" algn="just" defTabSz="914034">
              <a:spcBef>
                <a:spcPts val="792"/>
              </a:spcBef>
              <a:buFont typeface="Arial" panose="020B0604020202020204" pitchFamily="34" charset="0"/>
              <a:buChar char="•"/>
            </a:pPr>
            <a:r>
              <a:rPr lang="en-US" sz="1200" dirty="0">
                <a:latin typeface="+mj-lt"/>
                <a:cs typeface="Arial" panose="020B0604020202020204" pitchFamily="34" charset="0"/>
              </a:rPr>
              <a:t>Check OSPF error information in the debugging information on R1. Some information is as follows:</a:t>
            </a:r>
          </a:p>
        </p:txBody>
      </p:sp>
      <p:sp>
        <p:nvSpPr>
          <p:cNvPr id="13" name="矩形 12"/>
          <p:cNvSpPr/>
          <p:nvPr/>
        </p:nvSpPr>
        <p:spPr>
          <a:xfrm>
            <a:off x="5598345" y="5727899"/>
            <a:ext cx="6147568" cy="646331"/>
          </a:xfrm>
          <a:prstGeom prst="rect">
            <a:avLst/>
          </a:prstGeom>
        </p:spPr>
        <p:txBody>
          <a:bodyPr wrap="square">
            <a:sp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After comparison, it is found that the interval at which Hello packets are sent, mask, and authentication information on one end matches those on the other end, and only the router ID conflict occurs.</a:t>
            </a:r>
          </a:p>
        </p:txBody>
      </p:sp>
    </p:spTree>
    <p:extLst>
      <p:ext uri="{BB962C8B-B14F-4D97-AF65-F5344CB8AC3E}">
        <p14:creationId xmlns:p14="http://schemas.microsoft.com/office/powerpoint/2010/main" val="16026604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50846"/>
            <a:ext cx="6206627" cy="24314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a:latin typeface="+mj-lt"/>
              </a:rPr>
              <a:t>Log in to R2 </a:t>
            </a:r>
            <a:r>
              <a:rPr lang="en-US" sz="1200" dirty="0" smtClean="0">
                <a:latin typeface="+mj-lt"/>
              </a:rPr>
              <a:t>and </a:t>
            </a:r>
            <a:r>
              <a:rPr lang="en-US" sz="1200" dirty="0">
                <a:latin typeface="+mj-lt"/>
              </a:rPr>
              <a:t>change the OSPF router ID. However, </a:t>
            </a:r>
            <a:r>
              <a:rPr lang="en-US" sz="1200" dirty="0" smtClean="0">
                <a:latin typeface="+mj-lt"/>
              </a:rPr>
              <a:t>the </a:t>
            </a:r>
            <a:r>
              <a:rPr lang="en-US" sz="1200" dirty="0">
                <a:latin typeface="+mj-lt"/>
              </a:rPr>
              <a:t>attempt to use Telnet to log in to R2 fails.</a:t>
            </a:r>
          </a:p>
          <a:p>
            <a:pPr>
              <a:lnSpc>
                <a:spcPct val="100000"/>
              </a:lnSpc>
            </a:pPr>
            <a:r>
              <a:rPr lang="en-US" sz="1200" dirty="0">
                <a:latin typeface="+mj-lt"/>
              </a:rPr>
              <a:t>Common causes of Telnet login </a:t>
            </a:r>
            <a:r>
              <a:rPr lang="en-US" sz="1200" dirty="0" smtClean="0">
                <a:latin typeface="+mj-lt"/>
              </a:rPr>
              <a:t>failures </a:t>
            </a:r>
            <a:r>
              <a:rPr lang="en-US" sz="1200" dirty="0">
                <a:latin typeface="+mj-lt"/>
              </a:rPr>
              <a:t>are as follows:</a:t>
            </a:r>
          </a:p>
          <a:p>
            <a:pPr marL="555625" lvl="1" indent="-250825">
              <a:lnSpc>
                <a:spcPct val="100000"/>
              </a:lnSpc>
            </a:pPr>
            <a:r>
              <a:rPr lang="en-US" sz="1100" dirty="0">
                <a:latin typeface="+mj-lt"/>
              </a:rPr>
              <a:t>A route is unavailable, and a TCP connection cannot be established between the client and server.</a:t>
            </a:r>
          </a:p>
          <a:p>
            <a:pPr marL="555625" lvl="1" indent="-250825">
              <a:lnSpc>
                <a:spcPct val="100000"/>
              </a:lnSpc>
            </a:pPr>
            <a:r>
              <a:rPr lang="en-US" sz="1100" dirty="0">
                <a:latin typeface="+mj-lt"/>
              </a:rPr>
              <a:t>Telnet is disabled on the server.</a:t>
            </a:r>
          </a:p>
          <a:p>
            <a:pPr marL="555625" lvl="1" indent="-250825">
              <a:lnSpc>
                <a:spcPct val="100000"/>
              </a:lnSpc>
            </a:pPr>
            <a:r>
              <a:rPr lang="en-US" sz="1100" dirty="0">
                <a:latin typeface="+mj-lt"/>
              </a:rPr>
              <a:t>The number of users logging in to a device </a:t>
            </a:r>
            <a:r>
              <a:rPr lang="en-US" sz="1100" dirty="0" smtClean="0">
                <a:latin typeface="+mj-lt"/>
              </a:rPr>
              <a:t>reaches </a:t>
            </a:r>
            <a:r>
              <a:rPr lang="en-US" sz="1100" dirty="0">
                <a:latin typeface="+mj-lt"/>
              </a:rPr>
              <a:t>a specified upper limit.</a:t>
            </a:r>
          </a:p>
          <a:p>
            <a:pPr marL="555625" lvl="1" indent="-250825">
              <a:lnSpc>
                <a:spcPct val="100000"/>
              </a:lnSpc>
            </a:pPr>
            <a:r>
              <a:rPr lang="en-US" sz="1100" dirty="0">
                <a:latin typeface="+mj-lt"/>
              </a:rPr>
              <a:t>An ACL is bound to a VTY user interface.</a:t>
            </a:r>
          </a:p>
          <a:p>
            <a:pPr marL="555625" lvl="1" indent="-250825">
              <a:lnSpc>
                <a:spcPct val="100000"/>
              </a:lnSpc>
            </a:pPr>
            <a:r>
              <a:rPr lang="en-US" sz="1100" dirty="0">
                <a:latin typeface="+mj-lt"/>
              </a:rPr>
              <a:t>An access protocol configured in the VTY user interface view is incorrect. If the </a:t>
            </a:r>
            <a:r>
              <a:rPr lang="en-US" sz="1100" b="1" dirty="0">
                <a:latin typeface="+mj-lt"/>
              </a:rPr>
              <a:t>protocol inbound </a:t>
            </a:r>
            <a:r>
              <a:rPr lang="en-US" sz="1100" b="1" dirty="0" err="1">
                <a:latin typeface="+mj-lt"/>
              </a:rPr>
              <a:t>ssh</a:t>
            </a:r>
            <a:r>
              <a:rPr lang="en-US" sz="1100" b="1" dirty="0">
                <a:latin typeface="+mj-lt"/>
              </a:rPr>
              <a:t> </a:t>
            </a:r>
            <a:r>
              <a:rPr lang="en-US" sz="1100" dirty="0">
                <a:latin typeface="+mj-lt"/>
              </a:rPr>
              <a:t>command is used, the attempt to use Telnet </a:t>
            </a:r>
            <a:r>
              <a:rPr lang="en-US" sz="1100" dirty="0" smtClean="0">
                <a:latin typeface="+mj-lt"/>
              </a:rPr>
              <a:t>for login fails</a:t>
            </a:r>
            <a:r>
              <a:rPr lang="en-US" sz="1100" dirty="0">
                <a:latin typeface="+mj-lt"/>
              </a:rPr>
              <a:t>.</a:t>
            </a:r>
          </a:p>
          <a:p>
            <a:pPr>
              <a:lnSpc>
                <a:spcPct val="100000"/>
              </a:lnSpc>
            </a:pPr>
            <a:r>
              <a:rPr lang="en-US" sz="1200" dirty="0">
                <a:latin typeface="+mj-lt"/>
              </a:rPr>
              <a:t>Log in to </a:t>
            </a:r>
            <a:r>
              <a:rPr lang="en-US" sz="1200" dirty="0" smtClean="0">
                <a:latin typeface="+mj-lt"/>
              </a:rPr>
              <a:t>R2 </a:t>
            </a:r>
            <a:r>
              <a:rPr lang="en-US" sz="1200" dirty="0">
                <a:latin typeface="+mj-lt"/>
              </a:rPr>
              <a:t>through the console port and check whether Telnet is enabled.</a:t>
            </a:r>
          </a:p>
        </p:txBody>
      </p:sp>
      <p:sp>
        <p:nvSpPr>
          <p:cNvPr id="2" name="标题 1"/>
          <p:cNvSpPr>
            <a:spLocks noGrp="1"/>
          </p:cNvSpPr>
          <p:nvPr>
            <p:ph type="title"/>
          </p:nvPr>
        </p:nvSpPr>
        <p:spPr>
          <a:xfrm>
            <a:off x="1594800" y="410400"/>
            <a:ext cx="9062314" cy="640800"/>
          </a:xfrm>
        </p:spPr>
        <p:txBody>
          <a:bodyPr/>
          <a:lstStyle/>
          <a:p>
            <a:r>
              <a:rPr lang="en-US" dirty="0">
                <a:latin typeface="+mj-lt"/>
              </a:rPr>
              <a:t>Fault Symptom – PC1 Cannot Use the FTP </a:t>
            </a:r>
            <a:r>
              <a:rPr lang="en-US" dirty="0" smtClean="0">
                <a:latin typeface="+mj-lt"/>
              </a:rPr>
              <a:t>Service (7)</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íṧľïḍè">
            <a:extLst>
              <a:ext uri="{FF2B5EF4-FFF2-40B4-BE49-F238E27FC236}">
                <a16:creationId xmlns:a16="http://schemas.microsoft.com/office/drawing/2014/main" xmlns="" id="{67C630C0-B65A-4B15-BF86-DFDDDEBC1DAB}"/>
              </a:ext>
            </a:extLst>
          </p:cNvPr>
          <p:cNvSpPr/>
          <p:nvPr/>
        </p:nvSpPr>
        <p:spPr bwMode="gray">
          <a:xfrm>
            <a:off x="162683" y="3770132"/>
            <a:ext cx="159493" cy="159262"/>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mj-lt"/>
            </a:endParaRPr>
          </a:p>
        </p:txBody>
      </p:sp>
      <p:sp>
        <p:nvSpPr>
          <p:cNvPr id="12" name="basic-rainbow_61924"/>
          <p:cNvSpPr>
            <a:spLocks noChangeAspect="1"/>
          </p:cNvSpPr>
          <p:nvPr/>
        </p:nvSpPr>
        <p:spPr bwMode="gray">
          <a:xfrm>
            <a:off x="127804" y="2839459"/>
            <a:ext cx="229839" cy="12178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txBody>
          <a:bodyPr/>
          <a:lstStyle/>
          <a:p>
            <a:endParaRPr lang="en-US" altLang="zh-CN" dirty="0">
              <a:latin typeface="+mj-lt"/>
            </a:endParaRP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65959" y="1979998"/>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05711" y="1979998"/>
            <a:ext cx="540000" cy="442800"/>
          </a:xfrm>
          <a:prstGeom prst="rect">
            <a:avLst/>
          </a:prstGeom>
        </p:spPr>
      </p:pic>
      <p:cxnSp>
        <p:nvCxnSpPr>
          <p:cNvPr id="22" name="直接连接符 21"/>
          <p:cNvCxnSpPr>
            <a:stCxn id="18" idx="3"/>
            <a:endCxn id="19" idx="1"/>
          </p:cNvCxnSpPr>
          <p:nvPr/>
        </p:nvCxnSpPr>
        <p:spPr>
          <a:xfrm>
            <a:off x="2305959" y="2201398"/>
            <a:ext cx="159975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xtBox 123"/>
          <p:cNvSpPr txBox="1"/>
          <p:nvPr/>
        </p:nvSpPr>
        <p:spPr>
          <a:xfrm>
            <a:off x="1603836" y="172823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27" name="TextBox 123"/>
          <p:cNvSpPr txBox="1"/>
          <p:nvPr/>
        </p:nvSpPr>
        <p:spPr>
          <a:xfrm>
            <a:off x="3736939" y="172823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31" name="TextBox 123"/>
          <p:cNvSpPr txBox="1"/>
          <p:nvPr/>
        </p:nvSpPr>
        <p:spPr>
          <a:xfrm>
            <a:off x="2329064" y="2166305"/>
            <a:ext cx="868378" cy="276999"/>
          </a:xfrm>
          <a:prstGeom prst="rect">
            <a:avLst/>
          </a:prstGeom>
          <a:noFill/>
          <a:ln>
            <a:noFill/>
          </a:ln>
        </p:spPr>
        <p:txBody>
          <a:bodyPr wrap="square" rtlCol="0">
            <a:spAutoFit/>
          </a:bodyPr>
          <a:lstStyle/>
          <a:p>
            <a:r>
              <a:rPr lang="en-US" sz="1200" dirty="0">
                <a:latin typeface="+mj-lt"/>
                <a:ea typeface="方正兰亭黑简体" panose="02000000000000000000" pitchFamily="2" charset="-122"/>
                <a:sym typeface="Huawei Sans" panose="020C0503030203020204" pitchFamily="34" charset="0"/>
              </a:rPr>
              <a:t>GE0/0/0</a:t>
            </a:r>
          </a:p>
        </p:txBody>
      </p:sp>
      <p:sp>
        <p:nvSpPr>
          <p:cNvPr id="32" name="TextBox 123"/>
          <p:cNvSpPr txBox="1"/>
          <p:nvPr/>
        </p:nvSpPr>
        <p:spPr>
          <a:xfrm>
            <a:off x="2316545" y="1924399"/>
            <a:ext cx="868378" cy="276999"/>
          </a:xfrm>
          <a:prstGeom prst="rect">
            <a:avLst/>
          </a:prstGeom>
          <a:noFill/>
          <a:ln>
            <a:noFill/>
          </a:ln>
        </p:spPr>
        <p:txBody>
          <a:bodyPr wrap="square" rtlCol="0">
            <a:spAutoFit/>
          </a:bodyPr>
          <a:lstStyle/>
          <a:p>
            <a:r>
              <a:rPr lang="en-US" sz="1200" dirty="0">
                <a:latin typeface="+mj-lt"/>
                <a:ea typeface="方正兰亭黑简体" panose="02000000000000000000" pitchFamily="2" charset="-122"/>
                <a:sym typeface="Huawei Sans" panose="020C0503030203020204" pitchFamily="34" charset="0"/>
              </a:rPr>
              <a:t>OSPF</a:t>
            </a:r>
          </a:p>
        </p:txBody>
      </p:sp>
      <p:sp>
        <p:nvSpPr>
          <p:cNvPr id="42" name="ïšļïďe">
            <a:extLst>
              <a:ext uri="{FF2B5EF4-FFF2-40B4-BE49-F238E27FC236}">
                <a16:creationId xmlns:a16="http://schemas.microsoft.com/office/drawing/2014/main" xmlns="" id="{FB41FAD4-0BA5-4580-B72E-A6BFF22F8784}"/>
              </a:ext>
            </a:extLst>
          </p:cNvPr>
          <p:cNvSpPr txBox="1"/>
          <p:nvPr/>
        </p:nvSpPr>
        <p:spPr bwMode="auto">
          <a:xfrm>
            <a:off x="1242643" y="2679449"/>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sz="1600" dirty="0">
                <a:latin typeface="+mj-lt"/>
              </a:rPr>
              <a:t>Telnet</a:t>
            </a:r>
          </a:p>
        </p:txBody>
      </p:sp>
      <p:cxnSp>
        <p:nvCxnSpPr>
          <p:cNvPr id="14" name="直接箭头连接符 13"/>
          <p:cNvCxnSpPr/>
          <p:nvPr/>
        </p:nvCxnSpPr>
        <p:spPr>
          <a:xfrm>
            <a:off x="1269242" y="2887503"/>
            <a:ext cx="324935" cy="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AutoShape 17"/>
          <p:cNvSpPr>
            <a:spLocks noChangeArrowheads="1"/>
          </p:cNvSpPr>
          <p:nvPr/>
        </p:nvSpPr>
        <p:spPr bwMode="auto">
          <a:xfrm>
            <a:off x="6102242" y="3935279"/>
            <a:ext cx="5198832" cy="81695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dirty="0">
                <a:latin typeface="+mj-lt"/>
              </a:rPr>
              <a:t>[R2]display telnet server status</a:t>
            </a:r>
          </a:p>
          <a:p>
            <a:r>
              <a:rPr lang="en-US" sz="1050" dirty="0">
                <a:latin typeface="+mj-lt"/>
              </a:rPr>
              <a:t> </a:t>
            </a:r>
            <a:r>
              <a:rPr lang="en-US" sz="1050" b="1" dirty="0">
                <a:solidFill>
                  <a:srgbClr val="EC7061"/>
                </a:solidFill>
                <a:latin typeface="+mj-lt"/>
              </a:rPr>
              <a:t>TELNET IPV4 server                      :Enable</a:t>
            </a:r>
          </a:p>
          <a:p>
            <a:r>
              <a:rPr lang="en-US" sz="1050" dirty="0">
                <a:latin typeface="+mj-lt"/>
              </a:rPr>
              <a:t> TELNET IPV6 server                      :Enable</a:t>
            </a:r>
          </a:p>
          <a:p>
            <a:r>
              <a:rPr lang="en-US" sz="1050" dirty="0">
                <a:latin typeface="+mj-lt"/>
              </a:rPr>
              <a:t> TELNET server port                      :23</a:t>
            </a:r>
          </a:p>
        </p:txBody>
      </p:sp>
      <p:sp>
        <p:nvSpPr>
          <p:cNvPr id="50" name="AutoShape 17"/>
          <p:cNvSpPr>
            <a:spLocks noChangeArrowheads="1"/>
          </p:cNvSpPr>
          <p:nvPr/>
        </p:nvSpPr>
        <p:spPr bwMode="auto">
          <a:xfrm>
            <a:off x="6102242" y="5135714"/>
            <a:ext cx="5198832" cy="734001"/>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dirty="0">
                <a:latin typeface="+mj-lt"/>
              </a:rPr>
              <a:t>[R2-ui-vty0-4]display this</a:t>
            </a:r>
          </a:p>
          <a:p>
            <a:r>
              <a:rPr lang="en-US" sz="1050" dirty="0">
                <a:latin typeface="+mj-lt"/>
              </a:rPr>
              <a:t>user-interface </a:t>
            </a:r>
            <a:r>
              <a:rPr lang="en-US" sz="1050" dirty="0" err="1">
                <a:latin typeface="+mj-lt"/>
              </a:rPr>
              <a:t>vty</a:t>
            </a:r>
            <a:r>
              <a:rPr lang="en-US" sz="1050" dirty="0">
                <a:latin typeface="+mj-lt"/>
              </a:rPr>
              <a:t> 0 4</a:t>
            </a:r>
          </a:p>
          <a:p>
            <a:r>
              <a:rPr lang="en-US" sz="1050" dirty="0">
                <a:latin typeface="+mj-lt"/>
              </a:rPr>
              <a:t> authentication-mode </a:t>
            </a:r>
            <a:r>
              <a:rPr lang="en-US" sz="1050" dirty="0" err="1">
                <a:latin typeface="+mj-lt"/>
              </a:rPr>
              <a:t>aaa</a:t>
            </a:r>
            <a:endParaRPr lang="en-US" sz="1050" dirty="0">
              <a:latin typeface="+mj-lt"/>
            </a:endParaRPr>
          </a:p>
          <a:p>
            <a:r>
              <a:rPr lang="en-US" sz="1050" b="1" dirty="0">
                <a:solidFill>
                  <a:srgbClr val="EC7061"/>
                </a:solidFill>
                <a:latin typeface="+mj-lt"/>
              </a:rPr>
              <a:t> protocol inbound </a:t>
            </a:r>
            <a:r>
              <a:rPr lang="en-US" sz="1050" b="1" dirty="0" err="1">
                <a:solidFill>
                  <a:srgbClr val="EC7061"/>
                </a:solidFill>
                <a:latin typeface="+mj-lt"/>
              </a:rPr>
              <a:t>ssh</a:t>
            </a:r>
            <a:endParaRPr lang="en-US" sz="1050" b="1" dirty="0">
              <a:solidFill>
                <a:srgbClr val="EC7061"/>
              </a:solidFill>
              <a:latin typeface="+mj-lt"/>
            </a:endParaRPr>
          </a:p>
        </p:txBody>
      </p:sp>
      <p:sp>
        <p:nvSpPr>
          <p:cNvPr id="3" name="矩形 2"/>
          <p:cNvSpPr/>
          <p:nvPr/>
        </p:nvSpPr>
        <p:spPr>
          <a:xfrm>
            <a:off x="5598345" y="4816841"/>
            <a:ext cx="4198798" cy="307777"/>
          </a:xfrm>
          <a:prstGeom prst="rect">
            <a:avLst/>
          </a:prstGeom>
        </p:spPr>
        <p:txBody>
          <a:bodyPr wrap="none">
            <a:noAutofit/>
          </a:bodyPr>
          <a:lstStyle/>
          <a:p>
            <a:pPr marL="301625" indent="-301625" algn="just" defTabSz="914034">
              <a:spcBef>
                <a:spcPts val="792"/>
              </a:spcBef>
              <a:buFont typeface="Arial" panose="020B0604020202020204" pitchFamily="34" charset="0"/>
              <a:buChar char="•"/>
            </a:pPr>
            <a:r>
              <a:rPr lang="en-US" sz="1200" dirty="0">
                <a:latin typeface="+mj-lt"/>
                <a:cs typeface="Arial" panose="020B0604020202020204" pitchFamily="34" charset="0"/>
              </a:rPr>
              <a:t>Check whether Telnet is allowed in the VTY view.</a:t>
            </a:r>
          </a:p>
        </p:txBody>
      </p:sp>
      <p:sp>
        <p:nvSpPr>
          <p:cNvPr id="15" name="矩形 14"/>
          <p:cNvSpPr/>
          <p:nvPr/>
        </p:nvSpPr>
        <p:spPr>
          <a:xfrm>
            <a:off x="5598345" y="5914961"/>
            <a:ext cx="6096000" cy="307777"/>
          </a:xfrm>
          <a:prstGeom prst="rect">
            <a:avLst/>
          </a:prstGeom>
        </p:spPr>
        <p:txBody>
          <a:bodyPr>
            <a:no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Modify the configuration of R2 to </a:t>
            </a:r>
            <a:r>
              <a:rPr lang="en-US" sz="1200" dirty="0" smtClean="0">
                <a:latin typeface="+mj-lt"/>
                <a:cs typeface="Arial" panose="020B0604020202020204" pitchFamily="34" charset="0"/>
              </a:rPr>
              <a:t>support </a:t>
            </a:r>
            <a:r>
              <a:rPr lang="en-US" sz="1200" dirty="0">
                <a:latin typeface="+mj-lt"/>
                <a:cs typeface="Arial" panose="020B0604020202020204" pitchFamily="34" charset="0"/>
              </a:rPr>
              <a:t>Telnet in the VTY user interface view. The test result shows that the attempt to log in to R2 is successful.</a:t>
            </a:r>
          </a:p>
        </p:txBody>
      </p:sp>
    </p:spTree>
    <p:extLst>
      <p:ext uri="{BB962C8B-B14F-4D97-AF65-F5344CB8AC3E}">
        <p14:creationId xmlns:p14="http://schemas.microsoft.com/office/powerpoint/2010/main" val="416381066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7"/>
          <p:cNvSpPr>
            <a:spLocks noChangeArrowheads="1"/>
          </p:cNvSpPr>
          <p:nvPr/>
        </p:nvSpPr>
        <p:spPr bwMode="auto">
          <a:xfrm>
            <a:off x="6052019" y="4804042"/>
            <a:ext cx="5198832" cy="1073709"/>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41" name="文本占位符 49"/>
          <p:cNvSpPr txBox="1">
            <a:spLocks/>
          </p:cNvSpPr>
          <p:nvPr/>
        </p:nvSpPr>
        <p:spPr bwMode="auto">
          <a:xfrm>
            <a:off x="5598345" y="1240617"/>
            <a:ext cx="5896969" cy="5536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400" dirty="0">
                <a:latin typeface="+mj-lt"/>
              </a:rPr>
              <a:t>Change the OSPF router ID on R2, restart the OSPF process to </a:t>
            </a:r>
            <a:r>
              <a:rPr lang="en-US" sz="1400" dirty="0" smtClean="0">
                <a:latin typeface="+mj-lt"/>
              </a:rPr>
              <a:t>make </a:t>
            </a:r>
            <a:r>
              <a:rPr lang="en-US" sz="1400" dirty="0">
                <a:latin typeface="+mj-lt"/>
              </a:rPr>
              <a:t>the router ID take effect, and check the OSPF neighbor </a:t>
            </a:r>
            <a:r>
              <a:rPr lang="en-US" sz="1400" dirty="0" smtClean="0">
                <a:latin typeface="+mj-lt"/>
              </a:rPr>
              <a:t>relationship </a:t>
            </a:r>
            <a:r>
              <a:rPr lang="en-US" sz="1400" dirty="0">
                <a:latin typeface="+mj-lt"/>
              </a:rPr>
              <a:t>status.</a:t>
            </a:r>
          </a:p>
        </p:txBody>
      </p:sp>
      <p:sp>
        <p:nvSpPr>
          <p:cNvPr id="2" name="标题 1"/>
          <p:cNvSpPr>
            <a:spLocks noGrp="1"/>
          </p:cNvSpPr>
          <p:nvPr>
            <p:ph type="title"/>
          </p:nvPr>
        </p:nvSpPr>
        <p:spPr>
          <a:xfrm>
            <a:off x="1594800" y="410400"/>
            <a:ext cx="9007886" cy="640800"/>
          </a:xfrm>
        </p:spPr>
        <p:txBody>
          <a:bodyPr/>
          <a:lstStyle/>
          <a:p>
            <a:r>
              <a:rPr lang="en-US" dirty="0">
                <a:latin typeface="+mj-lt"/>
              </a:rPr>
              <a:t>Fault Symptom – PC1 Cannot Use the FTP </a:t>
            </a:r>
            <a:r>
              <a:rPr lang="en-US" dirty="0" smtClean="0">
                <a:latin typeface="+mj-lt"/>
              </a:rPr>
              <a:t>Service (8)</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9" name="AutoShape 17"/>
          <p:cNvSpPr>
            <a:spLocks noChangeArrowheads="1"/>
          </p:cNvSpPr>
          <p:nvPr/>
        </p:nvSpPr>
        <p:spPr bwMode="auto">
          <a:xfrm>
            <a:off x="6052019" y="2064063"/>
            <a:ext cx="5198832" cy="224668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latin typeface="+mj-lt"/>
              </a:rPr>
              <a:t>&lt;R2&gt;display </a:t>
            </a:r>
            <a:r>
              <a:rPr lang="en-US" sz="1200" dirty="0" err="1">
                <a:latin typeface="+mj-lt"/>
              </a:rPr>
              <a:t>ospf</a:t>
            </a:r>
            <a:r>
              <a:rPr lang="en-US" sz="1200" dirty="0">
                <a:latin typeface="+mj-lt"/>
              </a:rPr>
              <a:t> peer </a:t>
            </a:r>
          </a:p>
          <a:p>
            <a:r>
              <a:rPr lang="en-US" sz="1200" dirty="0">
                <a:latin typeface="+mj-lt"/>
              </a:rPr>
              <a:t>	 OSPF Process 1 with Router ID 10.0.12.2</a:t>
            </a:r>
          </a:p>
          <a:p>
            <a:r>
              <a:rPr lang="en-US" sz="1200" dirty="0">
                <a:latin typeface="+mj-lt"/>
              </a:rPr>
              <a:t>		 Neighbors </a:t>
            </a:r>
          </a:p>
          <a:p>
            <a:r>
              <a:rPr lang="en-US" sz="1200" dirty="0">
                <a:latin typeface="+mj-lt"/>
              </a:rPr>
              <a:t> Area 0.0.0.0 interface 10.0.12.2(GigabitEthernet0/0/0)'s neighbors</a:t>
            </a:r>
          </a:p>
          <a:p>
            <a:r>
              <a:rPr lang="en-US" sz="1200" b="1" dirty="0">
                <a:solidFill>
                  <a:srgbClr val="EC7061"/>
                </a:solidFill>
                <a:latin typeface="+mj-lt"/>
              </a:rPr>
              <a:t> Router ID: 10.0.1.1         Address: 10.0.12.1       </a:t>
            </a:r>
          </a:p>
          <a:p>
            <a:r>
              <a:rPr lang="en-US" sz="1200" dirty="0">
                <a:latin typeface="+mj-lt"/>
              </a:rPr>
              <a:t>   State: Full  </a:t>
            </a:r>
            <a:r>
              <a:rPr lang="en-US" sz="1200" dirty="0" err="1">
                <a:latin typeface="+mj-lt"/>
              </a:rPr>
              <a:t>Mode:Nbr</a:t>
            </a:r>
            <a:r>
              <a:rPr lang="en-US" sz="1200" dirty="0">
                <a:latin typeface="+mj-lt"/>
              </a:rPr>
              <a:t> is  Slave  Priority: 1</a:t>
            </a:r>
          </a:p>
          <a:p>
            <a:r>
              <a:rPr lang="en-US" sz="1200" dirty="0">
                <a:latin typeface="+mj-lt"/>
              </a:rPr>
              <a:t>   DR: 10.0.12.2  BDR: 10.0.12.1  MTU: 0    </a:t>
            </a:r>
          </a:p>
          <a:p>
            <a:r>
              <a:rPr lang="en-US" sz="1200" dirty="0">
                <a:latin typeface="+mj-lt"/>
              </a:rPr>
              <a:t>   Dead timer due in 35  sec </a:t>
            </a:r>
          </a:p>
          <a:p>
            <a:r>
              <a:rPr lang="en-US" sz="1200" dirty="0">
                <a:latin typeface="+mj-lt"/>
              </a:rPr>
              <a:t>   </a:t>
            </a:r>
            <a:r>
              <a:rPr lang="en-US" sz="1200" dirty="0" err="1">
                <a:latin typeface="+mj-lt"/>
              </a:rPr>
              <a:t>Retrans</a:t>
            </a:r>
            <a:r>
              <a:rPr lang="en-US" sz="1200" dirty="0">
                <a:latin typeface="+mj-lt"/>
              </a:rPr>
              <a:t> timer interval: 5 </a:t>
            </a:r>
          </a:p>
          <a:p>
            <a:r>
              <a:rPr lang="en-US" sz="1200" b="1" dirty="0">
                <a:solidFill>
                  <a:srgbClr val="EC7061"/>
                </a:solidFill>
                <a:latin typeface="+mj-lt"/>
              </a:rPr>
              <a:t>   Neighbor is up for 00:09:17     </a:t>
            </a:r>
          </a:p>
          <a:p>
            <a:r>
              <a:rPr lang="en-US" sz="1200" dirty="0">
                <a:latin typeface="+mj-lt"/>
              </a:rPr>
              <a:t>   Authentication Sequence: [ 0 ] </a:t>
            </a:r>
          </a:p>
        </p:txBody>
      </p: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2" name="矩形 51"/>
          <p:cNvSpPr/>
          <p:nvPr/>
        </p:nvSpPr>
        <p:spPr>
          <a:xfrm>
            <a:off x="1381725" y="3292559"/>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53" name="矩形 52"/>
          <p:cNvSpPr/>
          <p:nvPr/>
        </p:nvSpPr>
        <p:spPr>
          <a:xfrm>
            <a:off x="4617518" y="3292559"/>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55" name="直接箭头连接符 54"/>
          <p:cNvCxnSpPr/>
          <p:nvPr/>
        </p:nvCxnSpPr>
        <p:spPr>
          <a:xfrm>
            <a:off x="3370393" y="551969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4084989" y="5362494"/>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graphicFrame>
        <p:nvGraphicFramePr>
          <p:cNvPr id="3" name="表格 2"/>
          <p:cNvGraphicFramePr>
            <a:graphicFrameLocks noGrp="1"/>
          </p:cNvGraphicFramePr>
          <p:nvPr>
            <p:extLst>
              <p:ext uri="{D42A27DB-BD31-4B8C-83A1-F6EECF244321}">
                <p14:modId xmlns:p14="http://schemas.microsoft.com/office/powerpoint/2010/main" val="2472888483"/>
              </p:ext>
            </p:extLst>
          </p:nvPr>
        </p:nvGraphicFramePr>
        <p:xfrm>
          <a:off x="6119753" y="4854359"/>
          <a:ext cx="4749801" cy="914400"/>
        </p:xfrm>
        <a:graphic>
          <a:graphicData uri="http://schemas.openxmlformats.org/drawingml/2006/table">
            <a:tbl>
              <a:tblPr>
                <a:tableStyleId>{72833802-FEF1-4C79-8D5D-14CF1EAF98D9}</a:tableStyleId>
              </a:tblPr>
              <a:tblGrid>
                <a:gridCol w="1399240"/>
                <a:gridCol w="494969"/>
                <a:gridCol w="342671"/>
                <a:gridCol w="418820"/>
                <a:gridCol w="494969"/>
                <a:gridCol w="799566"/>
                <a:gridCol w="799566"/>
              </a:tblGrid>
              <a:tr h="514350">
                <a:tc gridSpan="7">
                  <a:txBody>
                    <a:bodyPr/>
                    <a:lstStyle/>
                    <a:p>
                      <a:pPr algn="l" fontAlgn="t"/>
                      <a:r>
                        <a:rPr lang="en-US" sz="1200" u="none" strike="noStrike" dirty="0"/>
                        <a:t>&lt;R1&gt;display </a:t>
                      </a:r>
                      <a:r>
                        <a:rPr lang="en-US" sz="1200" u="none" strike="noStrike" dirty="0" err="1"/>
                        <a:t>ip</a:t>
                      </a:r>
                      <a:r>
                        <a:rPr lang="en-US" sz="1200" u="none" strike="noStrike" dirty="0"/>
                        <a:t> routing-table 10.0.2.2</a:t>
                      </a:r>
                      <a:br>
                        <a:rPr lang="en-US" sz="1200" u="none" strike="noStrike" dirty="0"/>
                      </a:br>
                      <a:r>
                        <a:rPr lang="en-US" sz="1200" u="none" strike="noStrike" dirty="0"/>
                        <a:t>Route Flags: R - relay, D - download to fib</a:t>
                      </a:r>
                      <a:br>
                        <a:rPr lang="en-US" sz="1200" u="none" strike="noStrike" dirty="0"/>
                      </a:br>
                      <a:r>
                        <a:rPr lang="en-US" sz="1200" u="none" strike="noStrike" dirty="0"/>
                        <a:t>------------------------------------------------------------</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dirty="0"/>
                        <a:t>Destination/Mask</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Proto</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Pre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Cost</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Flags</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NextHop</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Interface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dirty="0"/>
                        <a:t>10.0.2.2/32</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OSPF</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10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1</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D</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10.0.12.2</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GE0/0/0</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13" name="矩形 12"/>
          <p:cNvSpPr/>
          <p:nvPr/>
        </p:nvSpPr>
        <p:spPr>
          <a:xfrm>
            <a:off x="5598345" y="4412877"/>
            <a:ext cx="6147568" cy="307777"/>
          </a:xfrm>
          <a:prstGeom prst="rect">
            <a:avLst/>
          </a:prstGeom>
        </p:spPr>
        <p:txBody>
          <a:bodyPr wrap="square">
            <a:spAutoFit/>
          </a:bodyPr>
          <a:lstStyle/>
          <a:p>
            <a:pPr marL="302279" indent="-302279" algn="just" defTabSz="914034">
              <a:spcBef>
                <a:spcPts val="792"/>
              </a:spcBef>
              <a:buFont typeface="Arial" panose="020B0604020202020204" pitchFamily="34" charset="0"/>
              <a:buChar char="•"/>
            </a:pPr>
            <a:r>
              <a:rPr lang="en-US" sz="1400" dirty="0">
                <a:latin typeface="+mj-lt"/>
                <a:cs typeface="Arial" panose="020B0604020202020204" pitchFamily="34" charset="0"/>
              </a:rPr>
              <a:t>Check whether the route to 10.0.2.2 exists on R1.</a:t>
            </a:r>
          </a:p>
        </p:txBody>
      </p:sp>
    </p:spTree>
    <p:extLst>
      <p:ext uri="{BB962C8B-B14F-4D97-AF65-F5344CB8AC3E}">
        <p14:creationId xmlns:p14="http://schemas.microsoft.com/office/powerpoint/2010/main" val="20602238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AutoShape 17"/>
          <p:cNvSpPr>
            <a:spLocks noChangeArrowheads="1"/>
          </p:cNvSpPr>
          <p:nvPr/>
        </p:nvSpPr>
        <p:spPr bwMode="auto">
          <a:xfrm>
            <a:off x="6052019" y="5187597"/>
            <a:ext cx="5198832" cy="108638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57" name="AutoShape 17"/>
          <p:cNvSpPr>
            <a:spLocks noChangeArrowheads="1"/>
          </p:cNvSpPr>
          <p:nvPr/>
        </p:nvSpPr>
        <p:spPr bwMode="auto">
          <a:xfrm>
            <a:off x="6052019" y="1530065"/>
            <a:ext cx="5198832" cy="134456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41" name="文本占位符 49"/>
          <p:cNvSpPr txBox="1">
            <a:spLocks/>
          </p:cNvSpPr>
          <p:nvPr/>
        </p:nvSpPr>
        <p:spPr bwMode="auto">
          <a:xfrm>
            <a:off x="5598346" y="1240616"/>
            <a:ext cx="6147568"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sz="1200" dirty="0">
                <a:latin typeface="+mj-lt"/>
              </a:rPr>
              <a:t>Check the BGP peer relationship status on R1.</a:t>
            </a:r>
          </a:p>
          <a:p>
            <a:pPr>
              <a:lnSpc>
                <a:spcPct val="100000"/>
              </a:lnSpc>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marL="0" indent="0">
              <a:lnSpc>
                <a:spcPct val="100000"/>
              </a:lnSpc>
              <a:buNone/>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marL="0" indent="0">
              <a:lnSpc>
                <a:spcPct val="100000"/>
              </a:lnSpc>
              <a:buNone/>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marL="0" indent="0">
              <a:lnSpc>
                <a:spcPct val="100000"/>
              </a:lnSpc>
              <a:buNone/>
            </a:pPr>
            <a:endParaRPr lang="en-US" altLang="zh-CN" sz="1200" dirty="0" smtClean="0">
              <a:latin typeface="+mj-lt"/>
            </a:endParaRPr>
          </a:p>
          <a:p>
            <a:pPr>
              <a:lnSpc>
                <a:spcPct val="100000"/>
              </a:lnSpc>
            </a:pPr>
            <a:endParaRPr lang="en-US" altLang="zh-CN" sz="1200" dirty="0">
              <a:latin typeface="+mj-lt"/>
            </a:endParaRPr>
          </a:p>
          <a:p>
            <a:pPr>
              <a:lnSpc>
                <a:spcPct val="100000"/>
              </a:lnSpc>
            </a:pPr>
            <a:endParaRPr lang="en-US" altLang="zh-CN" sz="1200" dirty="0" smtClean="0">
              <a:latin typeface="+mj-lt"/>
            </a:endParaRPr>
          </a:p>
          <a:p>
            <a:pPr>
              <a:lnSpc>
                <a:spcPct val="100000"/>
              </a:lnSpc>
            </a:pPr>
            <a:endParaRPr lang="en-US" altLang="zh-CN" sz="1200" dirty="0" smtClean="0">
              <a:latin typeface="+mj-lt"/>
            </a:endParaRPr>
          </a:p>
          <a:p>
            <a:pPr>
              <a:lnSpc>
                <a:spcPct val="100000"/>
              </a:lnSpc>
            </a:pPr>
            <a:endParaRPr lang="en-US" altLang="zh-CN" sz="1200" dirty="0">
              <a:latin typeface="+mj-lt"/>
            </a:endParaRPr>
          </a:p>
        </p:txBody>
      </p:sp>
      <p:sp>
        <p:nvSpPr>
          <p:cNvPr id="2" name="标题 1"/>
          <p:cNvSpPr>
            <a:spLocks noGrp="1"/>
          </p:cNvSpPr>
          <p:nvPr>
            <p:ph type="title"/>
          </p:nvPr>
        </p:nvSpPr>
        <p:spPr>
          <a:xfrm>
            <a:off x="1594800" y="410400"/>
            <a:ext cx="8997000" cy="640800"/>
          </a:xfrm>
        </p:spPr>
        <p:txBody>
          <a:bodyPr/>
          <a:lstStyle/>
          <a:p>
            <a:r>
              <a:rPr lang="en-US" dirty="0">
                <a:latin typeface="+mj-lt"/>
              </a:rPr>
              <a:t>Fault Symptom – PC1 Cannot Use the FTP </a:t>
            </a:r>
            <a:r>
              <a:rPr lang="en-US" dirty="0" smtClean="0">
                <a:latin typeface="+mj-lt"/>
              </a:rPr>
              <a:t>Service (9)</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9" name="AutoShape 17"/>
          <p:cNvSpPr>
            <a:spLocks noChangeArrowheads="1"/>
          </p:cNvSpPr>
          <p:nvPr/>
        </p:nvSpPr>
        <p:spPr bwMode="auto">
          <a:xfrm>
            <a:off x="6052019" y="3481984"/>
            <a:ext cx="5198832" cy="108638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55" name="直接箭头连接符 54"/>
          <p:cNvCxnSpPr/>
          <p:nvPr/>
        </p:nvCxnSpPr>
        <p:spPr>
          <a:xfrm>
            <a:off x="3370393" y="5541467"/>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4084989" y="5392324"/>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graphicFrame>
        <p:nvGraphicFramePr>
          <p:cNvPr id="14" name="表格 13"/>
          <p:cNvGraphicFramePr>
            <a:graphicFrameLocks noGrp="1"/>
          </p:cNvGraphicFramePr>
          <p:nvPr>
            <p:extLst>
              <p:ext uri="{D42A27DB-BD31-4B8C-83A1-F6EECF244321}">
                <p14:modId xmlns:p14="http://schemas.microsoft.com/office/powerpoint/2010/main" val="1013055486"/>
              </p:ext>
            </p:extLst>
          </p:nvPr>
        </p:nvGraphicFramePr>
        <p:xfrm>
          <a:off x="6253530" y="3555331"/>
          <a:ext cx="3835399" cy="965835"/>
        </p:xfrm>
        <a:graphic>
          <a:graphicData uri="http://schemas.openxmlformats.org/drawingml/2006/table">
            <a:tbl>
              <a:tblPr>
                <a:tableStyleId>{72833802-FEF1-4C79-8D5D-14CF1EAF98D9}</a:tableStyleId>
              </a:tblPr>
              <a:tblGrid>
                <a:gridCol w="1475154"/>
                <a:gridCol w="723301"/>
                <a:gridCol w="342616"/>
                <a:gridCol w="571027"/>
                <a:gridCol w="723301"/>
              </a:tblGrid>
              <a:tr h="600075">
                <a:tc gridSpan="5">
                  <a:txBody>
                    <a:bodyPr/>
                    <a:lstStyle/>
                    <a:p>
                      <a:pPr algn="l" fontAlgn="t"/>
                      <a:r>
                        <a:rPr lang="en-US" sz="1200" u="none" strike="noStrike" dirty="0"/>
                        <a:t>&lt;R1&gt;display </a:t>
                      </a:r>
                      <a:r>
                        <a:rPr lang="en-US" sz="1200" u="none" strike="noStrike" dirty="0" err="1"/>
                        <a:t>bgp</a:t>
                      </a:r>
                      <a:r>
                        <a:rPr lang="en-US" sz="1200" u="none" strike="noStrike" dirty="0"/>
                        <a:t> routing-table</a:t>
                      </a:r>
                      <a:br>
                        <a:rPr lang="en-US" sz="1200" u="none" strike="noStrike" dirty="0"/>
                      </a:br>
                      <a:r>
                        <a:rPr lang="en-US" sz="1200" u="none" strike="noStrike" dirty="0"/>
                        <a:t> BGP Local router ID is 10.0.1.1 </a:t>
                      </a:r>
                      <a:br>
                        <a:rPr lang="en-US" sz="1200" u="none" strike="noStrike" dirty="0"/>
                      </a:br>
                      <a:r>
                        <a:rPr lang="en-US" sz="1200" u="none" strike="noStrike" dirty="0"/>
                        <a:t> Total Number of Routes: 2</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dirty="0"/>
                        <a:t>Network</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NextHop</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MED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LocPrf</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Path/</a:t>
                      </a:r>
                      <a:r>
                        <a:rPr lang="en-US" sz="1200" u="none" strike="noStrike" dirty="0" err="1"/>
                        <a:t>Ogn</a:t>
                      </a:r>
                      <a:endParaRPr lang="en-US" sz="1200" u="none" strike="noStrike" dirty="0"/>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dirty="0"/>
                        <a:t>*&gt;192.168.12.0/24</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0.0.0.0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4018235342"/>
              </p:ext>
            </p:extLst>
          </p:nvPr>
        </p:nvGraphicFramePr>
        <p:xfrm>
          <a:off x="6253530" y="1567036"/>
          <a:ext cx="4166115" cy="1257300"/>
        </p:xfrm>
        <a:graphic>
          <a:graphicData uri="http://schemas.openxmlformats.org/drawingml/2006/table">
            <a:tbl>
              <a:tblPr>
                <a:tableStyleId>{72833802-FEF1-4C79-8D5D-14CF1EAF98D9}</a:tableStyleId>
              </a:tblPr>
              <a:tblGrid>
                <a:gridCol w="757476"/>
                <a:gridCol w="358804"/>
                <a:gridCol w="677741"/>
                <a:gridCol w="677741"/>
                <a:gridCol w="677741"/>
                <a:gridCol w="1016612"/>
              </a:tblGrid>
              <a:tr h="895350">
                <a:tc gridSpan="6">
                  <a:txBody>
                    <a:bodyPr/>
                    <a:lstStyle/>
                    <a:p>
                      <a:pPr algn="l" fontAlgn="t"/>
                      <a:r>
                        <a:rPr lang="en-US" sz="1100" u="none" strike="noStrike" dirty="0"/>
                        <a:t>&lt;R1&gt;display </a:t>
                      </a:r>
                      <a:r>
                        <a:rPr lang="en-US" sz="1100" u="none" strike="noStrike" dirty="0" err="1"/>
                        <a:t>bgp</a:t>
                      </a:r>
                      <a:r>
                        <a:rPr lang="en-US" sz="1100" u="none" strike="noStrike" dirty="0"/>
                        <a:t> peer </a:t>
                      </a:r>
                      <a:br>
                        <a:rPr lang="en-US" sz="1100" u="none" strike="noStrike" dirty="0"/>
                      </a:br>
                      <a:r>
                        <a:rPr lang="en-US" sz="1100" u="none" strike="noStrike" dirty="0"/>
                        <a:t> BGP local router ID : 10.0.1.1</a:t>
                      </a:r>
                      <a:br>
                        <a:rPr lang="en-US" sz="1100" u="none" strike="noStrike" dirty="0"/>
                      </a:br>
                      <a:r>
                        <a:rPr lang="en-US" sz="1100" u="none" strike="noStrike" dirty="0"/>
                        <a:t> Local AS number : 100</a:t>
                      </a:r>
                      <a:br>
                        <a:rPr lang="en-US" sz="1100" u="none" strike="noStrike" dirty="0"/>
                      </a:br>
                      <a:r>
                        <a:rPr lang="en-US" sz="1100" u="none" strike="noStrike" dirty="0"/>
                        <a:t> Total number of peers : 1    Peers in established state : 1</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100" u="none" strike="noStrike" dirty="0"/>
                        <a:t>Peer</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AS</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MsgRcvd</a:t>
                      </a:r>
                      <a:endParaRPr lang="en-US" sz="11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MsgSent</a:t>
                      </a:r>
                      <a:endParaRPr lang="en-US" sz="11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Up/Down</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State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100" u="none" strike="noStrike" dirty="0"/>
                        <a:t>10.0.2.2</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100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25</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26</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0:19:22</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Established</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1435789168"/>
              </p:ext>
            </p:extLst>
          </p:nvPr>
        </p:nvGraphicFramePr>
        <p:xfrm>
          <a:off x="6253530" y="5263799"/>
          <a:ext cx="3606800" cy="933450"/>
        </p:xfrm>
        <a:graphic>
          <a:graphicData uri="http://schemas.openxmlformats.org/drawingml/2006/table">
            <a:tbl>
              <a:tblPr>
                <a:tableStyleId>{72833802-FEF1-4C79-8D5D-14CF1EAF98D9}</a:tableStyleId>
              </a:tblPr>
              <a:tblGrid>
                <a:gridCol w="1316768"/>
                <a:gridCol w="648842"/>
                <a:gridCol w="343505"/>
                <a:gridCol w="572508"/>
                <a:gridCol w="725177"/>
              </a:tblGrid>
              <a:tr h="571500">
                <a:tc gridSpan="5">
                  <a:txBody>
                    <a:bodyPr/>
                    <a:lstStyle/>
                    <a:p>
                      <a:pPr algn="l" fontAlgn="t"/>
                      <a:r>
                        <a:rPr lang="en-US" sz="1100" u="none" strike="noStrike" dirty="0"/>
                        <a:t>&lt;R3&gt;display </a:t>
                      </a:r>
                      <a:r>
                        <a:rPr lang="en-US" sz="1100" u="none" strike="noStrike" dirty="0" err="1"/>
                        <a:t>bgp</a:t>
                      </a:r>
                      <a:r>
                        <a:rPr lang="en-US" sz="1100" u="none" strike="noStrike" dirty="0"/>
                        <a:t> routing-table </a:t>
                      </a:r>
                      <a:br>
                        <a:rPr lang="en-US" sz="1100" u="none" strike="noStrike" dirty="0"/>
                      </a:br>
                      <a:r>
                        <a:rPr lang="en-US" sz="1100" u="none" strike="noStrike" dirty="0"/>
                        <a:t> BGP Local router ID is 10.0.3.3 </a:t>
                      </a:r>
                      <a:br>
                        <a:rPr lang="en-US" sz="1100" u="none" strike="noStrike" dirty="0"/>
                      </a:br>
                      <a:r>
                        <a:rPr lang="en-US" sz="1100" u="none" strike="noStrike" dirty="0"/>
                        <a:t> Total Number of Routes: 1</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100" b="1" u="none" strike="noStrike" dirty="0">
                          <a:solidFill>
                            <a:srgbClr val="EC7061"/>
                          </a:solidFill>
                        </a:rPr>
                        <a:t>Network</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NextHop</a:t>
                      </a:r>
                      <a:endParaRPr lang="en-US" sz="11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MED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LocPrf</a:t>
                      </a:r>
                      <a:endParaRPr lang="en-US" sz="11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Path/</a:t>
                      </a:r>
                      <a:r>
                        <a:rPr lang="en-US" sz="1100" u="none" strike="noStrike" dirty="0" err="1"/>
                        <a:t>Ogn</a:t>
                      </a:r>
                      <a:endParaRPr lang="en-US" sz="1100" u="none" strike="noStrike" dirty="0"/>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100" b="1" u="none" strike="noStrike" dirty="0">
                          <a:solidFill>
                            <a:srgbClr val="EC7061"/>
                          </a:solidFill>
                        </a:rPr>
                        <a:t>*&gt; 192.168.56.0</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0.0.0.0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 name="矩形 2"/>
          <p:cNvSpPr/>
          <p:nvPr/>
        </p:nvSpPr>
        <p:spPr>
          <a:xfrm>
            <a:off x="5603435" y="2976039"/>
            <a:ext cx="6142478" cy="307777"/>
          </a:xfrm>
          <a:prstGeom prst="rect">
            <a:avLst/>
          </a:prstGeom>
        </p:spPr>
        <p:txBody>
          <a:bodyPr wrap="square">
            <a:no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Check whether the BGP routing table of R1 contains a route destined for 192.168.56.0/24.</a:t>
            </a:r>
          </a:p>
        </p:txBody>
      </p:sp>
      <p:sp>
        <p:nvSpPr>
          <p:cNvPr id="13" name="矩形 12"/>
          <p:cNvSpPr/>
          <p:nvPr/>
        </p:nvSpPr>
        <p:spPr>
          <a:xfrm>
            <a:off x="5603435" y="4664605"/>
            <a:ext cx="6142478" cy="738664"/>
          </a:xfrm>
          <a:prstGeom prst="rect">
            <a:avLst/>
          </a:prstGeom>
        </p:spPr>
        <p:txBody>
          <a:bodyPr wrap="square">
            <a:noAutofit/>
          </a:bodyPr>
          <a:lstStyle/>
          <a:p>
            <a:pPr marL="302279" indent="-302279" algn="just" defTabSz="914034">
              <a:spcBef>
                <a:spcPts val="792"/>
              </a:spcBef>
              <a:buFont typeface="Arial" panose="020B0604020202020204" pitchFamily="34" charset="0"/>
              <a:buChar char="•"/>
            </a:pPr>
            <a:r>
              <a:rPr lang="en-US" sz="1200" dirty="0">
                <a:latin typeface="+mj-lt"/>
                <a:cs typeface="Arial" panose="020B0604020202020204" pitchFamily="34" charset="0"/>
              </a:rPr>
              <a:t>R1 still does not have </a:t>
            </a:r>
            <a:r>
              <a:rPr lang="en-US" sz="1200" dirty="0" smtClean="0">
                <a:latin typeface="+mj-lt"/>
                <a:cs typeface="Arial" panose="020B0604020202020204" pitchFamily="34" charset="0"/>
              </a:rPr>
              <a:t>an available </a:t>
            </a:r>
            <a:r>
              <a:rPr lang="en-US" sz="1200" dirty="0">
                <a:latin typeface="+mj-lt"/>
                <a:cs typeface="Arial" panose="020B0604020202020204" pitchFamily="34" charset="0"/>
              </a:rPr>
              <a:t>route. As </a:t>
            </a:r>
            <a:r>
              <a:rPr lang="en-US" sz="1200" dirty="0" smtClean="0">
                <a:latin typeface="+mj-lt"/>
                <a:cs typeface="Arial" panose="020B0604020202020204" pitchFamily="34" charset="0"/>
              </a:rPr>
              <a:t>R1 should have get </a:t>
            </a:r>
            <a:r>
              <a:rPr lang="en-US" sz="1200" dirty="0">
                <a:latin typeface="+mj-lt"/>
                <a:cs typeface="Arial" panose="020B0604020202020204" pitchFamily="34" charset="0"/>
              </a:rPr>
              <a:t>the route from R3, check whether the route is imported </a:t>
            </a:r>
            <a:r>
              <a:rPr lang="en-US" sz="1200" dirty="0" smtClean="0">
                <a:latin typeface="+mj-lt"/>
                <a:cs typeface="Arial" panose="020B0604020202020204" pitchFamily="34" charset="0"/>
              </a:rPr>
              <a:t>into </a:t>
            </a:r>
            <a:r>
              <a:rPr lang="en-US" sz="1200" dirty="0">
                <a:latin typeface="+mj-lt"/>
                <a:cs typeface="Arial" panose="020B0604020202020204" pitchFamily="34" charset="0"/>
              </a:rPr>
              <a:t>the BGP routing table on R3.</a:t>
            </a:r>
          </a:p>
        </p:txBody>
      </p:sp>
    </p:spTree>
    <p:extLst>
      <p:ext uri="{BB962C8B-B14F-4D97-AF65-F5344CB8AC3E}">
        <p14:creationId xmlns:p14="http://schemas.microsoft.com/office/powerpoint/2010/main" val="230309915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6" y="1240617"/>
            <a:ext cx="6147568" cy="33618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400" dirty="0">
                <a:latin typeface="+mj-lt"/>
              </a:rPr>
              <a:t>Check the BGP peer status on R3.</a:t>
            </a:r>
          </a:p>
        </p:txBody>
      </p:sp>
      <p:sp>
        <p:nvSpPr>
          <p:cNvPr id="50" name="AutoShape 17"/>
          <p:cNvSpPr>
            <a:spLocks noChangeArrowheads="1"/>
          </p:cNvSpPr>
          <p:nvPr/>
        </p:nvSpPr>
        <p:spPr bwMode="auto">
          <a:xfrm>
            <a:off x="6052019" y="5169701"/>
            <a:ext cx="5198832" cy="861981"/>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57" name="AutoShape 17"/>
          <p:cNvSpPr>
            <a:spLocks noChangeArrowheads="1"/>
          </p:cNvSpPr>
          <p:nvPr/>
        </p:nvSpPr>
        <p:spPr bwMode="auto">
          <a:xfrm>
            <a:off x="6052019" y="1609088"/>
            <a:ext cx="5198832" cy="134456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2" name="标题 1"/>
          <p:cNvSpPr>
            <a:spLocks noGrp="1"/>
          </p:cNvSpPr>
          <p:nvPr>
            <p:ph type="title"/>
          </p:nvPr>
        </p:nvSpPr>
        <p:spPr>
          <a:xfrm>
            <a:off x="1594800" y="410400"/>
            <a:ext cx="8953457" cy="640800"/>
          </a:xfrm>
        </p:spPr>
        <p:txBody>
          <a:bodyPr/>
          <a:lstStyle/>
          <a:p>
            <a:r>
              <a:rPr lang="en-US" dirty="0">
                <a:latin typeface="+mj-lt"/>
              </a:rPr>
              <a:t>Fault Symptom – PC1 Cannot Use the FTP </a:t>
            </a:r>
            <a:r>
              <a:rPr lang="en-US" dirty="0" smtClean="0">
                <a:latin typeface="+mj-lt"/>
              </a:rPr>
              <a:t>Service (10)</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0" name="íṧľïḍè">
            <a:extLst>
              <a:ext uri="{FF2B5EF4-FFF2-40B4-BE49-F238E27FC236}">
                <a16:creationId xmlns:a16="http://schemas.microsoft.com/office/drawing/2014/main" xmlns="" id="{67C630C0-B65A-4B15-BF86-DFDDDEBC1DAB}"/>
              </a:ext>
            </a:extLst>
          </p:cNvPr>
          <p:cNvSpPr/>
          <p:nvPr/>
        </p:nvSpPr>
        <p:spPr bwMode="gray">
          <a:xfrm>
            <a:off x="162683" y="3770132"/>
            <a:ext cx="159493" cy="159262"/>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mj-lt"/>
            </a:endParaRPr>
          </a:p>
        </p:txBody>
      </p:sp>
      <p:sp>
        <p:nvSpPr>
          <p:cNvPr id="12" name="basic-rainbow_61924"/>
          <p:cNvSpPr>
            <a:spLocks noChangeAspect="1"/>
          </p:cNvSpPr>
          <p:nvPr/>
        </p:nvSpPr>
        <p:spPr bwMode="gray">
          <a:xfrm>
            <a:off x="127804" y="2839459"/>
            <a:ext cx="229839" cy="12178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txBody>
          <a:bodyPr/>
          <a:lstStyle/>
          <a:p>
            <a:endParaRPr lang="en-US" altLang="zh-CN" dirty="0">
              <a:latin typeface="+mj-lt"/>
            </a:endParaRPr>
          </a:p>
        </p:txBody>
      </p:sp>
      <p:sp>
        <p:nvSpPr>
          <p:cNvPr id="49" name="AutoShape 17"/>
          <p:cNvSpPr>
            <a:spLocks noChangeArrowheads="1"/>
          </p:cNvSpPr>
          <p:nvPr/>
        </p:nvSpPr>
        <p:spPr bwMode="auto">
          <a:xfrm>
            <a:off x="6046929" y="3776260"/>
            <a:ext cx="5198832" cy="30850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solidFill>
                  <a:srgbClr val="1D1D1A"/>
                </a:solidFill>
                <a:latin typeface="+mj-lt"/>
                <a:ea typeface="方正兰亭黑简体" panose="02000000000000000000" pitchFamily="2" charset="-122"/>
              </a:rPr>
              <a:t>&lt;R3&gt;display </a:t>
            </a:r>
            <a:r>
              <a:rPr lang="en-US" sz="1200" dirty="0" err="1">
                <a:solidFill>
                  <a:srgbClr val="1D1D1A"/>
                </a:solidFill>
                <a:latin typeface="+mj-lt"/>
                <a:ea typeface="方正兰亭黑简体" panose="02000000000000000000" pitchFamily="2" charset="-122"/>
              </a:rPr>
              <a:t>ip</a:t>
            </a:r>
            <a:r>
              <a:rPr lang="en-US" sz="1200" dirty="0">
                <a:solidFill>
                  <a:srgbClr val="1D1D1A"/>
                </a:solidFill>
                <a:latin typeface="+mj-lt"/>
                <a:ea typeface="方正兰亭黑简体" panose="02000000000000000000" pitchFamily="2" charset="-122"/>
              </a:rPr>
              <a:t> routing-table 10.0.2.2</a:t>
            </a:r>
          </a:p>
        </p:txBody>
      </p: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55" name="直接箭头连接符 54"/>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graphicFrame>
        <p:nvGraphicFramePr>
          <p:cNvPr id="42" name="表格 41"/>
          <p:cNvGraphicFramePr>
            <a:graphicFrameLocks noGrp="1"/>
          </p:cNvGraphicFramePr>
          <p:nvPr>
            <p:extLst>
              <p:ext uri="{D42A27DB-BD31-4B8C-83A1-F6EECF244321}">
                <p14:modId xmlns:p14="http://schemas.microsoft.com/office/powerpoint/2010/main" val="3904487733"/>
              </p:ext>
            </p:extLst>
          </p:nvPr>
        </p:nvGraphicFramePr>
        <p:xfrm>
          <a:off x="6084853" y="1660214"/>
          <a:ext cx="5219700" cy="1165860"/>
        </p:xfrm>
        <a:graphic>
          <a:graphicData uri="http://schemas.openxmlformats.org/drawingml/2006/table">
            <a:tbl>
              <a:tblPr>
                <a:tableStyleId>{72833802-FEF1-4C79-8D5D-14CF1EAF98D9}</a:tableStyleId>
              </a:tblPr>
              <a:tblGrid>
                <a:gridCol w="685800"/>
                <a:gridCol w="685800"/>
                <a:gridCol w="685800"/>
                <a:gridCol w="685800"/>
                <a:gridCol w="419100"/>
                <a:gridCol w="685800"/>
                <a:gridCol w="685800"/>
                <a:gridCol w="685800"/>
              </a:tblGrid>
              <a:tr h="800100">
                <a:tc gridSpan="8">
                  <a:txBody>
                    <a:bodyPr/>
                    <a:lstStyle/>
                    <a:p>
                      <a:pPr algn="l" fontAlgn="t"/>
                      <a:r>
                        <a:rPr lang="en-US" sz="1200" u="none" strike="noStrike" dirty="0"/>
                        <a:t>&lt;R3&gt;display </a:t>
                      </a:r>
                      <a:r>
                        <a:rPr lang="en-US" sz="1200" u="none" strike="noStrike" dirty="0" err="1"/>
                        <a:t>bgp</a:t>
                      </a:r>
                      <a:r>
                        <a:rPr lang="en-US" sz="1200" u="none" strike="noStrike" dirty="0"/>
                        <a:t> peer </a:t>
                      </a:r>
                      <a:br>
                        <a:rPr lang="en-US" sz="1200" u="none" strike="noStrike" dirty="0"/>
                      </a:br>
                      <a:r>
                        <a:rPr lang="en-US" sz="1200" u="none" strike="noStrike" dirty="0"/>
                        <a:t> BGP local router ID : 10.0.3.3</a:t>
                      </a:r>
                      <a:br>
                        <a:rPr lang="en-US" sz="1200" u="none" strike="noStrike" dirty="0"/>
                      </a:br>
                      <a:r>
                        <a:rPr lang="en-US" sz="1200" u="none" strike="noStrike" dirty="0"/>
                        <a:t> Local AS number : 100</a:t>
                      </a:r>
                      <a:br>
                        <a:rPr lang="en-US" sz="1200" u="none" strike="noStrike" dirty="0"/>
                      </a:br>
                      <a:r>
                        <a:rPr lang="en-US" sz="1200" u="none" strike="noStrike" dirty="0"/>
                        <a:t> Total number of peers : 1    Peers in established state : 0</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dirty="0"/>
                        <a:t>Peer</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AS</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MsgRcvd</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MsgSent</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OutQ</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Up/Down</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rgbClr val="EC7061"/>
                          </a:solidFill>
                        </a:rPr>
                        <a:t>State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PrefRcv</a:t>
                      </a:r>
                      <a:endParaRPr lang="en-US" sz="1200" u="none" strike="noStrike" dirty="0"/>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dirty="0"/>
                        <a:t>10.0.2.2</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100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0:00:05</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rgbClr val="EC7061"/>
                          </a:solidFill>
                        </a:rPr>
                        <a:t>Idle</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173901875"/>
              </p:ext>
            </p:extLst>
          </p:nvPr>
        </p:nvGraphicFramePr>
        <p:xfrm>
          <a:off x="6084853" y="5239766"/>
          <a:ext cx="4762500" cy="746760"/>
        </p:xfrm>
        <a:graphic>
          <a:graphicData uri="http://schemas.openxmlformats.org/drawingml/2006/table">
            <a:tbl>
              <a:tblPr>
                <a:tableStyleId>{72833802-FEF1-4C79-8D5D-14CF1EAF98D9}</a:tableStyleId>
              </a:tblPr>
              <a:tblGrid>
                <a:gridCol w="1228725"/>
                <a:gridCol w="800100"/>
                <a:gridCol w="1476375"/>
                <a:gridCol w="495300"/>
                <a:gridCol w="419100"/>
                <a:gridCol w="342900"/>
              </a:tblGrid>
              <a:tr h="381000">
                <a:tc gridSpan="6">
                  <a:txBody>
                    <a:bodyPr/>
                    <a:lstStyle/>
                    <a:p>
                      <a:pPr algn="l" fontAlgn="t"/>
                      <a:r>
                        <a:rPr lang="en-US" sz="1200" u="none" strike="noStrike" dirty="0"/>
                        <a:t>&lt;R3&gt;display </a:t>
                      </a:r>
                      <a:r>
                        <a:rPr lang="en-US" sz="1200" u="none" strike="noStrike" dirty="0" err="1"/>
                        <a:t>isis</a:t>
                      </a:r>
                      <a:r>
                        <a:rPr lang="en-US" sz="1200" u="none" strike="noStrike" dirty="0"/>
                        <a:t> peer </a:t>
                      </a:r>
                      <a:br>
                        <a:rPr lang="en-US" sz="1200" u="none" strike="noStrike" dirty="0"/>
                      </a:br>
                      <a:r>
                        <a:rPr lang="en-US" sz="1200" u="none" strike="noStrike" dirty="0"/>
                        <a:t>                          </a:t>
                      </a:r>
                      <a:r>
                        <a:rPr lang="en-US" sz="1200" u="none" strike="noStrike" dirty="0" err="1"/>
                        <a:t>Peer</a:t>
                      </a:r>
                      <a:r>
                        <a:rPr lang="en-US" sz="1200" u="none" strike="noStrike" dirty="0"/>
                        <a:t> information for ISIS(1)</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200" u="none" strike="noStrike" dirty="0" err="1"/>
                        <a:t>SystemId</a:t>
                      </a:r>
                      <a:endParaRPr lang="en-US" sz="1200" u="none" strike="noStrike" dirty="0"/>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Interface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err="1"/>
                        <a:t>CircuitId</a:t>
                      </a:r>
                      <a:endParaRPr lang="en-US" sz="1200" u="none" strike="noStrike" dirty="0"/>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b="1" u="none" strike="noStrike" dirty="0">
                          <a:solidFill>
                            <a:srgbClr val="EC7061"/>
                          </a:solidFill>
                        </a:rPr>
                        <a:t>State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Type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200" u="none" strike="noStrike" dirty="0"/>
                        <a:t>PRI</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200" u="none" strike="noStrike" dirty="0"/>
                        <a:t>0100.0000.2002</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GE0/0/1</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0100.0000.2002.01</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b="1" u="none" strike="noStrike" dirty="0">
                          <a:solidFill>
                            <a:srgbClr val="EC7061"/>
                          </a:solidFill>
                        </a:rPr>
                        <a:t>Up</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L2</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200" u="none" strike="noStrike" dirty="0"/>
                        <a:t>64</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 name="矩形 2"/>
          <p:cNvSpPr/>
          <p:nvPr/>
        </p:nvSpPr>
        <p:spPr>
          <a:xfrm>
            <a:off x="5598345" y="3025000"/>
            <a:ext cx="6096000" cy="695575"/>
          </a:xfrm>
          <a:prstGeom prst="rect">
            <a:avLst/>
          </a:prstGeom>
        </p:spPr>
        <p:txBody>
          <a:bodyPr>
            <a:noAutofit/>
          </a:bodyPr>
          <a:lstStyle/>
          <a:p>
            <a:pPr marL="302279" indent="-302279" algn="just" defTabSz="914034">
              <a:lnSpc>
                <a:spcPct val="140000"/>
              </a:lnSpc>
              <a:spcBef>
                <a:spcPts val="792"/>
              </a:spcBef>
              <a:buFont typeface="Arial" panose="020B0604020202020204" pitchFamily="34" charset="0"/>
              <a:buChar char="•"/>
            </a:pPr>
            <a:r>
              <a:rPr lang="en-US" sz="1400" dirty="0">
                <a:latin typeface="+mj-lt"/>
                <a:cs typeface="Arial" panose="020B0604020202020204" pitchFamily="34" charset="0"/>
              </a:rPr>
              <a:t>The BGP peer relationship is not established between R3 and R2. Check whether a </a:t>
            </a:r>
            <a:r>
              <a:rPr lang="en-US" sz="1400" dirty="0" smtClean="0">
                <a:latin typeface="+mj-lt"/>
                <a:cs typeface="Arial" panose="020B0604020202020204" pitchFamily="34" charset="0"/>
              </a:rPr>
              <a:t>route destined </a:t>
            </a:r>
            <a:r>
              <a:rPr lang="en-US" sz="1400" dirty="0">
                <a:latin typeface="+mj-lt"/>
                <a:cs typeface="Arial" panose="020B0604020202020204" pitchFamily="34" charset="0"/>
              </a:rPr>
              <a:t>for 10.0.2.2/32 exists on R3.</a:t>
            </a:r>
          </a:p>
        </p:txBody>
      </p:sp>
      <p:sp>
        <p:nvSpPr>
          <p:cNvPr id="14" name="矩形 13"/>
          <p:cNvSpPr/>
          <p:nvPr/>
        </p:nvSpPr>
        <p:spPr>
          <a:xfrm>
            <a:off x="5598346" y="4148162"/>
            <a:ext cx="6096000" cy="695575"/>
          </a:xfrm>
          <a:prstGeom prst="rect">
            <a:avLst/>
          </a:prstGeom>
        </p:spPr>
        <p:txBody>
          <a:bodyPr>
            <a:noAutofit/>
          </a:bodyPr>
          <a:lstStyle/>
          <a:p>
            <a:pPr marL="302279" indent="-302279" algn="just" defTabSz="914034">
              <a:lnSpc>
                <a:spcPct val="140000"/>
              </a:lnSpc>
              <a:spcBef>
                <a:spcPts val="792"/>
              </a:spcBef>
              <a:buFont typeface="Arial" panose="020B0604020202020204" pitchFamily="34" charset="0"/>
              <a:buChar char="•"/>
            </a:pPr>
            <a:r>
              <a:rPr lang="en-US" sz="1400" dirty="0">
                <a:latin typeface="+mj-lt"/>
                <a:cs typeface="Arial" panose="020B0604020202020204" pitchFamily="34" charset="0"/>
              </a:rPr>
              <a:t>R3 does not have the route to 10.0.2.2/32. As IS-IS runs between R2 and R3, check whether an IS-IS neighbor relationship is properly established between R3 and R2.</a:t>
            </a:r>
          </a:p>
        </p:txBody>
      </p:sp>
    </p:spTree>
    <p:extLst>
      <p:ext uri="{BB962C8B-B14F-4D97-AF65-F5344CB8AC3E}">
        <p14:creationId xmlns:p14="http://schemas.microsoft.com/office/powerpoint/2010/main" val="17659505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40616"/>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400" dirty="0">
                <a:latin typeface="+mj-lt"/>
              </a:rPr>
              <a:t>The IS-IS neighbor relationship is properly established, but R3 cannot obtain the route to 10.0.2.2/32. P</a:t>
            </a:r>
            <a:r>
              <a:rPr lang="en-US" sz="1400" dirty="0" smtClean="0">
                <a:latin typeface="+mj-lt"/>
              </a:rPr>
              <a:t>ossible </a:t>
            </a:r>
            <a:r>
              <a:rPr lang="en-US" sz="1400" dirty="0">
                <a:latin typeface="+mj-lt"/>
              </a:rPr>
              <a:t>causes are as follows:</a:t>
            </a:r>
          </a:p>
          <a:p>
            <a:pPr marL="576263" lvl="1" indent="-282575">
              <a:lnSpc>
                <a:spcPct val="120000"/>
              </a:lnSpc>
            </a:pPr>
            <a:r>
              <a:rPr lang="en-US" sz="1200" dirty="0">
                <a:latin typeface="+mj-lt"/>
              </a:rPr>
              <a:t>IS-IS is not enabled on an interface.</a:t>
            </a:r>
          </a:p>
          <a:p>
            <a:pPr marL="576263" lvl="1" indent="-282575">
              <a:lnSpc>
                <a:spcPct val="120000"/>
              </a:lnSpc>
            </a:pPr>
            <a:r>
              <a:rPr lang="en-US" sz="1200" dirty="0">
                <a:latin typeface="+mj-lt"/>
              </a:rPr>
              <a:t>C</a:t>
            </a:r>
            <a:r>
              <a:rPr lang="en-US" sz="1200" dirty="0" smtClean="0">
                <a:latin typeface="+mj-lt"/>
              </a:rPr>
              <a:t>ost styles do </a:t>
            </a:r>
            <a:r>
              <a:rPr lang="en-US" sz="1200" dirty="0">
                <a:latin typeface="+mj-lt"/>
              </a:rPr>
              <a:t>not match on both ends.</a:t>
            </a:r>
          </a:p>
          <a:p>
            <a:pPr marL="576263" lvl="1" indent="-282575">
              <a:lnSpc>
                <a:spcPct val="120000"/>
              </a:lnSpc>
            </a:pPr>
            <a:r>
              <a:rPr lang="en-US" sz="1200" dirty="0">
                <a:latin typeface="+mj-lt"/>
              </a:rPr>
              <a:t>A routing policy is configured on the device.</a:t>
            </a:r>
          </a:p>
          <a:p>
            <a:pPr marL="576263" lvl="1" indent="-282575">
              <a:lnSpc>
                <a:spcPct val="120000"/>
              </a:lnSpc>
            </a:pPr>
            <a:r>
              <a:rPr lang="en-US" sz="1200" dirty="0">
                <a:latin typeface="+mj-lt"/>
              </a:rPr>
              <a:t>Network types do not match on both ends.</a:t>
            </a:r>
          </a:p>
          <a:p>
            <a:r>
              <a:rPr lang="en-US" sz="1400" dirty="0">
                <a:latin typeface="+mj-lt"/>
              </a:rPr>
              <a:t>Check information about an IS-IS interface on </a:t>
            </a:r>
            <a:r>
              <a:rPr lang="en-US" sz="1400" dirty="0" smtClean="0">
                <a:latin typeface="+mj-lt"/>
              </a:rPr>
              <a:t>R2.</a:t>
            </a:r>
            <a:endParaRPr lang="en-US" sz="1400" dirty="0">
              <a:latin typeface="+mj-lt"/>
            </a:endParaRPr>
          </a:p>
          <a:p>
            <a:endParaRPr lang="en-US" altLang="zh-CN" sz="1400" dirty="0">
              <a:latin typeface="+mj-lt"/>
            </a:endParaRPr>
          </a:p>
          <a:p>
            <a:endParaRPr lang="en-US" altLang="zh-CN" sz="1400" dirty="0" smtClean="0">
              <a:latin typeface="+mj-lt"/>
            </a:endParaRPr>
          </a:p>
          <a:p>
            <a:pPr marL="0" indent="0">
              <a:buNone/>
            </a:pPr>
            <a:endParaRPr lang="en-US" altLang="zh-CN" sz="1400" dirty="0">
              <a:latin typeface="+mj-lt"/>
            </a:endParaRPr>
          </a:p>
        </p:txBody>
      </p:sp>
      <p:sp>
        <p:nvSpPr>
          <p:cNvPr id="50" name="AutoShape 17"/>
          <p:cNvSpPr>
            <a:spLocks noChangeArrowheads="1"/>
          </p:cNvSpPr>
          <p:nvPr/>
        </p:nvSpPr>
        <p:spPr bwMode="auto">
          <a:xfrm>
            <a:off x="6052019" y="5253841"/>
            <a:ext cx="5198832" cy="1133893"/>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err="1">
                <a:solidFill>
                  <a:srgbClr val="1D1D1A"/>
                </a:solidFill>
                <a:latin typeface="+mj-lt"/>
                <a:ea typeface="方正兰亭黑简体" panose="02000000000000000000" pitchFamily="2" charset="-122"/>
              </a:rPr>
              <a:t>isis</a:t>
            </a:r>
            <a:r>
              <a:rPr lang="en-US" sz="1100" dirty="0">
                <a:solidFill>
                  <a:srgbClr val="1D1D1A"/>
                </a:solidFill>
                <a:latin typeface="+mj-lt"/>
                <a:ea typeface="方正兰亭黑简体" panose="02000000000000000000" pitchFamily="2" charset="-122"/>
              </a:rPr>
              <a:t> 1</a:t>
            </a:r>
          </a:p>
          <a:p>
            <a:r>
              <a:rPr lang="en-US" sz="1100" dirty="0">
                <a:solidFill>
                  <a:srgbClr val="1D1D1A"/>
                </a:solidFill>
                <a:latin typeface="+mj-lt"/>
                <a:ea typeface="方正兰亭黑简体" panose="02000000000000000000" pitchFamily="2" charset="-122"/>
              </a:rPr>
              <a:t> is-level level-2</a:t>
            </a:r>
          </a:p>
          <a:p>
            <a:r>
              <a:rPr lang="en-US" sz="1100" b="1" dirty="0">
                <a:solidFill>
                  <a:srgbClr val="EC7061"/>
                </a:solidFill>
                <a:latin typeface="+mj-lt"/>
                <a:ea typeface="方正兰亭黑简体" panose="02000000000000000000" pitchFamily="2" charset="-122"/>
              </a:rPr>
              <a:t> cost-style wide</a:t>
            </a:r>
          </a:p>
          <a:p>
            <a:r>
              <a:rPr lang="en-US" sz="1100" dirty="0">
                <a:solidFill>
                  <a:srgbClr val="1D1D1A"/>
                </a:solidFill>
                <a:latin typeface="+mj-lt"/>
                <a:ea typeface="方正兰亭黑简体" panose="02000000000000000000" pitchFamily="2" charset="-122"/>
              </a:rPr>
              <a:t> network-entity 49.0001.0100.0000.2002.00</a:t>
            </a:r>
          </a:p>
          <a:p>
            <a:r>
              <a:rPr lang="en-US" sz="1100" dirty="0">
                <a:solidFill>
                  <a:srgbClr val="1D1D1A"/>
                </a:solidFill>
                <a:latin typeface="+mj-lt"/>
                <a:ea typeface="方正兰亭黑简体" panose="02000000000000000000" pitchFamily="2" charset="-122"/>
              </a:rPr>
              <a:t> import-route </a:t>
            </a:r>
            <a:r>
              <a:rPr lang="en-US" sz="1100" dirty="0" err="1">
                <a:solidFill>
                  <a:srgbClr val="1D1D1A"/>
                </a:solidFill>
                <a:latin typeface="+mj-lt"/>
                <a:ea typeface="方正兰亭黑简体" panose="02000000000000000000" pitchFamily="2" charset="-122"/>
              </a:rPr>
              <a:t>ospf</a:t>
            </a:r>
            <a:r>
              <a:rPr lang="en-US" sz="1100" dirty="0">
                <a:solidFill>
                  <a:srgbClr val="1D1D1A"/>
                </a:solidFill>
                <a:latin typeface="+mj-lt"/>
                <a:ea typeface="方正兰亭黑简体" panose="02000000000000000000" pitchFamily="2" charset="-122"/>
              </a:rPr>
              <a:t> 1 </a:t>
            </a:r>
          </a:p>
          <a:p>
            <a:r>
              <a:rPr lang="en-US" sz="1100" dirty="0">
                <a:solidFill>
                  <a:srgbClr val="1D1D1A"/>
                </a:solidFill>
                <a:latin typeface="+mj-lt"/>
                <a:ea typeface="方正兰亭黑简体" panose="02000000000000000000" pitchFamily="2" charset="-122"/>
              </a:rPr>
              <a:t>#</a:t>
            </a:r>
          </a:p>
        </p:txBody>
      </p:sp>
      <p:sp>
        <p:nvSpPr>
          <p:cNvPr id="57" name="AutoShape 17"/>
          <p:cNvSpPr>
            <a:spLocks noChangeArrowheads="1"/>
          </p:cNvSpPr>
          <p:nvPr/>
        </p:nvSpPr>
        <p:spPr bwMode="auto">
          <a:xfrm>
            <a:off x="6052019" y="3611584"/>
            <a:ext cx="5198832" cy="1167245"/>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2" name="标题 1"/>
          <p:cNvSpPr>
            <a:spLocks noGrp="1"/>
          </p:cNvSpPr>
          <p:nvPr>
            <p:ph type="title"/>
          </p:nvPr>
        </p:nvSpPr>
        <p:spPr>
          <a:xfrm>
            <a:off x="1594800" y="410400"/>
            <a:ext cx="9105857" cy="640800"/>
          </a:xfrm>
        </p:spPr>
        <p:txBody>
          <a:bodyPr/>
          <a:lstStyle/>
          <a:p>
            <a:r>
              <a:rPr lang="en-US" dirty="0">
                <a:latin typeface="+mj-lt"/>
              </a:rPr>
              <a:t>Fault Symptom – PC1 Cannot Use the FTP </a:t>
            </a:r>
            <a:r>
              <a:rPr lang="en-US" dirty="0" smtClean="0">
                <a:latin typeface="+mj-lt"/>
              </a:rPr>
              <a:t>Service (11)</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graphicFrame>
        <p:nvGraphicFramePr>
          <p:cNvPr id="3" name="表格 2"/>
          <p:cNvGraphicFramePr>
            <a:graphicFrameLocks noGrp="1"/>
          </p:cNvGraphicFramePr>
          <p:nvPr>
            <p:extLst>
              <p:ext uri="{D42A27DB-BD31-4B8C-83A1-F6EECF244321}">
                <p14:modId xmlns:p14="http://schemas.microsoft.com/office/powerpoint/2010/main" val="2005577468"/>
              </p:ext>
            </p:extLst>
          </p:nvPr>
        </p:nvGraphicFramePr>
        <p:xfrm>
          <a:off x="6133615" y="3680440"/>
          <a:ext cx="3441700" cy="988171"/>
        </p:xfrm>
        <a:graphic>
          <a:graphicData uri="http://schemas.openxmlformats.org/drawingml/2006/table">
            <a:tbl>
              <a:tblPr>
                <a:tableStyleId>{72833802-FEF1-4C79-8D5D-14CF1EAF98D9}</a:tableStyleId>
              </a:tblPr>
              <a:tblGrid>
                <a:gridCol w="800839"/>
                <a:gridCol w="266946"/>
                <a:gridCol w="886643"/>
                <a:gridCol w="419487"/>
                <a:gridCol w="495757"/>
                <a:gridCol w="572028"/>
              </a:tblGrid>
              <a:tr h="445246">
                <a:tc gridSpan="6">
                  <a:txBody>
                    <a:bodyPr/>
                    <a:lstStyle/>
                    <a:p>
                      <a:pPr algn="l" fontAlgn="t"/>
                      <a:r>
                        <a:rPr lang="en-US" sz="1100" u="none" strike="noStrike" dirty="0"/>
                        <a:t>&lt;R2&gt;display </a:t>
                      </a:r>
                      <a:r>
                        <a:rPr lang="en-US" sz="1100" u="none" strike="noStrike" dirty="0" err="1"/>
                        <a:t>isis</a:t>
                      </a:r>
                      <a:r>
                        <a:rPr lang="en-US" sz="1100" u="none" strike="noStrike" dirty="0"/>
                        <a:t> interface </a:t>
                      </a:r>
                      <a:br>
                        <a:rPr lang="en-US" sz="1100" u="none" strike="noStrike" dirty="0"/>
                      </a:br>
                      <a:r>
                        <a:rPr lang="en-US" sz="1100" u="none" strike="noStrike" dirty="0"/>
                        <a:t>                       </a:t>
                      </a:r>
                      <a:r>
                        <a:rPr lang="en-US" sz="1100" u="none" strike="noStrike" dirty="0" err="1"/>
                        <a:t>Interface</a:t>
                      </a:r>
                      <a:r>
                        <a:rPr lang="en-US" sz="1100" u="none" strike="noStrike" dirty="0"/>
                        <a:t> information for ISIS(1)</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80975">
                <a:tc>
                  <a:txBody>
                    <a:bodyPr/>
                    <a:lstStyle/>
                    <a:p>
                      <a:pPr algn="ctr" fontAlgn="ctr"/>
                      <a:r>
                        <a:rPr lang="en-US" sz="1100" u="none" strike="noStrike" dirty="0"/>
                        <a:t>Interface</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Id</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IPV4.State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MTU</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Type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DIS</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100" u="none" strike="noStrike" dirty="0"/>
                        <a:t>GE0/0/1</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Up</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1497</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L1/L2</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No/Yes</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ctr" fontAlgn="ctr"/>
                      <a:r>
                        <a:rPr lang="en-US" sz="1100" u="none" strike="noStrike" dirty="0"/>
                        <a:t>Loop0</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Up</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1500</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L1/L2</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13" name="矩形 12"/>
          <p:cNvSpPr/>
          <p:nvPr/>
        </p:nvSpPr>
        <p:spPr>
          <a:xfrm>
            <a:off x="5583041" y="4827229"/>
            <a:ext cx="3442609" cy="393954"/>
          </a:xfrm>
          <a:prstGeom prst="rect">
            <a:avLst/>
          </a:prstGeom>
        </p:spPr>
        <p:txBody>
          <a:bodyPr wrap="none">
            <a:spAutoFit/>
          </a:bodyPr>
          <a:lstStyle/>
          <a:p>
            <a:pPr marL="302279" indent="-302279" algn="just" defTabSz="914034">
              <a:lnSpc>
                <a:spcPct val="140000"/>
              </a:lnSpc>
              <a:spcBef>
                <a:spcPts val="792"/>
              </a:spcBef>
              <a:buFont typeface="Arial" panose="020B0604020202020204" pitchFamily="34" charset="0"/>
              <a:buChar char="•"/>
            </a:pPr>
            <a:r>
              <a:rPr lang="en-US" sz="1400" dirty="0">
                <a:latin typeface="+mj-lt"/>
                <a:cs typeface="Arial" panose="020B0604020202020204" pitchFamily="34" charset="0"/>
              </a:rPr>
              <a:t>Check the IS-IS configuration on </a:t>
            </a:r>
            <a:r>
              <a:rPr lang="en-US" sz="1400" dirty="0" smtClean="0">
                <a:latin typeface="+mj-lt"/>
                <a:cs typeface="Arial" panose="020B0604020202020204" pitchFamily="34" charset="0"/>
              </a:rPr>
              <a:t>R2.</a:t>
            </a:r>
            <a:endParaRPr lang="en-US" sz="1400" dirty="0">
              <a:latin typeface="+mj-lt"/>
              <a:cs typeface="Arial" panose="020B0604020202020204" pitchFamily="34" charset="0"/>
            </a:endParaRPr>
          </a:p>
        </p:txBody>
      </p:sp>
      <p:cxnSp>
        <p:nvCxnSpPr>
          <p:cNvPr id="52" name="直接箭头连接符 51"/>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15876021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29763"/>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the IS-IS configuration on R3.</a:t>
            </a:r>
          </a:p>
          <a:p>
            <a:pPr>
              <a:lnSpc>
                <a:spcPct val="130000"/>
              </a:lnSpc>
            </a:pPr>
            <a:endParaRPr lang="en-US" altLang="zh-CN" sz="1200" dirty="0">
              <a:latin typeface="+mj-lt"/>
            </a:endParaRPr>
          </a:p>
          <a:p>
            <a:pPr>
              <a:lnSpc>
                <a:spcPct val="130000"/>
              </a:lnSpc>
            </a:pPr>
            <a:endParaRPr lang="en-US" altLang="zh-CN" sz="1200" dirty="0" smtClean="0">
              <a:latin typeface="+mj-lt"/>
            </a:endParaRPr>
          </a:p>
          <a:p>
            <a:pPr marL="0" indent="0">
              <a:lnSpc>
                <a:spcPct val="130000"/>
              </a:lnSpc>
              <a:buNone/>
            </a:pPr>
            <a:endParaRPr lang="en-US" altLang="zh-CN" sz="1200" dirty="0" smtClean="0">
              <a:latin typeface="+mj-lt"/>
            </a:endParaRPr>
          </a:p>
        </p:txBody>
      </p:sp>
      <p:sp>
        <p:nvSpPr>
          <p:cNvPr id="50" name="AutoShape 17"/>
          <p:cNvSpPr>
            <a:spLocks noChangeArrowheads="1"/>
          </p:cNvSpPr>
          <p:nvPr/>
        </p:nvSpPr>
        <p:spPr bwMode="auto">
          <a:xfrm>
            <a:off x="6004000" y="1550116"/>
            <a:ext cx="5198832" cy="67632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dirty="0" err="1">
                <a:latin typeface="+mj-lt"/>
              </a:rPr>
              <a:t>isis</a:t>
            </a:r>
            <a:r>
              <a:rPr lang="en-US" sz="1050" dirty="0">
                <a:latin typeface="+mj-lt"/>
              </a:rPr>
              <a:t> 1</a:t>
            </a:r>
          </a:p>
          <a:p>
            <a:r>
              <a:rPr lang="en-US" sz="1050" dirty="0">
                <a:latin typeface="+mj-lt"/>
              </a:rPr>
              <a:t> is-level level-2</a:t>
            </a:r>
          </a:p>
          <a:p>
            <a:r>
              <a:rPr lang="en-US" sz="1050" dirty="0">
                <a:latin typeface="+mj-lt"/>
              </a:rPr>
              <a:t> network-entity 49.0001.0100.0000.3003.00</a:t>
            </a:r>
          </a:p>
          <a:p>
            <a:r>
              <a:rPr lang="en-US" sz="1050" dirty="0">
                <a:latin typeface="+mj-lt"/>
              </a:rPr>
              <a:t>#</a:t>
            </a:r>
          </a:p>
        </p:txBody>
      </p:sp>
      <p:sp>
        <p:nvSpPr>
          <p:cNvPr id="57" name="AutoShape 17"/>
          <p:cNvSpPr>
            <a:spLocks noChangeArrowheads="1"/>
          </p:cNvSpPr>
          <p:nvPr/>
        </p:nvSpPr>
        <p:spPr bwMode="auto">
          <a:xfrm>
            <a:off x="6004000" y="3128412"/>
            <a:ext cx="5198832" cy="903613"/>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2" name="标题 1"/>
          <p:cNvSpPr>
            <a:spLocks noGrp="1"/>
          </p:cNvSpPr>
          <p:nvPr>
            <p:ph type="title"/>
          </p:nvPr>
        </p:nvSpPr>
        <p:spPr>
          <a:xfrm>
            <a:off x="1594800" y="410400"/>
            <a:ext cx="9073200" cy="640800"/>
          </a:xfrm>
        </p:spPr>
        <p:txBody>
          <a:bodyPr/>
          <a:lstStyle/>
          <a:p>
            <a:r>
              <a:rPr lang="en-US" dirty="0">
                <a:latin typeface="+mj-lt"/>
              </a:rPr>
              <a:t>Fault Symptom – PC1 Cannot Use the FTP </a:t>
            </a:r>
            <a:r>
              <a:rPr lang="en-US" dirty="0" smtClean="0">
                <a:latin typeface="+mj-lt"/>
              </a:rPr>
              <a:t>Service (12)</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smtClean="0">
                <a:latin typeface="+mj-lt"/>
              </a:rPr>
              <a:t>Deploy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graphicFrame>
        <p:nvGraphicFramePr>
          <p:cNvPr id="13" name="表格 12"/>
          <p:cNvGraphicFramePr>
            <a:graphicFrameLocks noGrp="1"/>
          </p:cNvGraphicFramePr>
          <p:nvPr>
            <p:extLst>
              <p:ext uri="{D42A27DB-BD31-4B8C-83A1-F6EECF244321}">
                <p14:modId xmlns:p14="http://schemas.microsoft.com/office/powerpoint/2010/main" val="313993069"/>
              </p:ext>
            </p:extLst>
          </p:nvPr>
        </p:nvGraphicFramePr>
        <p:xfrm>
          <a:off x="6083022" y="3155996"/>
          <a:ext cx="4902200" cy="832485"/>
        </p:xfrm>
        <a:graphic>
          <a:graphicData uri="http://schemas.openxmlformats.org/drawingml/2006/table">
            <a:tbl>
              <a:tblPr>
                <a:tableStyleId>{72833802-FEF1-4C79-8D5D-14CF1EAF98D9}</a:tableStyleId>
              </a:tblPr>
              <a:tblGrid>
                <a:gridCol w="1399269"/>
                <a:gridCol w="647281"/>
                <a:gridCol w="342678"/>
                <a:gridCol w="418829"/>
                <a:gridCol w="494979"/>
                <a:gridCol w="799582"/>
                <a:gridCol w="799582"/>
              </a:tblGrid>
              <a:tr h="485775">
                <a:tc gridSpan="7">
                  <a:txBody>
                    <a:bodyPr/>
                    <a:lstStyle/>
                    <a:p>
                      <a:pPr algn="l" fontAlgn="t"/>
                      <a:r>
                        <a:rPr lang="en-US" sz="1050" u="none" strike="noStrike" dirty="0"/>
                        <a:t>&lt;R3&gt;display </a:t>
                      </a:r>
                      <a:r>
                        <a:rPr lang="en-US" sz="1050" u="none" strike="noStrike" dirty="0" err="1"/>
                        <a:t>ip</a:t>
                      </a:r>
                      <a:r>
                        <a:rPr lang="en-US" sz="1050" u="none" strike="noStrike" dirty="0"/>
                        <a:t> routing-table 10.0.2.2</a:t>
                      </a:r>
                      <a:br>
                        <a:rPr lang="en-US" sz="1050" u="none" strike="noStrike" dirty="0"/>
                      </a:br>
                      <a:r>
                        <a:rPr lang="en-US" sz="1050" u="none" strike="noStrike" dirty="0"/>
                        <a:t>Route Flags: R - relay, D - download to fib</a:t>
                      </a:r>
                      <a:br>
                        <a:rPr lang="en-US" sz="1050" u="none" strike="noStrike" dirty="0"/>
                      </a:br>
                      <a:r>
                        <a:rPr lang="en-US" sz="1050" u="none" strike="noStrike" dirty="0"/>
                        <a:t>--------------------------------------------------------------</a:t>
                      </a: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l" fontAlgn="b"/>
                      <a:r>
                        <a:rPr lang="en-US" sz="1050" u="none" strike="noStrike" dirty="0"/>
                        <a:t>Destination/Mask</a:t>
                      </a:r>
                    </a:p>
                  </a:txBody>
                  <a:tcPr marL="9525" marR="9525" marT="9525"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Proto</a:t>
                      </a: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Pre</a:t>
                      </a: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Cost</a:t>
                      </a: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Flags</a:t>
                      </a:r>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err="1"/>
                        <a:t>NextHop</a:t>
                      </a:r>
                      <a:endParaRPr lang="en-US" sz="1050" u="none" strike="noStrike" dirty="0"/>
                    </a:p>
                  </a:txBody>
                  <a:tcPr marL="9525" marR="9525" marT="9525"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Interface</a:t>
                      </a:r>
                    </a:p>
                  </a:txBody>
                  <a:tcPr marL="9525" marR="9525" marT="9525"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l" fontAlgn="b"/>
                      <a:r>
                        <a:rPr lang="en-US" sz="1050" u="none" strike="noStrike" dirty="0"/>
                        <a:t>10.0.2.2/32</a:t>
                      </a:r>
                    </a:p>
                  </a:txBody>
                  <a:tcPr marL="9525" marR="9525" marT="9525" marB="0" anchor="b">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050" u="none" strike="noStrike" dirty="0"/>
                        <a:t>ISIS-L2</a:t>
                      </a: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r" fontAlgn="b"/>
                      <a:r>
                        <a:rPr lang="en-US" sz="1050" u="none" strike="noStrike" dirty="0"/>
                        <a:t>15</a:t>
                      </a: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r" fontAlgn="b"/>
                      <a:r>
                        <a:rPr lang="en-US" sz="1050" u="none" strike="noStrike" dirty="0"/>
                        <a:t>10</a:t>
                      </a: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050" u="none" strike="noStrike" dirty="0"/>
                        <a:t>D</a:t>
                      </a: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050" u="none" strike="noStrike" dirty="0"/>
                        <a:t>10.0.23.2</a:t>
                      </a:r>
                    </a:p>
                  </a:txBody>
                  <a:tcPr marL="9525" marR="9525" marT="9525" marB="0" anchor="b">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050" u="none" strike="noStrike" dirty="0"/>
                        <a:t>GE0/0/1</a:t>
                      </a:r>
                    </a:p>
                  </a:txBody>
                  <a:tcPr marL="9525" marR="9525" marT="9525"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42" name="AutoShape 17"/>
          <p:cNvSpPr>
            <a:spLocks noChangeArrowheads="1"/>
          </p:cNvSpPr>
          <p:nvPr/>
        </p:nvSpPr>
        <p:spPr bwMode="auto">
          <a:xfrm>
            <a:off x="6004000" y="4664981"/>
            <a:ext cx="5198832" cy="1715863"/>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100" kern="0" dirty="0">
              <a:solidFill>
                <a:srgbClr val="1D1D1A"/>
              </a:solidFill>
              <a:latin typeface="+mj-lt"/>
              <a:ea typeface="方正兰亭黑简体" panose="02000000000000000000" pitchFamily="2" charset="-122"/>
            </a:endParaRPr>
          </a:p>
        </p:txBody>
      </p:sp>
      <p:graphicFrame>
        <p:nvGraphicFramePr>
          <p:cNvPr id="14" name="表格 13"/>
          <p:cNvGraphicFramePr>
            <a:graphicFrameLocks noGrp="1"/>
          </p:cNvGraphicFramePr>
          <p:nvPr>
            <p:extLst>
              <p:ext uri="{D42A27DB-BD31-4B8C-83A1-F6EECF244321}">
                <p14:modId xmlns:p14="http://schemas.microsoft.com/office/powerpoint/2010/main" val="1385440589"/>
              </p:ext>
            </p:extLst>
          </p:nvPr>
        </p:nvGraphicFramePr>
        <p:xfrm>
          <a:off x="6083022" y="5409224"/>
          <a:ext cx="3759200" cy="914400"/>
        </p:xfrm>
        <a:graphic>
          <a:graphicData uri="http://schemas.openxmlformats.org/drawingml/2006/table">
            <a:tbl>
              <a:tblPr>
                <a:tableStyleId>{72833802-FEF1-4C79-8D5D-14CF1EAF98D9}</a:tableStyleId>
              </a:tblPr>
              <a:tblGrid>
                <a:gridCol w="1398993"/>
                <a:gridCol w="723289"/>
                <a:gridCol w="342611"/>
                <a:gridCol w="571018"/>
                <a:gridCol w="723289"/>
              </a:tblGrid>
              <a:tr h="400050">
                <a:tc gridSpan="5">
                  <a:txBody>
                    <a:bodyPr/>
                    <a:lstStyle/>
                    <a:p>
                      <a:pPr algn="l" fontAlgn="t"/>
                      <a:r>
                        <a:rPr lang="en-US" sz="1050" u="none" strike="noStrike" dirty="0"/>
                        <a:t>&lt;R3&gt;display </a:t>
                      </a:r>
                      <a:r>
                        <a:rPr lang="en-US" sz="1050" u="none" strike="noStrike" dirty="0" err="1"/>
                        <a:t>bgp</a:t>
                      </a:r>
                      <a:r>
                        <a:rPr lang="en-US" sz="1050" u="none" strike="noStrike" dirty="0"/>
                        <a:t> routing-table </a:t>
                      </a:r>
                      <a:br>
                        <a:rPr lang="en-US" sz="1050" u="none" strike="noStrike" dirty="0"/>
                      </a:br>
                      <a:r>
                        <a:rPr lang="en-US" sz="1050" u="none" strike="noStrike" dirty="0"/>
                        <a:t> Total Number of Routes: 2</a:t>
                      </a: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050" b="1" u="none" strike="noStrike" dirty="0">
                          <a:solidFill>
                            <a:srgbClr val="EC7061"/>
                          </a:solidFill>
                        </a:rPr>
                        <a:t>Network</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NextHop</a:t>
                      </a:r>
                      <a:endParaRPr lang="en-US" sz="105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MED</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LocPrf</a:t>
                      </a:r>
                      <a:endParaRPr lang="en-US" sz="105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Path/</a:t>
                      </a:r>
                      <a:r>
                        <a:rPr lang="en-US" sz="1050" u="none" strike="noStrike" dirty="0" err="1"/>
                        <a:t>Ogn</a:t>
                      </a:r>
                      <a:endParaRPr lang="en-US" sz="1050" u="none" strike="noStrike" dirty="0"/>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050" b="1" u="none" strike="noStrike" dirty="0">
                          <a:solidFill>
                            <a:srgbClr val="EC7061"/>
                          </a:solidFill>
                        </a:rPr>
                        <a:t>*&gt;I 192.168.12.0</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10.0.1.1</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100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050" u="none" strike="noStrike" dirty="0"/>
                        <a:t>*&gt; 192.168.56.0</a:t>
                      </a: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0.0.0.0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a:t>
                      </a: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4160225319"/>
              </p:ext>
            </p:extLst>
          </p:nvPr>
        </p:nvGraphicFramePr>
        <p:xfrm>
          <a:off x="6083022" y="4680057"/>
          <a:ext cx="3987801" cy="704850"/>
        </p:xfrm>
        <a:graphic>
          <a:graphicData uri="http://schemas.openxmlformats.org/drawingml/2006/table">
            <a:tbl>
              <a:tblPr>
                <a:tableStyleId>{72833802-FEF1-4C79-8D5D-14CF1EAF98D9}</a:tableStyleId>
              </a:tblPr>
              <a:tblGrid>
                <a:gridCol w="725055"/>
                <a:gridCol w="343447"/>
                <a:gridCol w="648733"/>
                <a:gridCol w="648733"/>
                <a:gridCol w="648733"/>
                <a:gridCol w="973100"/>
              </a:tblGrid>
              <a:tr h="361950">
                <a:tc gridSpan="6">
                  <a:txBody>
                    <a:bodyPr/>
                    <a:lstStyle/>
                    <a:p>
                      <a:pPr algn="l" fontAlgn="t"/>
                      <a:r>
                        <a:rPr lang="en-US" sz="1050" u="none" strike="noStrike" dirty="0"/>
                        <a:t>&lt;R3&gt;display </a:t>
                      </a:r>
                      <a:r>
                        <a:rPr lang="en-US" sz="1050" u="none" strike="noStrike" dirty="0" err="1"/>
                        <a:t>bgp</a:t>
                      </a:r>
                      <a:r>
                        <a:rPr lang="en-US" sz="1050" u="none" strike="noStrike" dirty="0"/>
                        <a:t> peer </a:t>
                      </a:r>
                      <a:br>
                        <a:rPr lang="en-US" sz="1050" u="none" strike="noStrike" dirty="0"/>
                      </a:br>
                      <a:r>
                        <a:rPr lang="en-US" sz="1050" u="none" strike="noStrike" dirty="0"/>
                        <a:t> BGP local router ID : 10.0.23.3</a:t>
                      </a: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050" u="none" strike="noStrike" dirty="0"/>
                        <a:t>Peer</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AS</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MsgRcvd</a:t>
                      </a:r>
                      <a:endParaRPr lang="en-US" sz="105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MsgSent</a:t>
                      </a:r>
                      <a:endParaRPr lang="en-US" sz="105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Up/Down</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b="1" u="none" strike="noStrike" dirty="0">
                          <a:solidFill>
                            <a:srgbClr val="EC7061"/>
                          </a:solidFill>
                        </a:rPr>
                        <a:t>State</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050" u="none" strike="noStrike" dirty="0"/>
                        <a:t>10.0.2.2</a:t>
                      </a: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100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8</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7</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0:04:42</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b="1" u="none" strike="noStrike" dirty="0">
                          <a:solidFill>
                            <a:srgbClr val="EC7061"/>
                          </a:solidFill>
                        </a:rPr>
                        <a:t>Established</a:t>
                      </a: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 name="矩形 2"/>
          <p:cNvSpPr/>
          <p:nvPr/>
        </p:nvSpPr>
        <p:spPr>
          <a:xfrm>
            <a:off x="5596467" y="2278969"/>
            <a:ext cx="6149445" cy="695575"/>
          </a:xfrm>
          <a:prstGeom prst="rect">
            <a:avLst/>
          </a:prstGeom>
        </p:spPr>
        <p:txBody>
          <a:bodyPr wrap="square">
            <a:noAutofit/>
          </a:bodyPr>
          <a:lstStyle/>
          <a:p>
            <a:pPr marL="302279" indent="-302279" algn="just" defTabSz="914034">
              <a:lnSpc>
                <a:spcPct val="130000"/>
              </a:lnSpc>
              <a:spcBef>
                <a:spcPts val="792"/>
              </a:spcBef>
              <a:buFont typeface="Arial" panose="020B0604020202020204" pitchFamily="34" charset="0"/>
              <a:buChar char="•"/>
            </a:pPr>
            <a:r>
              <a:rPr lang="en-US" sz="1200" dirty="0" smtClean="0">
                <a:latin typeface="+mj-lt"/>
                <a:cs typeface="Arial" panose="020B0604020202020204" pitchFamily="34" charset="0"/>
              </a:rPr>
              <a:t>The following information </a:t>
            </a:r>
            <a:r>
              <a:rPr lang="en-US" sz="1200" dirty="0">
                <a:latin typeface="+mj-lt"/>
                <a:cs typeface="Arial" panose="020B0604020202020204" pitchFamily="34" charset="0"/>
              </a:rPr>
              <a:t>shows that the cost style of R2 does not match that of R3. Change the cost style of R3 to wide. Then, check whether R3 has a route to 10.0.2.2/32.</a:t>
            </a:r>
          </a:p>
        </p:txBody>
      </p:sp>
      <p:sp>
        <p:nvSpPr>
          <p:cNvPr id="15" name="矩形 14"/>
          <p:cNvSpPr/>
          <p:nvPr/>
        </p:nvSpPr>
        <p:spPr>
          <a:xfrm>
            <a:off x="5596467" y="4095355"/>
            <a:ext cx="6096000" cy="393954"/>
          </a:xfrm>
          <a:prstGeom prst="rect">
            <a:avLst/>
          </a:prstGeom>
        </p:spPr>
        <p:txBody>
          <a:bodyPr>
            <a:no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Check whether the BGP peer relationship on R3 is restored and check the BGP routing table of R3.</a:t>
            </a:r>
          </a:p>
        </p:txBody>
      </p:sp>
      <p:cxnSp>
        <p:nvCxnSpPr>
          <p:cNvPr id="49" name="直接箭头连接符 48"/>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11306900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41923"/>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R3 has correctly advertised routes and learned the route to 192.168.12.0/24. Check whether R1 has a route to 192.168.56.0/24.</a:t>
            </a: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smtClean="0">
              <a:latin typeface="+mj-lt"/>
            </a:endParaRPr>
          </a:p>
        </p:txBody>
      </p:sp>
      <p:sp>
        <p:nvSpPr>
          <p:cNvPr id="50" name="AutoShape 17"/>
          <p:cNvSpPr>
            <a:spLocks noChangeArrowheads="1"/>
          </p:cNvSpPr>
          <p:nvPr/>
        </p:nvSpPr>
        <p:spPr bwMode="auto">
          <a:xfrm>
            <a:off x="6004000" y="1901367"/>
            <a:ext cx="5198832" cy="106454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57" name="AutoShape 17"/>
          <p:cNvSpPr>
            <a:spLocks noChangeArrowheads="1"/>
          </p:cNvSpPr>
          <p:nvPr/>
        </p:nvSpPr>
        <p:spPr bwMode="auto">
          <a:xfrm>
            <a:off x="6032082" y="3964393"/>
            <a:ext cx="5198832" cy="29261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&lt;R1&gt;display </a:t>
            </a:r>
            <a:r>
              <a:rPr lang="en-US" sz="1100" dirty="0" err="1">
                <a:solidFill>
                  <a:srgbClr val="1D1D1A"/>
                </a:solidFill>
                <a:latin typeface="+mj-lt"/>
                <a:ea typeface="方正兰亭黑简体" panose="02000000000000000000" pitchFamily="2" charset="-122"/>
              </a:rPr>
              <a:t>ip</a:t>
            </a:r>
            <a:r>
              <a:rPr lang="en-US" sz="1100" dirty="0">
                <a:solidFill>
                  <a:srgbClr val="1D1D1A"/>
                </a:solidFill>
                <a:latin typeface="+mj-lt"/>
                <a:ea typeface="方正兰亭黑简体" panose="02000000000000000000" pitchFamily="2" charset="-122"/>
              </a:rPr>
              <a:t> routing-table 10.0.3.3</a:t>
            </a:r>
          </a:p>
        </p:txBody>
      </p:sp>
      <p:sp>
        <p:nvSpPr>
          <p:cNvPr id="2" name="标题 1"/>
          <p:cNvSpPr>
            <a:spLocks noGrp="1"/>
          </p:cNvSpPr>
          <p:nvPr>
            <p:ph type="title"/>
          </p:nvPr>
        </p:nvSpPr>
        <p:spPr>
          <a:xfrm>
            <a:off x="1594800" y="410400"/>
            <a:ext cx="9040543" cy="640800"/>
          </a:xfrm>
        </p:spPr>
        <p:txBody>
          <a:bodyPr/>
          <a:lstStyle/>
          <a:p>
            <a:r>
              <a:rPr lang="en-US" dirty="0">
                <a:latin typeface="+mj-lt"/>
              </a:rPr>
              <a:t>Fault Symptom – PC1 Cannot Use the FTP </a:t>
            </a:r>
            <a:r>
              <a:rPr lang="en-US" dirty="0" smtClean="0">
                <a:latin typeface="+mj-lt"/>
              </a:rPr>
              <a:t>Service (13)</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graphicFrame>
        <p:nvGraphicFramePr>
          <p:cNvPr id="15" name="表格 14"/>
          <p:cNvGraphicFramePr>
            <a:graphicFrameLocks noGrp="1"/>
          </p:cNvGraphicFramePr>
          <p:nvPr>
            <p:extLst>
              <p:ext uri="{D42A27DB-BD31-4B8C-83A1-F6EECF244321}">
                <p14:modId xmlns:p14="http://schemas.microsoft.com/office/powerpoint/2010/main" val="4088241198"/>
              </p:ext>
            </p:extLst>
          </p:nvPr>
        </p:nvGraphicFramePr>
        <p:xfrm>
          <a:off x="6212130" y="1956258"/>
          <a:ext cx="3759200" cy="922020"/>
        </p:xfrm>
        <a:graphic>
          <a:graphicData uri="http://schemas.openxmlformats.org/drawingml/2006/table">
            <a:tbl>
              <a:tblPr>
                <a:tableStyleId>{72833802-FEF1-4C79-8D5D-14CF1EAF98D9}</a:tableStyleId>
              </a:tblPr>
              <a:tblGrid>
                <a:gridCol w="1316674"/>
                <a:gridCol w="725125"/>
                <a:gridCol w="343480"/>
                <a:gridCol w="648796"/>
                <a:gridCol w="725125"/>
              </a:tblGrid>
              <a:tr h="390525">
                <a:tc gridSpan="5">
                  <a:txBody>
                    <a:bodyPr/>
                    <a:lstStyle/>
                    <a:p>
                      <a:pPr algn="l" fontAlgn="t"/>
                      <a:r>
                        <a:rPr lang="en-US" sz="1100" u="none" strike="noStrike" dirty="0"/>
                        <a:t>&lt;R1&gt;display </a:t>
                      </a:r>
                      <a:r>
                        <a:rPr lang="en-US" sz="1100" u="none" strike="noStrike" dirty="0" err="1"/>
                        <a:t>bgp</a:t>
                      </a:r>
                      <a:r>
                        <a:rPr lang="en-US" sz="1100" u="none" strike="noStrike" dirty="0"/>
                        <a:t> routing-table </a:t>
                      </a:r>
                      <a:br>
                        <a:rPr lang="en-US" sz="1100" u="none" strike="noStrike" dirty="0"/>
                      </a:br>
                      <a:r>
                        <a:rPr lang="en-US" sz="1100" u="none" strike="noStrike" dirty="0"/>
                        <a:t> BGP Local router ID is 10.0.1.1 </a:t>
                      </a: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100" u="none" strike="noStrike" dirty="0"/>
                        <a:t>Network</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NextHop</a:t>
                      </a:r>
                      <a:endParaRPr lang="en-US" sz="110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MED</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LocPrf</a:t>
                      </a:r>
                      <a:endParaRPr lang="en-US" sz="110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Path/</a:t>
                      </a:r>
                      <a:r>
                        <a:rPr lang="en-US" sz="1100" u="none" strike="noStrike" dirty="0" err="1"/>
                        <a:t>Ogn</a:t>
                      </a:r>
                      <a:endParaRPr lang="en-US" sz="1100" u="none" strike="noStrike" dirty="0"/>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*&gt; 192.168.12.0</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0.0.0.0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b="1" u="none" strike="noStrike" dirty="0">
                          <a:solidFill>
                            <a:srgbClr val="EC7061"/>
                          </a:solidFill>
                        </a:rPr>
                        <a:t>I 192.168.56.0</a:t>
                      </a: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10.0.3.3</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100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a:t>
                      </a: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 name="矩形 2"/>
          <p:cNvSpPr/>
          <p:nvPr/>
        </p:nvSpPr>
        <p:spPr>
          <a:xfrm>
            <a:off x="5598345" y="3038022"/>
            <a:ext cx="6096000" cy="867930"/>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R1 has received the BGP route from R3, but the route is unavailable. The possible cause is that the next hop is unreachable. </a:t>
            </a:r>
            <a:r>
              <a:rPr lang="en-US" sz="1200" dirty="0">
                <a:cs typeface="Arial" panose="020B0604020202020204" pitchFamily="34" charset="0"/>
              </a:rPr>
              <a:t>O</a:t>
            </a:r>
            <a:r>
              <a:rPr lang="en-US" altLang="zh-CN" sz="1200" dirty="0" smtClean="0">
                <a:cs typeface="Arial" panose="020B0604020202020204" pitchFamily="34" charset="0"/>
              </a:rPr>
              <a:t>n R1, c</a:t>
            </a:r>
            <a:r>
              <a:rPr lang="en-US" sz="1200" dirty="0" smtClean="0">
                <a:latin typeface="+mj-lt"/>
                <a:cs typeface="Arial" panose="020B0604020202020204" pitchFamily="34" charset="0"/>
              </a:rPr>
              <a:t>heck whether </a:t>
            </a:r>
            <a:r>
              <a:rPr lang="en-US" sz="1200" dirty="0">
                <a:latin typeface="+mj-lt"/>
                <a:cs typeface="Arial" panose="020B0604020202020204" pitchFamily="34" charset="0"/>
              </a:rPr>
              <a:t>there </a:t>
            </a:r>
            <a:r>
              <a:rPr lang="en-US" sz="1200" dirty="0" smtClean="0">
                <a:latin typeface="+mj-lt"/>
                <a:cs typeface="Arial" panose="020B0604020202020204" pitchFamily="34" charset="0"/>
              </a:rPr>
              <a:t>is </a:t>
            </a:r>
            <a:r>
              <a:rPr lang="en-US" sz="1200" dirty="0">
                <a:latin typeface="+mj-lt"/>
                <a:cs typeface="Arial" panose="020B0604020202020204" pitchFamily="34" charset="0"/>
              </a:rPr>
              <a:t>a route to 10.0.3.3/32.</a:t>
            </a:r>
          </a:p>
        </p:txBody>
      </p:sp>
      <p:sp>
        <p:nvSpPr>
          <p:cNvPr id="13" name="矩形 12"/>
          <p:cNvSpPr/>
          <p:nvPr/>
        </p:nvSpPr>
        <p:spPr>
          <a:xfrm>
            <a:off x="5598345" y="4283116"/>
            <a:ext cx="6096000" cy="1746632"/>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The command output shows that the routing table of R1 does not contain the route </a:t>
            </a:r>
            <a:r>
              <a:rPr lang="en-US" sz="1200" dirty="0" smtClean="0">
                <a:latin typeface="+mj-lt"/>
                <a:cs typeface="Arial" panose="020B0604020202020204" pitchFamily="34" charset="0"/>
              </a:rPr>
              <a:t>to 10.0.3.3/32</a:t>
            </a:r>
            <a:r>
              <a:rPr lang="en-US" sz="1200" dirty="0">
                <a:latin typeface="+mj-lt"/>
                <a:cs typeface="Arial" panose="020B0604020202020204" pitchFamily="34" charset="0"/>
              </a:rPr>
              <a:t>. This route should </a:t>
            </a:r>
            <a:r>
              <a:rPr lang="en-US" sz="1200" dirty="0" smtClean="0">
                <a:latin typeface="+mj-lt"/>
                <a:cs typeface="Arial" panose="020B0604020202020204" pitchFamily="34" charset="0"/>
              </a:rPr>
              <a:t>have been </a:t>
            </a:r>
            <a:r>
              <a:rPr lang="en-US" sz="1200" dirty="0">
                <a:latin typeface="+mj-lt"/>
                <a:cs typeface="Arial" panose="020B0604020202020204" pitchFamily="34" charset="0"/>
              </a:rPr>
              <a:t>imported by </a:t>
            </a:r>
            <a:r>
              <a:rPr lang="en-US" sz="1200" dirty="0" smtClean="0">
                <a:latin typeface="+mj-lt"/>
                <a:cs typeface="Arial" panose="020B0604020202020204" pitchFamily="34" charset="0"/>
              </a:rPr>
              <a:t>R2 </a:t>
            </a:r>
            <a:r>
              <a:rPr lang="en-US" sz="1200" dirty="0">
                <a:latin typeface="+mj-lt"/>
                <a:cs typeface="Arial" panose="020B0604020202020204" pitchFamily="34" charset="0"/>
              </a:rPr>
              <a:t>from IS-IS </a:t>
            </a:r>
            <a:r>
              <a:rPr lang="en-US" sz="1200" dirty="0" smtClean="0">
                <a:latin typeface="+mj-lt"/>
                <a:cs typeface="Arial" panose="020B0604020202020204" pitchFamily="34" charset="0"/>
              </a:rPr>
              <a:t>into the OSPF routing table. Possible </a:t>
            </a:r>
            <a:r>
              <a:rPr lang="en-US" sz="1200" dirty="0">
                <a:latin typeface="+mj-lt"/>
                <a:cs typeface="Arial" panose="020B0604020202020204" pitchFamily="34" charset="0"/>
              </a:rPr>
              <a:t>causes are as follows:</a:t>
            </a:r>
          </a:p>
          <a:p>
            <a:pPr marL="654938" lvl="1" indent="-251899" defTabSz="914034">
              <a:lnSpc>
                <a:spcPct val="120000"/>
              </a:lnSpc>
              <a:spcBef>
                <a:spcPts val="720"/>
              </a:spcBef>
              <a:buFont typeface="Huawei Sans" panose="020C0503030203020204" pitchFamily="34" charset="0"/>
              <a:buChar char="▫"/>
            </a:pPr>
            <a:r>
              <a:rPr lang="en-US" sz="1100" dirty="0" smtClean="0">
                <a:latin typeface="+mj-lt"/>
              </a:rPr>
              <a:t>A </a:t>
            </a:r>
            <a:r>
              <a:rPr lang="en-US" sz="1100" dirty="0">
                <a:latin typeface="+mj-lt"/>
              </a:rPr>
              <a:t>routing policy is configured on R1.</a:t>
            </a:r>
          </a:p>
          <a:p>
            <a:pPr marL="654938" lvl="1" indent="-251899" defTabSz="914034">
              <a:lnSpc>
                <a:spcPct val="120000"/>
              </a:lnSpc>
              <a:spcBef>
                <a:spcPts val="720"/>
              </a:spcBef>
              <a:buFont typeface="Huawei Sans" panose="020C0503030203020204" pitchFamily="34" charset="0"/>
              <a:buChar char="▫"/>
            </a:pPr>
            <a:r>
              <a:rPr lang="en-US" sz="1100" dirty="0">
                <a:latin typeface="+mj-lt"/>
              </a:rPr>
              <a:t>R2 does not import IS-IS routes </a:t>
            </a:r>
            <a:r>
              <a:rPr lang="en-US" sz="1100" dirty="0" smtClean="0">
                <a:latin typeface="+mj-lt"/>
              </a:rPr>
              <a:t>into the OSPF routing table.</a:t>
            </a:r>
            <a:endParaRPr lang="en-US" sz="1100" dirty="0">
              <a:latin typeface="+mj-lt"/>
            </a:endParaRPr>
          </a:p>
          <a:p>
            <a:pPr marL="654938" lvl="1" indent="-251899" defTabSz="914034">
              <a:lnSpc>
                <a:spcPct val="120000"/>
              </a:lnSpc>
              <a:spcBef>
                <a:spcPts val="720"/>
              </a:spcBef>
              <a:buFont typeface="Huawei Sans" panose="020C0503030203020204" pitchFamily="34" charset="0"/>
              <a:buChar char="▫"/>
            </a:pPr>
            <a:r>
              <a:rPr lang="en-US" sz="1100" dirty="0">
                <a:latin typeface="+mj-lt"/>
              </a:rPr>
              <a:t>Type 5 LSAs are filtered </a:t>
            </a:r>
            <a:r>
              <a:rPr lang="en-US" sz="1100" dirty="0" smtClean="0">
                <a:latin typeface="+mj-lt"/>
              </a:rPr>
              <a:t>out in </a:t>
            </a:r>
            <a:r>
              <a:rPr lang="en-US" sz="1100" dirty="0">
                <a:latin typeface="+mj-lt"/>
              </a:rPr>
              <a:t>the outbound direction of R2's interface.</a:t>
            </a:r>
          </a:p>
        </p:txBody>
      </p:sp>
      <p:cxnSp>
        <p:nvCxnSpPr>
          <p:cNvPr id="42" name="直接箭头连接符 41"/>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33519156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44461"/>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the LSDB of R1.</a:t>
            </a: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marL="0" indent="0">
              <a:lnSpc>
                <a:spcPct val="130000"/>
              </a:lnSpc>
              <a:buNone/>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p:txBody>
      </p:sp>
      <p:sp>
        <p:nvSpPr>
          <p:cNvPr id="50" name="AutoShape 17"/>
          <p:cNvSpPr>
            <a:spLocks noChangeArrowheads="1"/>
          </p:cNvSpPr>
          <p:nvPr/>
        </p:nvSpPr>
        <p:spPr bwMode="auto">
          <a:xfrm>
            <a:off x="5987725" y="1578433"/>
            <a:ext cx="5198832" cy="1300798"/>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57" name="AutoShape 17"/>
          <p:cNvSpPr>
            <a:spLocks noChangeArrowheads="1"/>
          </p:cNvSpPr>
          <p:nvPr/>
        </p:nvSpPr>
        <p:spPr bwMode="auto">
          <a:xfrm>
            <a:off x="5981582" y="3460918"/>
            <a:ext cx="5198832" cy="122319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latin typeface="+mj-lt"/>
              </a:rPr>
              <a:t>&lt;R2&gt;display current-configuration configuration </a:t>
            </a:r>
            <a:r>
              <a:rPr lang="en-US" sz="1100" dirty="0" err="1">
                <a:latin typeface="+mj-lt"/>
              </a:rPr>
              <a:t>ospf</a:t>
            </a:r>
            <a:endParaRPr lang="en-US" sz="1100" dirty="0">
              <a:latin typeface="+mj-lt"/>
            </a:endParaRPr>
          </a:p>
          <a:p>
            <a:r>
              <a:rPr lang="en-US" sz="1100" dirty="0">
                <a:solidFill>
                  <a:srgbClr val="1D1D1A"/>
                </a:solidFill>
                <a:latin typeface="+mj-lt"/>
                <a:ea typeface="方正兰亭黑简体" panose="02000000000000000000" pitchFamily="2" charset="-122"/>
              </a:rPr>
              <a:t>#</a:t>
            </a:r>
          </a:p>
          <a:p>
            <a:r>
              <a:rPr lang="en-US" sz="1100" dirty="0" err="1">
                <a:solidFill>
                  <a:srgbClr val="1D1D1A"/>
                </a:solidFill>
                <a:latin typeface="+mj-lt"/>
                <a:ea typeface="方正兰亭黑简体" panose="02000000000000000000" pitchFamily="2" charset="-122"/>
              </a:rPr>
              <a:t>ospf</a:t>
            </a:r>
            <a:r>
              <a:rPr lang="en-US" sz="1100" dirty="0">
                <a:solidFill>
                  <a:srgbClr val="1D1D1A"/>
                </a:solidFill>
                <a:latin typeface="+mj-lt"/>
                <a:ea typeface="方正兰亭黑简体" panose="02000000000000000000" pitchFamily="2" charset="-122"/>
              </a:rPr>
              <a:t> 1 router-id 10.0.2.2 </a:t>
            </a:r>
          </a:p>
          <a:p>
            <a:r>
              <a:rPr lang="en-US" sz="1100" dirty="0">
                <a:solidFill>
                  <a:srgbClr val="1D1D1A"/>
                </a:solidFill>
                <a:latin typeface="+mj-lt"/>
                <a:ea typeface="方正兰亭黑简体" panose="02000000000000000000" pitchFamily="2" charset="-122"/>
              </a:rPr>
              <a:t> area 0.0.0.0 </a:t>
            </a:r>
          </a:p>
          <a:p>
            <a:r>
              <a:rPr lang="en-US" sz="1100" dirty="0">
                <a:solidFill>
                  <a:srgbClr val="1D1D1A"/>
                </a:solidFill>
                <a:latin typeface="+mj-lt"/>
                <a:ea typeface="方正兰亭黑简体" panose="02000000000000000000" pitchFamily="2" charset="-122"/>
              </a:rPr>
              <a:t>  network 10.0.2.2 0.0.0.0 </a:t>
            </a:r>
          </a:p>
          <a:p>
            <a:r>
              <a:rPr lang="en-US" sz="1100" dirty="0">
                <a:solidFill>
                  <a:srgbClr val="1D1D1A"/>
                </a:solidFill>
                <a:latin typeface="+mj-lt"/>
                <a:ea typeface="方正兰亭黑简体" panose="02000000000000000000" pitchFamily="2" charset="-122"/>
              </a:rPr>
              <a:t>  network 10.0.12.2 0.0.0.0 </a:t>
            </a:r>
          </a:p>
          <a:p>
            <a:r>
              <a:rPr lang="en-US" sz="1100" dirty="0">
                <a:solidFill>
                  <a:srgbClr val="1D1D1A"/>
                </a:solidFill>
                <a:latin typeface="+mj-lt"/>
                <a:ea typeface="方正兰亭黑简体" panose="02000000000000000000" pitchFamily="2" charset="-122"/>
              </a:rPr>
              <a:t>#</a:t>
            </a:r>
          </a:p>
        </p:txBody>
      </p:sp>
      <p:sp>
        <p:nvSpPr>
          <p:cNvPr id="2" name="标题 1"/>
          <p:cNvSpPr>
            <a:spLocks noGrp="1"/>
          </p:cNvSpPr>
          <p:nvPr>
            <p:ph type="title"/>
          </p:nvPr>
        </p:nvSpPr>
        <p:spPr>
          <a:xfrm>
            <a:off x="1594800" y="410400"/>
            <a:ext cx="9051429" cy="640800"/>
          </a:xfrm>
        </p:spPr>
        <p:txBody>
          <a:bodyPr/>
          <a:lstStyle/>
          <a:p>
            <a:r>
              <a:rPr lang="en-US" dirty="0">
                <a:latin typeface="+mj-lt"/>
              </a:rPr>
              <a:t>Fault Symptom – PC1 Cannot Use the FTP </a:t>
            </a:r>
            <a:r>
              <a:rPr lang="en-US" dirty="0" smtClean="0">
                <a:latin typeface="+mj-lt"/>
              </a:rPr>
              <a:t>Service (14)</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graphicFrame>
        <p:nvGraphicFramePr>
          <p:cNvPr id="3" name="表格 2"/>
          <p:cNvGraphicFramePr>
            <a:graphicFrameLocks noGrp="1"/>
          </p:cNvGraphicFramePr>
          <p:nvPr>
            <p:extLst>
              <p:ext uri="{D42A27DB-BD31-4B8C-83A1-F6EECF244321}">
                <p14:modId xmlns:p14="http://schemas.microsoft.com/office/powerpoint/2010/main" val="1232126702"/>
              </p:ext>
            </p:extLst>
          </p:nvPr>
        </p:nvGraphicFramePr>
        <p:xfrm>
          <a:off x="6128081" y="1598748"/>
          <a:ext cx="4406902" cy="1242060"/>
        </p:xfrm>
        <a:graphic>
          <a:graphicData uri="http://schemas.openxmlformats.org/drawingml/2006/table">
            <a:tbl>
              <a:tblPr>
                <a:tableStyleId>{72833802-FEF1-4C79-8D5D-14CF1EAF98D9}</a:tableStyleId>
              </a:tblPr>
              <a:tblGrid>
                <a:gridCol w="648635"/>
                <a:gridCol w="972952"/>
                <a:gridCol w="801255"/>
                <a:gridCol w="343395"/>
                <a:gridCol w="343395"/>
                <a:gridCol w="724945"/>
                <a:gridCol w="572325"/>
              </a:tblGrid>
              <a:tr h="533400">
                <a:tc gridSpan="7">
                  <a:txBody>
                    <a:bodyPr/>
                    <a:lstStyle/>
                    <a:p>
                      <a:pPr algn="l" fontAlgn="t"/>
                      <a:r>
                        <a:rPr lang="en-US" sz="1100" u="none" strike="noStrike" dirty="0"/>
                        <a:t>&lt;R1&gt;display </a:t>
                      </a:r>
                      <a:r>
                        <a:rPr lang="en-US" sz="1100" u="none" strike="noStrike" dirty="0" err="1"/>
                        <a:t>ospf</a:t>
                      </a:r>
                      <a:r>
                        <a:rPr lang="en-US" sz="1100" u="none" strike="noStrike" dirty="0"/>
                        <a:t> </a:t>
                      </a:r>
                      <a:r>
                        <a:rPr lang="en-US" sz="1100" u="none" strike="noStrike" dirty="0" err="1"/>
                        <a:t>lsdb</a:t>
                      </a:r>
                      <a:r>
                        <a:rPr lang="en-US" sz="1100" u="none" strike="noStrike" dirty="0"/>
                        <a:t> </a:t>
                      </a:r>
                      <a:br>
                        <a:rPr lang="en-US" sz="1100" u="none" strike="noStrike" dirty="0"/>
                      </a:br>
                      <a:r>
                        <a:rPr lang="en-US" sz="1100" u="none" strike="noStrike" dirty="0"/>
                        <a:t>  OSPF Process 1 with Router ID 10.0.1.1</a:t>
                      </a:r>
                      <a:br>
                        <a:rPr lang="en-US" sz="1100" u="none" strike="noStrike" dirty="0"/>
                      </a:br>
                      <a:r>
                        <a:rPr lang="en-US" sz="1100" u="none" strike="noStrike" dirty="0"/>
                        <a:t>           Area: 0.0.0.0</a:t>
                      </a: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100" u="none" strike="noStrike" dirty="0"/>
                        <a:t>Type</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LinkStateID</a:t>
                      </a:r>
                      <a:endParaRPr lang="en-US" sz="110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AdvRouter</a:t>
                      </a:r>
                      <a:endParaRPr lang="en-US" sz="110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Age</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Len</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Sequence</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Metric</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Router</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10.0.2.2</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10.0.2.2</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5</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48</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80000003</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Router</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10.0.1.1</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10.0.1.1</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3</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48</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8000000D</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Network</a:t>
                      </a: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10.0.12.1</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10.0.1.1</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3</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32</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80000002</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42" name="AutoShape 17"/>
          <p:cNvSpPr>
            <a:spLocks noChangeArrowheads="1"/>
          </p:cNvSpPr>
          <p:nvPr/>
        </p:nvSpPr>
        <p:spPr bwMode="auto">
          <a:xfrm>
            <a:off x="5987725" y="5262095"/>
            <a:ext cx="5198832" cy="1115845"/>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graphicFrame>
        <p:nvGraphicFramePr>
          <p:cNvPr id="13" name="表格 12"/>
          <p:cNvGraphicFramePr>
            <a:graphicFrameLocks noGrp="1"/>
          </p:cNvGraphicFramePr>
          <p:nvPr>
            <p:extLst>
              <p:ext uri="{D42A27DB-BD31-4B8C-83A1-F6EECF244321}">
                <p14:modId xmlns:p14="http://schemas.microsoft.com/office/powerpoint/2010/main" val="2560594146"/>
              </p:ext>
            </p:extLst>
          </p:nvPr>
        </p:nvGraphicFramePr>
        <p:xfrm>
          <a:off x="6083724" y="5285547"/>
          <a:ext cx="4749801" cy="1043940"/>
        </p:xfrm>
        <a:graphic>
          <a:graphicData uri="http://schemas.openxmlformats.org/drawingml/2006/table">
            <a:tbl>
              <a:tblPr>
                <a:tableStyleId>{72833802-FEF1-4C79-8D5D-14CF1EAF98D9}</a:tableStyleId>
              </a:tblPr>
              <a:tblGrid>
                <a:gridCol w="1399240"/>
                <a:gridCol w="494969"/>
                <a:gridCol w="342671"/>
                <a:gridCol w="418820"/>
                <a:gridCol w="494969"/>
                <a:gridCol w="799566"/>
                <a:gridCol w="799566"/>
              </a:tblGrid>
              <a:tr h="495300">
                <a:tc gridSpan="7">
                  <a:txBody>
                    <a:bodyPr/>
                    <a:lstStyle/>
                    <a:p>
                      <a:pPr algn="l" fontAlgn="t"/>
                      <a:r>
                        <a:rPr lang="en-US" sz="1100" u="none" strike="noStrike" dirty="0"/>
                        <a:t>&lt;R1&gt;display </a:t>
                      </a:r>
                      <a:r>
                        <a:rPr lang="en-US" sz="1100" u="none" strike="noStrike" dirty="0" err="1"/>
                        <a:t>ip</a:t>
                      </a:r>
                      <a:r>
                        <a:rPr lang="en-US" sz="1100" u="none" strike="noStrike" dirty="0"/>
                        <a:t> routing-table </a:t>
                      </a:r>
                      <a:br>
                        <a:rPr lang="en-US" sz="1100" u="none" strike="noStrike" dirty="0"/>
                      </a:br>
                      <a:r>
                        <a:rPr lang="en-US" sz="1100" u="none" strike="noStrike" dirty="0"/>
                        <a:t>Route Flags: R - relay, D - download to fib</a:t>
                      </a:r>
                      <a:br>
                        <a:rPr lang="en-US" sz="1100" u="none" strike="noStrike" dirty="0"/>
                      </a:br>
                      <a:r>
                        <a:rPr lang="en-US" sz="1100" u="none" strike="noStrike" dirty="0"/>
                        <a:t>------------------------------------------------------------</a:t>
                      </a:r>
                    </a:p>
                  </a:txBody>
                  <a:tcPr marL="9525" marR="9525" marT="9525"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100" u="none" strike="noStrike" dirty="0"/>
                        <a:t>Destination/Mask</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Proto</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Pre</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Cost</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Flags</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NextHop</a:t>
                      </a:r>
                      <a:endParaRPr lang="en-US" sz="110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Interface</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b="1" u="none" strike="noStrike" dirty="0">
                          <a:solidFill>
                            <a:srgbClr val="EC7061"/>
                          </a:solidFill>
                        </a:rPr>
                        <a:t>10.0.3.3/32</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b="1" u="none" strike="noStrike" dirty="0">
                          <a:solidFill>
                            <a:srgbClr val="EC7061"/>
                          </a:solidFill>
                        </a:rPr>
                        <a:t>O_ASE</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150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10.0.12.2</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GE0/0/0</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192.168.56.0/24</a:t>
                      </a: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IBGP</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255</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RD</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10.0.3.3</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GE0/0/0</a:t>
                      </a: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14" name="矩形 13"/>
          <p:cNvSpPr/>
          <p:nvPr/>
        </p:nvSpPr>
        <p:spPr>
          <a:xfrm>
            <a:off x="5598345" y="2884657"/>
            <a:ext cx="6096000" cy="572464"/>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R1 does not have Type 5 LSAs. Check whether R1 imports IS-IS routes into the OSPF routing table.</a:t>
            </a:r>
          </a:p>
        </p:txBody>
      </p:sp>
      <p:sp>
        <p:nvSpPr>
          <p:cNvPr id="15" name="矩形 14"/>
          <p:cNvSpPr/>
          <p:nvPr/>
        </p:nvSpPr>
        <p:spPr>
          <a:xfrm>
            <a:off x="5598345" y="4695214"/>
            <a:ext cx="6096000" cy="572464"/>
          </a:xfrm>
          <a:prstGeom prst="rect">
            <a:avLst/>
          </a:prstGeom>
        </p:spPr>
        <p:txBody>
          <a:bodyPr>
            <a:spAutoFit/>
          </a:bodyPr>
          <a:lstStyle/>
          <a:p>
            <a:pPr marL="302279" indent="-302279" algn="just" defTabSz="914034">
              <a:lnSpc>
                <a:spcPct val="130000"/>
              </a:lnSpc>
              <a:spcBef>
                <a:spcPts val="792"/>
              </a:spcBef>
              <a:buFont typeface="Arial" panose="020B0604020202020204" pitchFamily="34" charset="0"/>
              <a:buChar char="•"/>
            </a:pPr>
            <a:r>
              <a:rPr lang="en-US" sz="1200" dirty="0">
                <a:latin typeface="+mj-lt"/>
                <a:cs typeface="Arial" panose="020B0604020202020204" pitchFamily="34" charset="0"/>
              </a:rPr>
              <a:t>Modify the configuration of R2, import IS-IS routes </a:t>
            </a:r>
            <a:r>
              <a:rPr lang="en-US" sz="1200" dirty="0" smtClean="0">
                <a:latin typeface="+mj-lt"/>
                <a:cs typeface="Arial" panose="020B0604020202020204" pitchFamily="34" charset="0"/>
              </a:rPr>
              <a:t>into </a:t>
            </a:r>
            <a:r>
              <a:rPr lang="en-US" sz="1200" dirty="0">
                <a:latin typeface="+mj-lt"/>
                <a:cs typeface="Arial" panose="020B0604020202020204" pitchFamily="34" charset="0"/>
              </a:rPr>
              <a:t>the OSPF routing table, and then check the routing table of R1.</a:t>
            </a:r>
          </a:p>
        </p:txBody>
      </p:sp>
      <p:cxnSp>
        <p:nvCxnSpPr>
          <p:cNvPr id="49" name="直接箭头连接符 48"/>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244061236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占位符 49"/>
          <p:cNvSpPr txBox="1">
            <a:spLocks/>
          </p:cNvSpPr>
          <p:nvPr/>
        </p:nvSpPr>
        <p:spPr bwMode="auto">
          <a:xfrm>
            <a:off x="5598345" y="1244459"/>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Run the </a:t>
            </a:r>
            <a:r>
              <a:rPr lang="en-US" sz="1200" b="1" dirty="0" err="1">
                <a:latin typeface="+mj-lt"/>
              </a:rPr>
              <a:t>traceroute</a:t>
            </a:r>
            <a:r>
              <a:rPr lang="en-US" sz="1200" b="1" dirty="0">
                <a:latin typeface="+mj-lt"/>
              </a:rPr>
              <a:t> 192.168.56.6</a:t>
            </a:r>
            <a:r>
              <a:rPr lang="en-US" sz="1200" dirty="0">
                <a:latin typeface="+mj-lt"/>
              </a:rPr>
              <a:t> command on PC1.</a:t>
            </a: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smtClean="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pPr marL="0" indent="0">
              <a:buNone/>
            </a:pPr>
            <a:endParaRPr lang="en-US" altLang="zh-CN" sz="1200" dirty="0" smtClean="0">
              <a:latin typeface="+mj-lt"/>
            </a:endParaRPr>
          </a:p>
          <a:p>
            <a:endParaRPr lang="en-US" altLang="zh-CN" sz="1200" dirty="0">
              <a:latin typeface="+mj-lt"/>
            </a:endParaRPr>
          </a:p>
          <a:p>
            <a:endParaRPr lang="en-US" altLang="zh-CN" sz="1200" dirty="0" smtClean="0">
              <a:latin typeface="+mj-lt"/>
            </a:endParaRPr>
          </a:p>
          <a:p>
            <a:endParaRPr lang="en-US" altLang="zh-CN" sz="1200" dirty="0">
              <a:latin typeface="+mj-lt"/>
            </a:endParaRPr>
          </a:p>
        </p:txBody>
      </p:sp>
      <p:sp>
        <p:nvSpPr>
          <p:cNvPr id="50" name="AutoShape 17"/>
          <p:cNvSpPr>
            <a:spLocks noChangeArrowheads="1"/>
          </p:cNvSpPr>
          <p:nvPr/>
        </p:nvSpPr>
        <p:spPr bwMode="auto">
          <a:xfrm>
            <a:off x="5987725" y="1628327"/>
            <a:ext cx="5198832" cy="1081818"/>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err="1">
                <a:solidFill>
                  <a:srgbClr val="1D1D1A"/>
                </a:solidFill>
                <a:latin typeface="+mj-lt"/>
                <a:ea typeface="方正兰亭黑简体" panose="02000000000000000000" pitchFamily="2" charset="-122"/>
              </a:rPr>
              <a:t>traceroute</a:t>
            </a:r>
            <a:r>
              <a:rPr lang="en-US" sz="1100" dirty="0">
                <a:solidFill>
                  <a:srgbClr val="1D1D1A"/>
                </a:solidFill>
                <a:latin typeface="+mj-lt"/>
                <a:ea typeface="方正兰亭黑简体" panose="02000000000000000000" pitchFamily="2" charset="-122"/>
              </a:rPr>
              <a:t> to 192.168.56.6, 8 </a:t>
            </a:r>
          </a:p>
          <a:p>
            <a:r>
              <a:rPr lang="en-US" sz="1100" dirty="0">
                <a:solidFill>
                  <a:srgbClr val="1D1D1A"/>
                </a:solidFill>
                <a:latin typeface="+mj-lt"/>
                <a:ea typeface="方正兰亭黑简体" panose="02000000000000000000" pitchFamily="2" charset="-122"/>
              </a:rPr>
              <a:t> 1  192.168.12.3   63 </a:t>
            </a:r>
            <a:r>
              <a:rPr lang="en-US" sz="1100" dirty="0" err="1">
                <a:solidFill>
                  <a:srgbClr val="1D1D1A"/>
                </a:solidFill>
                <a:latin typeface="+mj-lt"/>
                <a:ea typeface="方正兰亭黑简体" panose="02000000000000000000" pitchFamily="2" charset="-122"/>
              </a:rPr>
              <a:t>ms</a:t>
            </a:r>
            <a:r>
              <a:rPr lang="en-US" sz="1100" dirty="0">
                <a:solidFill>
                  <a:srgbClr val="1D1D1A"/>
                </a:solidFill>
                <a:latin typeface="+mj-lt"/>
                <a:ea typeface="方正兰亭黑简体" panose="02000000000000000000" pitchFamily="2" charset="-122"/>
              </a:rPr>
              <a:t> </a:t>
            </a:r>
            <a:r>
              <a:rPr lang="en-US" sz="1100" dirty="0" smtClean="0">
                <a:solidFill>
                  <a:srgbClr val="1D1D1A"/>
                </a:solidFill>
                <a:latin typeface="+mj-lt"/>
                <a:ea typeface="方正兰亭黑简体" panose="02000000000000000000" pitchFamily="2" charset="-122"/>
              </a:rPr>
              <a:t>   </a:t>
            </a:r>
            <a:r>
              <a:rPr lang="en-US" sz="1100" dirty="0">
                <a:solidFill>
                  <a:srgbClr val="1D1D1A"/>
                </a:solidFill>
                <a:latin typeface="+mj-lt"/>
                <a:ea typeface="方正兰亭黑简体" panose="02000000000000000000" pitchFamily="2" charset="-122"/>
              </a:rPr>
              <a:t>46 </a:t>
            </a:r>
            <a:r>
              <a:rPr lang="en-US" sz="1100" dirty="0" err="1">
                <a:solidFill>
                  <a:srgbClr val="1D1D1A"/>
                </a:solidFill>
                <a:latin typeface="+mj-lt"/>
                <a:ea typeface="方正兰亭黑简体" panose="02000000000000000000" pitchFamily="2" charset="-122"/>
              </a:rPr>
              <a:t>ms</a:t>
            </a:r>
            <a:r>
              <a:rPr lang="en-US" sz="1100" dirty="0">
                <a:solidFill>
                  <a:srgbClr val="1D1D1A"/>
                </a:solidFill>
                <a:latin typeface="+mj-lt"/>
                <a:ea typeface="方正兰亭黑简体" panose="02000000000000000000" pitchFamily="2" charset="-122"/>
              </a:rPr>
              <a:t>  </a:t>
            </a:r>
            <a:r>
              <a:rPr lang="en-US" sz="1100" dirty="0" smtClean="0">
                <a:solidFill>
                  <a:srgbClr val="1D1D1A"/>
                </a:solidFill>
                <a:latin typeface="+mj-lt"/>
                <a:ea typeface="方正兰亭黑简体" panose="02000000000000000000" pitchFamily="2" charset="-122"/>
              </a:rPr>
              <a:t>  47 </a:t>
            </a:r>
            <a:r>
              <a:rPr lang="en-US" sz="1100" dirty="0" err="1">
                <a:solidFill>
                  <a:srgbClr val="1D1D1A"/>
                </a:solidFill>
                <a:latin typeface="+mj-lt"/>
                <a:ea typeface="方正兰亭黑简体" panose="02000000000000000000" pitchFamily="2" charset="-122"/>
              </a:rPr>
              <a:t>ms</a:t>
            </a:r>
            <a:endParaRPr lang="en-US" sz="1100" dirty="0">
              <a:solidFill>
                <a:srgbClr val="1D1D1A"/>
              </a:solidFill>
              <a:latin typeface="+mj-lt"/>
              <a:ea typeface="方正兰亭黑简体" panose="02000000000000000000" pitchFamily="2" charset="-122"/>
            </a:endParaRPr>
          </a:p>
          <a:p>
            <a:r>
              <a:rPr lang="en-US" sz="1100" dirty="0">
                <a:solidFill>
                  <a:srgbClr val="1D1D1A"/>
                </a:solidFill>
                <a:latin typeface="+mj-lt"/>
                <a:ea typeface="方正兰亭黑简体" panose="02000000000000000000" pitchFamily="2" charset="-122"/>
              </a:rPr>
              <a:t> 2  10.0.13.1   </a:t>
            </a:r>
            <a:r>
              <a:rPr lang="en-US" sz="1100" dirty="0" smtClean="0">
                <a:solidFill>
                  <a:srgbClr val="1D1D1A"/>
                </a:solidFill>
                <a:latin typeface="+mj-lt"/>
                <a:ea typeface="方正兰亭黑简体" panose="02000000000000000000" pitchFamily="2" charset="-122"/>
              </a:rPr>
              <a:t>     78 </a:t>
            </a:r>
            <a:r>
              <a:rPr lang="en-US" sz="1100" dirty="0" err="1">
                <a:solidFill>
                  <a:srgbClr val="1D1D1A"/>
                </a:solidFill>
                <a:latin typeface="+mj-lt"/>
                <a:ea typeface="方正兰亭黑简体" panose="02000000000000000000" pitchFamily="2" charset="-122"/>
              </a:rPr>
              <a:t>ms</a:t>
            </a:r>
            <a:r>
              <a:rPr lang="en-US" sz="1100" dirty="0">
                <a:solidFill>
                  <a:srgbClr val="1D1D1A"/>
                </a:solidFill>
                <a:latin typeface="+mj-lt"/>
                <a:ea typeface="方正兰亭黑简体" panose="02000000000000000000" pitchFamily="2" charset="-122"/>
              </a:rPr>
              <a:t>  </a:t>
            </a:r>
            <a:r>
              <a:rPr lang="en-US" sz="1100" dirty="0" smtClean="0">
                <a:solidFill>
                  <a:srgbClr val="1D1D1A"/>
                </a:solidFill>
                <a:latin typeface="+mj-lt"/>
                <a:ea typeface="方正兰亭黑简体" panose="02000000000000000000" pitchFamily="2" charset="-122"/>
              </a:rPr>
              <a:t>  63 </a:t>
            </a:r>
            <a:r>
              <a:rPr lang="en-US" sz="1100" dirty="0" err="1">
                <a:solidFill>
                  <a:srgbClr val="1D1D1A"/>
                </a:solidFill>
                <a:latin typeface="+mj-lt"/>
                <a:ea typeface="方正兰亭黑简体" panose="02000000000000000000" pitchFamily="2" charset="-122"/>
              </a:rPr>
              <a:t>ms</a:t>
            </a:r>
            <a:r>
              <a:rPr lang="en-US" sz="1100" dirty="0">
                <a:solidFill>
                  <a:srgbClr val="1D1D1A"/>
                </a:solidFill>
                <a:latin typeface="+mj-lt"/>
                <a:ea typeface="方正兰亭黑简体" panose="02000000000000000000" pitchFamily="2" charset="-122"/>
              </a:rPr>
              <a:t>  </a:t>
            </a:r>
            <a:r>
              <a:rPr lang="en-US" sz="1100" dirty="0" smtClean="0">
                <a:solidFill>
                  <a:srgbClr val="1D1D1A"/>
                </a:solidFill>
                <a:latin typeface="+mj-lt"/>
                <a:ea typeface="方正兰亭黑简体" panose="02000000000000000000" pitchFamily="2" charset="-122"/>
              </a:rPr>
              <a:t>  62 </a:t>
            </a:r>
            <a:r>
              <a:rPr lang="en-US" sz="1100" dirty="0" err="1">
                <a:solidFill>
                  <a:srgbClr val="1D1D1A"/>
                </a:solidFill>
                <a:latin typeface="+mj-lt"/>
                <a:ea typeface="方正兰亭黑简体" panose="02000000000000000000" pitchFamily="2" charset="-122"/>
              </a:rPr>
              <a:t>ms</a:t>
            </a:r>
            <a:endParaRPr lang="en-US" sz="1100" dirty="0">
              <a:solidFill>
                <a:srgbClr val="1D1D1A"/>
              </a:solidFill>
              <a:latin typeface="+mj-lt"/>
              <a:ea typeface="方正兰亭黑简体" panose="02000000000000000000" pitchFamily="2" charset="-122"/>
            </a:endParaRPr>
          </a:p>
          <a:p>
            <a:r>
              <a:rPr lang="en-US" sz="1100" dirty="0">
                <a:solidFill>
                  <a:srgbClr val="1D1D1A"/>
                </a:solidFill>
                <a:latin typeface="+mj-lt"/>
                <a:ea typeface="方正兰亭黑简体" panose="02000000000000000000" pitchFamily="2" charset="-122"/>
              </a:rPr>
              <a:t> 3  10.0.12.2  </a:t>
            </a:r>
            <a:r>
              <a:rPr lang="en-US" sz="1100" dirty="0" smtClean="0">
                <a:solidFill>
                  <a:srgbClr val="1D1D1A"/>
                </a:solidFill>
                <a:latin typeface="+mj-lt"/>
                <a:ea typeface="方正兰亭黑简体" panose="02000000000000000000" pitchFamily="2" charset="-122"/>
              </a:rPr>
              <a:t>      </a:t>
            </a:r>
            <a:r>
              <a:rPr lang="en-US" sz="1100" dirty="0">
                <a:solidFill>
                  <a:srgbClr val="1D1D1A"/>
                </a:solidFill>
                <a:latin typeface="+mj-lt"/>
                <a:ea typeface="方正兰亭黑简体" panose="02000000000000000000" pitchFamily="2" charset="-122"/>
              </a:rPr>
              <a:t>94 </a:t>
            </a:r>
            <a:r>
              <a:rPr lang="en-US" sz="1100" dirty="0" err="1">
                <a:solidFill>
                  <a:srgbClr val="1D1D1A"/>
                </a:solidFill>
                <a:latin typeface="+mj-lt"/>
                <a:ea typeface="方正兰亭黑简体" panose="02000000000000000000" pitchFamily="2" charset="-122"/>
              </a:rPr>
              <a:t>ms</a:t>
            </a:r>
            <a:r>
              <a:rPr lang="en-US" sz="1100" dirty="0">
                <a:solidFill>
                  <a:srgbClr val="1D1D1A"/>
                </a:solidFill>
                <a:latin typeface="+mj-lt"/>
                <a:ea typeface="方正兰亭黑简体" panose="02000000000000000000" pitchFamily="2" charset="-122"/>
              </a:rPr>
              <a:t>  </a:t>
            </a:r>
            <a:r>
              <a:rPr lang="en-US" sz="1100" dirty="0" smtClean="0">
                <a:solidFill>
                  <a:srgbClr val="1D1D1A"/>
                </a:solidFill>
                <a:latin typeface="+mj-lt"/>
                <a:ea typeface="方正兰亭黑简体" panose="02000000000000000000" pitchFamily="2" charset="-122"/>
              </a:rPr>
              <a:t>  63 </a:t>
            </a:r>
            <a:r>
              <a:rPr lang="en-US" sz="1100" dirty="0" err="1">
                <a:solidFill>
                  <a:srgbClr val="1D1D1A"/>
                </a:solidFill>
                <a:latin typeface="+mj-lt"/>
                <a:ea typeface="方正兰亭黑简体" panose="02000000000000000000" pitchFamily="2" charset="-122"/>
              </a:rPr>
              <a:t>ms</a:t>
            </a:r>
            <a:r>
              <a:rPr lang="en-US" sz="1100" dirty="0">
                <a:solidFill>
                  <a:srgbClr val="1D1D1A"/>
                </a:solidFill>
                <a:latin typeface="+mj-lt"/>
                <a:ea typeface="方正兰亭黑简体" panose="02000000000000000000" pitchFamily="2" charset="-122"/>
              </a:rPr>
              <a:t>  </a:t>
            </a:r>
            <a:r>
              <a:rPr lang="en-US" sz="1100" dirty="0" smtClean="0">
                <a:solidFill>
                  <a:srgbClr val="1D1D1A"/>
                </a:solidFill>
                <a:latin typeface="+mj-lt"/>
                <a:ea typeface="方正兰亭黑简体" panose="02000000000000000000" pitchFamily="2" charset="-122"/>
              </a:rPr>
              <a:t>  78 </a:t>
            </a:r>
            <a:r>
              <a:rPr lang="en-US" sz="1100" dirty="0" err="1">
                <a:solidFill>
                  <a:srgbClr val="1D1D1A"/>
                </a:solidFill>
                <a:latin typeface="+mj-lt"/>
                <a:ea typeface="方正兰亭黑简体" panose="02000000000000000000" pitchFamily="2" charset="-122"/>
              </a:rPr>
              <a:t>ms</a:t>
            </a:r>
            <a:endParaRPr lang="en-US" sz="1100" dirty="0">
              <a:solidFill>
                <a:srgbClr val="1D1D1A"/>
              </a:solidFill>
              <a:latin typeface="+mj-lt"/>
              <a:ea typeface="方正兰亭黑简体" panose="02000000000000000000" pitchFamily="2" charset="-122"/>
            </a:endParaRPr>
          </a:p>
          <a:p>
            <a:r>
              <a:rPr lang="en-US" sz="1100" dirty="0">
                <a:solidFill>
                  <a:srgbClr val="1D1D1A"/>
                </a:solidFill>
                <a:latin typeface="+mj-lt"/>
                <a:ea typeface="方正兰亭黑简体" panose="02000000000000000000" pitchFamily="2" charset="-122"/>
              </a:rPr>
              <a:t> 4  10.0.23.3  </a:t>
            </a:r>
            <a:r>
              <a:rPr lang="en-US" sz="1100" dirty="0" smtClean="0">
                <a:solidFill>
                  <a:srgbClr val="1D1D1A"/>
                </a:solidFill>
                <a:latin typeface="+mj-lt"/>
                <a:ea typeface="方正兰亭黑简体" panose="02000000000000000000" pitchFamily="2" charset="-122"/>
              </a:rPr>
              <a:t>      </a:t>
            </a:r>
            <a:r>
              <a:rPr lang="en-US" sz="1100" dirty="0">
                <a:solidFill>
                  <a:srgbClr val="1D1D1A"/>
                </a:solidFill>
                <a:latin typeface="+mj-lt"/>
                <a:ea typeface="方正兰亭黑简体" panose="02000000000000000000" pitchFamily="2" charset="-122"/>
              </a:rPr>
              <a:t>94 </a:t>
            </a:r>
            <a:r>
              <a:rPr lang="en-US" sz="1100" dirty="0" err="1" smtClean="0">
                <a:solidFill>
                  <a:srgbClr val="1D1D1A"/>
                </a:solidFill>
                <a:latin typeface="+mj-lt"/>
                <a:ea typeface="方正兰亭黑简体" panose="02000000000000000000" pitchFamily="2" charset="-122"/>
              </a:rPr>
              <a:t>ms</a:t>
            </a:r>
            <a:r>
              <a:rPr lang="en-US" sz="1100" dirty="0" smtClean="0">
                <a:solidFill>
                  <a:srgbClr val="1D1D1A"/>
                </a:solidFill>
                <a:latin typeface="+mj-lt"/>
                <a:ea typeface="方正兰亭黑简体" panose="02000000000000000000" pitchFamily="2" charset="-122"/>
              </a:rPr>
              <a:t>    </a:t>
            </a:r>
            <a:r>
              <a:rPr lang="en-US" sz="1100" dirty="0">
                <a:solidFill>
                  <a:srgbClr val="1D1D1A"/>
                </a:solidFill>
                <a:latin typeface="+mj-lt"/>
                <a:ea typeface="方正兰亭黑简体" panose="02000000000000000000" pitchFamily="2" charset="-122"/>
              </a:rPr>
              <a:t>62 </a:t>
            </a:r>
            <a:r>
              <a:rPr lang="en-US" sz="1100" dirty="0" err="1">
                <a:solidFill>
                  <a:srgbClr val="1D1D1A"/>
                </a:solidFill>
                <a:latin typeface="+mj-lt"/>
                <a:ea typeface="方正兰亭黑简体" panose="02000000000000000000" pitchFamily="2" charset="-122"/>
              </a:rPr>
              <a:t>ms</a:t>
            </a:r>
            <a:r>
              <a:rPr lang="en-US" sz="1100" dirty="0">
                <a:solidFill>
                  <a:srgbClr val="1D1D1A"/>
                </a:solidFill>
                <a:latin typeface="+mj-lt"/>
                <a:ea typeface="方正兰亭黑简体" panose="02000000000000000000" pitchFamily="2" charset="-122"/>
              </a:rPr>
              <a:t>  </a:t>
            </a:r>
            <a:r>
              <a:rPr lang="en-US" sz="1100" dirty="0" smtClean="0">
                <a:solidFill>
                  <a:srgbClr val="1D1D1A"/>
                </a:solidFill>
                <a:latin typeface="+mj-lt"/>
                <a:ea typeface="方正兰亭黑简体" panose="02000000000000000000" pitchFamily="2" charset="-122"/>
              </a:rPr>
              <a:t>  63 </a:t>
            </a:r>
            <a:r>
              <a:rPr lang="en-US" sz="1100" dirty="0" err="1">
                <a:solidFill>
                  <a:srgbClr val="1D1D1A"/>
                </a:solidFill>
                <a:latin typeface="+mj-lt"/>
                <a:ea typeface="方正兰亭黑简体" panose="02000000000000000000" pitchFamily="2" charset="-122"/>
              </a:rPr>
              <a:t>ms</a:t>
            </a:r>
            <a:endParaRPr lang="en-US" sz="1100" dirty="0">
              <a:solidFill>
                <a:srgbClr val="1D1D1A"/>
              </a:solidFill>
              <a:latin typeface="+mj-lt"/>
              <a:ea typeface="方正兰亭黑简体" panose="02000000000000000000" pitchFamily="2" charset="-122"/>
            </a:endParaRPr>
          </a:p>
          <a:p>
            <a:r>
              <a:rPr lang="en-US" sz="1100" dirty="0">
                <a:solidFill>
                  <a:srgbClr val="1D1D1A"/>
                </a:solidFill>
                <a:latin typeface="+mj-lt"/>
                <a:ea typeface="方正兰亭黑简体" panose="02000000000000000000" pitchFamily="2" charset="-122"/>
              </a:rPr>
              <a:t> 5    *  *  *</a:t>
            </a:r>
          </a:p>
        </p:txBody>
      </p:sp>
      <p:sp>
        <p:nvSpPr>
          <p:cNvPr id="2" name="标题 1"/>
          <p:cNvSpPr>
            <a:spLocks noGrp="1"/>
          </p:cNvSpPr>
          <p:nvPr>
            <p:ph type="title"/>
          </p:nvPr>
        </p:nvSpPr>
        <p:spPr>
          <a:xfrm>
            <a:off x="1594800" y="410400"/>
            <a:ext cx="8931686" cy="640800"/>
          </a:xfrm>
        </p:spPr>
        <p:txBody>
          <a:bodyPr/>
          <a:lstStyle/>
          <a:p>
            <a:r>
              <a:rPr lang="en-US" dirty="0">
                <a:latin typeface="+mj-lt"/>
              </a:rPr>
              <a:t>Fault Symptom – PC1 Cannot Use the FTP </a:t>
            </a:r>
            <a:r>
              <a:rPr lang="en-US" dirty="0" smtClean="0">
                <a:latin typeface="+mj-lt"/>
              </a:rPr>
              <a:t>Service (15)</a:t>
            </a:r>
            <a:endParaRPr lang="en-US"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79916" y="1717757"/>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79916" y="2666601"/>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79916" y="3630149"/>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Deploy </a:t>
            </a:r>
            <a:r>
              <a:rPr lang="en-US" dirty="0" smtClean="0">
                <a:latin typeface="+mj-lt"/>
              </a:rPr>
              <a:t/>
            </a:r>
            <a:br>
              <a:rPr lang="en-US" dirty="0" smtClean="0">
                <a:latin typeface="+mj-lt"/>
              </a:rPr>
            </a:br>
            <a:r>
              <a:rPr lang="en-US" dirty="0" smtClean="0">
                <a:latin typeface="+mj-lt"/>
              </a:rPr>
              <a:t>IS-IS</a:t>
            </a:r>
            <a:r>
              <a:rPr lang="en-US" dirty="0">
                <a:latin typeface="+mj-lt"/>
              </a:rPr>
              <a:t>.</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79916" y="4585053"/>
            <a:ext cx="119545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49" name="AutoShape 17"/>
          <p:cNvSpPr>
            <a:spLocks noChangeArrowheads="1"/>
          </p:cNvSpPr>
          <p:nvPr/>
        </p:nvSpPr>
        <p:spPr bwMode="auto">
          <a:xfrm>
            <a:off x="5987725" y="3716338"/>
            <a:ext cx="5198832" cy="263240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[R3] </a:t>
            </a:r>
            <a:r>
              <a:rPr lang="en-US" sz="1100" dirty="0" err="1">
                <a:solidFill>
                  <a:srgbClr val="1D1D1A"/>
                </a:solidFill>
                <a:latin typeface="+mj-lt"/>
                <a:ea typeface="方正兰亭黑简体" panose="02000000000000000000" pitchFamily="2" charset="-122"/>
              </a:rPr>
              <a:t>acl</a:t>
            </a:r>
            <a:r>
              <a:rPr lang="en-US" sz="1100" dirty="0">
                <a:solidFill>
                  <a:srgbClr val="1D1D1A"/>
                </a:solidFill>
                <a:latin typeface="+mj-lt"/>
                <a:ea typeface="方正兰亭黑简体" panose="02000000000000000000" pitchFamily="2" charset="-122"/>
              </a:rPr>
              <a:t> 3000</a:t>
            </a:r>
          </a:p>
          <a:p>
            <a:r>
              <a:rPr lang="en-US" sz="1100" dirty="0">
                <a:solidFill>
                  <a:srgbClr val="1D1D1A"/>
                </a:solidFill>
                <a:latin typeface="+mj-lt"/>
                <a:ea typeface="方正兰亭黑简体" panose="02000000000000000000" pitchFamily="2" charset="-122"/>
              </a:rPr>
              <a:t>[R3-acl-adv-3000]rule 5 permit </a:t>
            </a:r>
            <a:r>
              <a:rPr lang="en-US" sz="1100" dirty="0" err="1">
                <a:solidFill>
                  <a:srgbClr val="1D1D1A"/>
                </a:solidFill>
                <a:latin typeface="+mj-lt"/>
                <a:ea typeface="方正兰亭黑简体" panose="02000000000000000000" pitchFamily="2" charset="-122"/>
              </a:rPr>
              <a:t>ip</a:t>
            </a:r>
            <a:r>
              <a:rPr lang="en-US" sz="1100" dirty="0">
                <a:solidFill>
                  <a:srgbClr val="1D1D1A"/>
                </a:solidFill>
                <a:latin typeface="+mj-lt"/>
                <a:ea typeface="方正兰亭黑简体" panose="02000000000000000000" pitchFamily="2" charset="-122"/>
              </a:rPr>
              <a:t> source 192.168.12.1 0 destination 192.168.56.6 0 </a:t>
            </a:r>
          </a:p>
          <a:p>
            <a:r>
              <a:rPr lang="en-US" sz="1100" dirty="0">
                <a:solidFill>
                  <a:srgbClr val="1D1D1A"/>
                </a:solidFill>
                <a:latin typeface="+mj-lt"/>
                <a:ea typeface="方正兰亭黑简体" panose="02000000000000000000" pitchFamily="2" charset="-122"/>
              </a:rPr>
              <a:t>[R3-acl-adv-3000]quit</a:t>
            </a:r>
          </a:p>
          <a:p>
            <a:r>
              <a:rPr lang="en-US" sz="1100" dirty="0">
                <a:solidFill>
                  <a:srgbClr val="1D1D1A"/>
                </a:solidFill>
                <a:latin typeface="+mj-lt"/>
                <a:ea typeface="方正兰亭黑简体" panose="02000000000000000000" pitchFamily="2" charset="-122"/>
              </a:rPr>
              <a:t>[R3]traffic classifier </a:t>
            </a:r>
            <a:r>
              <a:rPr lang="en-US" sz="1100" dirty="0" err="1">
                <a:solidFill>
                  <a:srgbClr val="1D1D1A"/>
                </a:solidFill>
                <a:latin typeface="+mj-lt"/>
                <a:ea typeface="方正兰亭黑简体" panose="02000000000000000000" pitchFamily="2" charset="-122"/>
              </a:rPr>
              <a:t>trafficSta</a:t>
            </a:r>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[R3-classifier-trafficSta]if-match </a:t>
            </a:r>
            <a:r>
              <a:rPr lang="en-US" sz="1100" dirty="0" err="1">
                <a:solidFill>
                  <a:srgbClr val="1D1D1A"/>
                </a:solidFill>
                <a:latin typeface="+mj-lt"/>
                <a:ea typeface="方正兰亭黑简体" panose="02000000000000000000" pitchFamily="2" charset="-122"/>
              </a:rPr>
              <a:t>acl</a:t>
            </a:r>
            <a:r>
              <a:rPr lang="en-US" sz="1100" dirty="0">
                <a:solidFill>
                  <a:srgbClr val="1D1D1A"/>
                </a:solidFill>
                <a:latin typeface="+mj-lt"/>
                <a:ea typeface="方正兰亭黑简体" panose="02000000000000000000" pitchFamily="2" charset="-122"/>
              </a:rPr>
              <a:t> 3000</a:t>
            </a:r>
          </a:p>
          <a:p>
            <a:r>
              <a:rPr lang="en-US" sz="1100" dirty="0">
                <a:solidFill>
                  <a:srgbClr val="1D1D1A"/>
                </a:solidFill>
                <a:latin typeface="+mj-lt"/>
                <a:ea typeface="方正兰亭黑简体" panose="02000000000000000000" pitchFamily="2" charset="-122"/>
              </a:rPr>
              <a:t>[R3-classifier-trafficSta]quit</a:t>
            </a:r>
          </a:p>
          <a:p>
            <a:r>
              <a:rPr lang="en-US" sz="1100" dirty="0">
                <a:solidFill>
                  <a:srgbClr val="1D1D1A"/>
                </a:solidFill>
                <a:latin typeface="+mj-lt"/>
                <a:ea typeface="方正兰亭黑简体" panose="02000000000000000000" pitchFamily="2" charset="-122"/>
              </a:rPr>
              <a:t>[R3]traffic behavior </a:t>
            </a:r>
            <a:r>
              <a:rPr lang="en-US" sz="1100" dirty="0" err="1">
                <a:solidFill>
                  <a:srgbClr val="1D1D1A"/>
                </a:solidFill>
                <a:latin typeface="+mj-lt"/>
                <a:ea typeface="方正兰亭黑简体" panose="02000000000000000000" pitchFamily="2" charset="-122"/>
              </a:rPr>
              <a:t>trafficSta</a:t>
            </a:r>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[R3-behavior-trafficSta]statistic enable</a:t>
            </a:r>
          </a:p>
          <a:p>
            <a:r>
              <a:rPr lang="en-US" sz="1100" dirty="0">
                <a:solidFill>
                  <a:srgbClr val="1D1D1A"/>
                </a:solidFill>
                <a:latin typeface="+mj-lt"/>
                <a:ea typeface="方正兰亭黑简体" panose="02000000000000000000" pitchFamily="2" charset="-122"/>
              </a:rPr>
              <a:t>[R3-behavior-trafficSta]quit</a:t>
            </a:r>
          </a:p>
          <a:p>
            <a:r>
              <a:rPr lang="en-US" sz="1100" dirty="0">
                <a:solidFill>
                  <a:srgbClr val="1D1D1A"/>
                </a:solidFill>
                <a:latin typeface="+mj-lt"/>
                <a:ea typeface="方正兰亭黑简体" panose="02000000000000000000" pitchFamily="2" charset="-122"/>
              </a:rPr>
              <a:t>[R3]traffic policy </a:t>
            </a:r>
            <a:r>
              <a:rPr lang="en-US" sz="1100" dirty="0" err="1">
                <a:solidFill>
                  <a:srgbClr val="1D1D1A"/>
                </a:solidFill>
                <a:latin typeface="+mj-lt"/>
                <a:ea typeface="方正兰亭黑简体" panose="02000000000000000000" pitchFamily="2" charset="-122"/>
              </a:rPr>
              <a:t>trafficSta</a:t>
            </a:r>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[R3-trafficpolicy-trafficSta]classifier </a:t>
            </a:r>
            <a:r>
              <a:rPr lang="en-US" sz="1100" dirty="0" err="1">
                <a:solidFill>
                  <a:srgbClr val="1D1D1A"/>
                </a:solidFill>
                <a:latin typeface="+mj-lt"/>
                <a:ea typeface="方正兰亭黑简体" panose="02000000000000000000" pitchFamily="2" charset="-122"/>
              </a:rPr>
              <a:t>trafficSta</a:t>
            </a:r>
            <a:r>
              <a:rPr lang="en-US" sz="1100" dirty="0">
                <a:solidFill>
                  <a:srgbClr val="1D1D1A"/>
                </a:solidFill>
                <a:latin typeface="+mj-lt"/>
                <a:ea typeface="方正兰亭黑简体" panose="02000000000000000000" pitchFamily="2" charset="-122"/>
              </a:rPr>
              <a:t> behavior </a:t>
            </a:r>
            <a:r>
              <a:rPr lang="en-US" sz="1100" dirty="0" err="1">
                <a:solidFill>
                  <a:srgbClr val="1D1D1A"/>
                </a:solidFill>
                <a:latin typeface="+mj-lt"/>
                <a:ea typeface="方正兰亭黑简体" panose="02000000000000000000" pitchFamily="2" charset="-122"/>
              </a:rPr>
              <a:t>trafficSta</a:t>
            </a:r>
            <a:endParaRPr lang="en-US" sz="1100" dirty="0">
              <a:solidFill>
                <a:srgbClr val="1D1D1A"/>
              </a:solidFill>
              <a:latin typeface="+mj-lt"/>
              <a:ea typeface="方正兰亭黑简体" panose="02000000000000000000" pitchFamily="2" charset="-122"/>
            </a:endParaRPr>
          </a:p>
          <a:p>
            <a:r>
              <a:rPr lang="en-US" sz="1100" dirty="0">
                <a:solidFill>
                  <a:srgbClr val="1D1D1A"/>
                </a:solidFill>
                <a:latin typeface="+mj-lt"/>
                <a:ea typeface="方正兰亭黑简体" panose="02000000000000000000" pitchFamily="2" charset="-122"/>
              </a:rPr>
              <a:t>[R3-trafficpolicy-trafficSta]quit</a:t>
            </a:r>
          </a:p>
          <a:p>
            <a:r>
              <a:rPr lang="en-US" sz="1100" dirty="0">
                <a:solidFill>
                  <a:srgbClr val="1D1D1A"/>
                </a:solidFill>
                <a:latin typeface="+mj-lt"/>
                <a:ea typeface="方正兰亭黑简体" panose="02000000000000000000" pitchFamily="2" charset="-122"/>
              </a:rPr>
              <a:t>[R3]interface GigabitEthernet0/0/2.35</a:t>
            </a:r>
          </a:p>
          <a:p>
            <a:r>
              <a:rPr lang="en-US" sz="1100" dirty="0">
                <a:solidFill>
                  <a:srgbClr val="1D1D1A"/>
                </a:solidFill>
                <a:latin typeface="+mj-lt"/>
                <a:ea typeface="方正兰亭黑简体" panose="02000000000000000000" pitchFamily="2" charset="-122"/>
              </a:rPr>
              <a:t>[R3-GigabitEthernet0/0/2.35]traffic-policy </a:t>
            </a:r>
            <a:r>
              <a:rPr lang="en-US" sz="1100" dirty="0" err="1">
                <a:solidFill>
                  <a:srgbClr val="1D1D1A"/>
                </a:solidFill>
                <a:latin typeface="+mj-lt"/>
                <a:ea typeface="方正兰亭黑简体" panose="02000000000000000000" pitchFamily="2" charset="-122"/>
              </a:rPr>
              <a:t>trafficSta</a:t>
            </a:r>
            <a:r>
              <a:rPr lang="en-US" sz="1100" dirty="0">
                <a:solidFill>
                  <a:srgbClr val="1D1D1A"/>
                </a:solidFill>
                <a:latin typeface="+mj-lt"/>
                <a:ea typeface="方正兰亭黑简体" panose="02000000000000000000" pitchFamily="2" charset="-122"/>
              </a:rPr>
              <a:t> outbound</a:t>
            </a:r>
          </a:p>
        </p:txBody>
      </p:sp>
      <p:sp>
        <p:nvSpPr>
          <p:cNvPr id="3" name="矩形 2"/>
          <p:cNvSpPr/>
          <p:nvPr/>
        </p:nvSpPr>
        <p:spPr>
          <a:xfrm>
            <a:off x="5598345" y="2798858"/>
            <a:ext cx="6096000" cy="867930"/>
          </a:xfrm>
          <a:prstGeom prst="rect">
            <a:avLst/>
          </a:prstGeom>
        </p:spPr>
        <p:txBody>
          <a:bodyPr>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R3 does not respond to the received data packets. Enable traffic statistics collection on R3's GE 0/0/2 and check whether R3 sends the data packets through </a:t>
            </a:r>
            <a:r>
              <a:rPr lang="en-US" sz="1200" dirty="0" smtClean="0">
                <a:latin typeface="+mj-lt"/>
                <a:cs typeface="Arial" panose="020B0604020202020204" pitchFamily="34" charset="0"/>
              </a:rPr>
              <a:t>GE0/0/2</a:t>
            </a:r>
            <a:r>
              <a:rPr lang="en-US" sz="1200" dirty="0">
                <a:latin typeface="+mj-lt"/>
                <a:cs typeface="Arial" panose="020B0604020202020204" pitchFamily="34" charset="0"/>
              </a:rPr>
              <a:t>.</a:t>
            </a:r>
          </a:p>
        </p:txBody>
      </p:sp>
      <p:sp>
        <p:nvSpPr>
          <p:cNvPr id="42" name="TextBox 123"/>
          <p:cNvSpPr txBox="1"/>
          <p:nvPr/>
        </p:nvSpPr>
        <p:spPr>
          <a:xfrm rot="16200000">
            <a:off x="4889035" y="3102695"/>
            <a:ext cx="884674"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cxnSp>
        <p:nvCxnSpPr>
          <p:cNvPr id="52" name="直接箭头连接符 51"/>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29839009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0"/>
          </p:nvPr>
        </p:nvSpPr>
        <p:spPr/>
        <p:txBody>
          <a:bodyPr/>
          <a:lstStyle/>
          <a:p>
            <a:pPr>
              <a:lnSpc>
                <a:spcPct val="120000"/>
              </a:lnSpc>
            </a:pPr>
            <a:r>
              <a:rPr lang="en-US" sz="1600" dirty="0">
                <a:latin typeface="+mj-lt"/>
              </a:rPr>
              <a:t>A network fault refers to the phenomenon that a network loses a specific function and adversely affects services due to some </a:t>
            </a:r>
            <a:r>
              <a:rPr lang="en-US" sz="1600" dirty="0" smtClean="0">
                <a:latin typeface="+mj-lt"/>
              </a:rPr>
              <a:t>reasons.</a:t>
            </a:r>
            <a:endParaRPr lang="en-US" sz="1600" dirty="0">
              <a:latin typeface="+mj-lt"/>
            </a:endParaRPr>
          </a:p>
          <a:p>
            <a:pPr>
              <a:lnSpc>
                <a:spcPct val="120000"/>
              </a:lnSpc>
            </a:pPr>
            <a:r>
              <a:rPr lang="en-US" sz="1600" dirty="0">
                <a:latin typeface="+mj-lt"/>
              </a:rPr>
              <a:t>From the perspective of users, any phenomenon that adversely affects services can be defined as a fault.</a:t>
            </a:r>
          </a:p>
          <a:p>
            <a:pPr>
              <a:lnSpc>
                <a:spcPct val="120000"/>
              </a:lnSpc>
            </a:pPr>
            <a:r>
              <a:rPr lang="en-US" sz="1600" dirty="0">
                <a:latin typeface="+mj-lt"/>
              </a:rPr>
              <a:t>The common fault symptoms and categories are as follows:</a:t>
            </a:r>
          </a:p>
        </p:txBody>
      </p:sp>
      <p:sp>
        <p:nvSpPr>
          <p:cNvPr id="2" name="标题 1"/>
          <p:cNvSpPr>
            <a:spLocks noGrp="1"/>
          </p:cNvSpPr>
          <p:nvPr>
            <p:ph type="title"/>
          </p:nvPr>
        </p:nvSpPr>
        <p:spPr/>
        <p:txBody>
          <a:bodyPr/>
          <a:lstStyle/>
          <a:p>
            <a:r>
              <a:rPr lang="en-US" dirty="0">
                <a:latin typeface="+mj-lt"/>
              </a:rPr>
              <a:t>What Is a Network Fault?</a:t>
            </a:r>
          </a:p>
        </p:txBody>
      </p:sp>
      <p:graphicFrame>
        <p:nvGraphicFramePr>
          <p:cNvPr id="5" name="表格 4"/>
          <p:cNvGraphicFramePr>
            <a:graphicFrameLocks noGrp="1"/>
          </p:cNvGraphicFramePr>
          <p:nvPr>
            <p:extLst>
              <p:ext uri="{D42A27DB-BD31-4B8C-83A1-F6EECF244321}">
                <p14:modId xmlns:p14="http://schemas.microsoft.com/office/powerpoint/2010/main" val="1407878522"/>
              </p:ext>
            </p:extLst>
          </p:nvPr>
        </p:nvGraphicFramePr>
        <p:xfrm>
          <a:off x="615318" y="3015345"/>
          <a:ext cx="10961364" cy="3222170"/>
        </p:xfrm>
        <a:graphic>
          <a:graphicData uri="http://schemas.openxmlformats.org/drawingml/2006/table">
            <a:tbl>
              <a:tblPr firstRow="1" bandRow="1"/>
              <a:tblGrid>
                <a:gridCol w="1628820"/>
                <a:gridCol w="917723"/>
                <a:gridCol w="917723"/>
                <a:gridCol w="1071014"/>
                <a:gridCol w="1163116"/>
                <a:gridCol w="1251857"/>
                <a:gridCol w="798069"/>
                <a:gridCol w="1071014"/>
                <a:gridCol w="1071014"/>
                <a:gridCol w="1071014"/>
              </a:tblGrid>
              <a:tr h="731737">
                <a:tc>
                  <a:txBody>
                    <a:bodyPr/>
                    <a:lstStyle/>
                    <a:p>
                      <a:pPr algn="l"/>
                      <a:r>
                        <a:rPr lang="en-US" sz="1200" b="1" dirty="0">
                          <a:solidFill>
                            <a:schemeClr val="bg1"/>
                          </a:solidFill>
                          <a:latin typeface="+mj-lt"/>
                          <a:ea typeface="+mn-ea"/>
                        </a:rPr>
                        <a:t>         </a:t>
                      </a:r>
                      <a:r>
                        <a:rPr lang="en-US" sz="1200" b="1" dirty="0" smtClean="0">
                          <a:solidFill>
                            <a:schemeClr val="bg1"/>
                          </a:solidFill>
                          <a:latin typeface="+mj-lt"/>
                          <a:ea typeface="+mn-ea"/>
                        </a:rPr>
                        <a:t>       </a:t>
                      </a:r>
                      <a:r>
                        <a:rPr lang="en-US" sz="1200" b="1" dirty="0">
                          <a:solidFill>
                            <a:schemeClr val="bg1"/>
                          </a:solidFill>
                          <a:latin typeface="+mj-lt"/>
                          <a:ea typeface="+mn-ea"/>
                        </a:rPr>
                        <a:t>Symptom</a:t>
                      </a:r>
                    </a:p>
                    <a:p>
                      <a:pPr algn="l">
                        <a:spcBef>
                          <a:spcPts val="600"/>
                        </a:spcBef>
                      </a:pPr>
                      <a:r>
                        <a:rPr lang="en-US" sz="1200" b="1" dirty="0">
                          <a:solidFill>
                            <a:schemeClr val="bg1"/>
                          </a:solidFill>
                          <a:latin typeface="+mj-lt"/>
                          <a:ea typeface="+mn-ea"/>
                        </a:rPr>
                        <a:t>Category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lnTlToBr w="12700" cap="flat" cmpd="sng" algn="ctr">
                      <a:solidFill>
                        <a:srgbClr val="99DFF9"/>
                      </a:solidFill>
                      <a:prstDash val="solid"/>
                      <a:round/>
                      <a:headEnd type="none" w="med" len="med"/>
                      <a:tailEnd type="none" w="med" len="med"/>
                    </a:lnTlToBr>
                    <a:solidFill>
                      <a:srgbClr val="00B0F0"/>
                    </a:solidFill>
                  </a:tcPr>
                </a:tc>
                <a:tc>
                  <a:txBody>
                    <a:bodyPr/>
                    <a:lstStyle/>
                    <a:p>
                      <a:pPr algn="ctr"/>
                      <a:r>
                        <a:rPr lang="en-US" sz="1200" b="1" dirty="0">
                          <a:solidFill>
                            <a:schemeClr val="bg1"/>
                          </a:solidFill>
                          <a:latin typeface="+mj-lt"/>
                          <a:ea typeface="+mn-ea"/>
                        </a:rPr>
                        <a:t>Alarm</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b="1" dirty="0">
                          <a:solidFill>
                            <a:schemeClr val="bg1"/>
                          </a:solidFill>
                          <a:latin typeface="+mj-lt"/>
                          <a:ea typeface="+mn-ea"/>
                        </a:rPr>
                        <a:t>Loop</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b="1" dirty="0">
                          <a:solidFill>
                            <a:schemeClr val="bg1"/>
                          </a:solidFill>
                          <a:latin typeface="+mj-lt"/>
                          <a:ea typeface="+mn-ea"/>
                        </a:rPr>
                        <a:t>Service </a:t>
                      </a:r>
                      <a:r>
                        <a:rPr lang="en-US" sz="1200" b="1" dirty="0" smtClean="0">
                          <a:solidFill>
                            <a:schemeClr val="bg1"/>
                          </a:solidFill>
                          <a:latin typeface="+mj-lt"/>
                          <a:ea typeface="+mn-ea"/>
                        </a:rPr>
                        <a:t>Forwarding Failure</a:t>
                      </a:r>
                      <a:endParaRPr lang="en-US" sz="1200" b="1" dirty="0">
                        <a:solidFill>
                          <a:schemeClr val="bg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b="1" dirty="0">
                          <a:solidFill>
                            <a:schemeClr val="bg1"/>
                          </a:solidFill>
                          <a:latin typeface="+mj-lt"/>
                          <a:ea typeface="+mn-ea"/>
                        </a:rPr>
                        <a:t>Service </a:t>
                      </a:r>
                      <a:r>
                        <a:rPr lang="en-US" sz="1200" b="1" dirty="0" smtClean="0">
                          <a:solidFill>
                            <a:schemeClr val="bg1"/>
                          </a:solidFill>
                          <a:latin typeface="+mj-lt"/>
                          <a:ea typeface="+mn-ea"/>
                        </a:rPr>
                        <a:t>Interruption</a:t>
                      </a:r>
                      <a:endParaRPr lang="en-US" sz="1200" b="1" dirty="0">
                        <a:solidFill>
                          <a:schemeClr val="bg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b="1" dirty="0">
                          <a:solidFill>
                            <a:schemeClr val="bg1"/>
                          </a:solidFill>
                          <a:latin typeface="+mj-lt"/>
                          <a:ea typeface="+mn-ea"/>
                        </a:rPr>
                        <a:t>Transient </a:t>
                      </a:r>
                      <a:r>
                        <a:rPr lang="en-US" sz="1200" b="1" dirty="0" smtClean="0">
                          <a:solidFill>
                            <a:schemeClr val="bg1"/>
                          </a:solidFill>
                          <a:latin typeface="+mj-lt"/>
                          <a:ea typeface="+mn-ea"/>
                        </a:rPr>
                        <a:t>Service Interruption</a:t>
                      </a:r>
                      <a:endParaRPr lang="en-US" sz="1200" b="1" dirty="0">
                        <a:solidFill>
                          <a:schemeClr val="bg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b="1" dirty="0">
                          <a:solidFill>
                            <a:schemeClr val="bg1"/>
                          </a:solidFill>
                          <a:latin typeface="+mj-lt"/>
                          <a:ea typeface="+mn-ea"/>
                        </a:rPr>
                        <a:t>Packet </a:t>
                      </a:r>
                      <a:r>
                        <a:rPr lang="en-US" sz="1200" b="1" dirty="0" smtClean="0">
                          <a:solidFill>
                            <a:schemeClr val="bg1"/>
                          </a:solidFill>
                          <a:latin typeface="+mj-lt"/>
                          <a:ea typeface="+mn-ea"/>
                        </a:rPr>
                        <a:t>Loss</a:t>
                      </a:r>
                      <a:endParaRPr lang="en-US" sz="1200" b="1" dirty="0">
                        <a:solidFill>
                          <a:schemeClr val="bg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latin typeface="+mj-lt"/>
                          <a:ea typeface="+mn-ea"/>
                        </a:rPr>
                        <a:t>Protocol </a:t>
                      </a:r>
                      <a:r>
                        <a:rPr lang="en-US" sz="1200" b="1" dirty="0" smtClean="0">
                          <a:solidFill>
                            <a:schemeClr val="bg1"/>
                          </a:solidFill>
                          <a:latin typeface="+mj-lt"/>
                          <a:ea typeface="+mn-ea"/>
                        </a:rPr>
                        <a:t>Anomaly</a:t>
                      </a:r>
                      <a:endParaRPr lang="en-US" sz="1200" b="1" dirty="0">
                        <a:solidFill>
                          <a:schemeClr val="bg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b="1" dirty="0">
                          <a:solidFill>
                            <a:schemeClr val="bg1"/>
                          </a:solidFill>
                          <a:latin typeface="+mj-lt"/>
                          <a:ea typeface="+mn-ea"/>
                        </a:rPr>
                        <a:t>Protocol</a:t>
                      </a:r>
                    </a:p>
                    <a:p>
                      <a:pPr algn="ctr"/>
                      <a:r>
                        <a:rPr lang="en-US" sz="1200" b="1" dirty="0" smtClean="0">
                          <a:solidFill>
                            <a:schemeClr val="bg1"/>
                          </a:solidFill>
                          <a:latin typeface="+mj-lt"/>
                          <a:ea typeface="+mn-ea"/>
                        </a:rPr>
                        <a:t>Flapping</a:t>
                      </a:r>
                      <a:endParaRPr lang="en-US" sz="1200" b="1" dirty="0">
                        <a:solidFill>
                          <a:schemeClr val="bg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200" b="1" dirty="0">
                          <a:solidFill>
                            <a:schemeClr val="bg1"/>
                          </a:solidFill>
                          <a:latin typeface="+mj-lt"/>
                          <a:ea typeface="+mn-ea"/>
                        </a:rPr>
                        <a:t>Route </a:t>
                      </a:r>
                      <a:r>
                        <a:rPr lang="en-US" sz="1200" b="1" dirty="0" smtClean="0">
                          <a:solidFill>
                            <a:schemeClr val="bg1"/>
                          </a:solidFill>
                          <a:latin typeface="+mj-lt"/>
                          <a:ea typeface="+mn-ea"/>
                        </a:rPr>
                        <a:t>Anomaly</a:t>
                      </a:r>
                      <a:endParaRPr lang="en-US" sz="1200" b="1" dirty="0">
                        <a:solidFill>
                          <a:schemeClr val="bg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21346">
                <a:tc>
                  <a:txBody>
                    <a:bodyPr/>
                    <a:lstStyle/>
                    <a:p>
                      <a:pPr algn="ctr"/>
                      <a:r>
                        <a:rPr lang="en-US" sz="1200" dirty="0">
                          <a:latin typeface="+mj-lt"/>
                          <a:ea typeface="+mn-ea"/>
                        </a:rPr>
                        <a:t>Hardware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algn="ct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7253">
                <a:tc>
                  <a:txBody>
                    <a:bodyPr/>
                    <a:lstStyle/>
                    <a:p>
                      <a:pPr algn="ctr"/>
                      <a:r>
                        <a:rPr lang="en-US" sz="1200" dirty="0">
                          <a:latin typeface="+mj-lt"/>
                          <a:ea typeface="+mn-ea"/>
                        </a:rPr>
                        <a:t>Configuration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5776">
                <a:tc>
                  <a:txBody>
                    <a:bodyPr/>
                    <a:lstStyle/>
                    <a:p>
                      <a:pPr algn="ctr"/>
                      <a:r>
                        <a:rPr lang="en-US" sz="1200" dirty="0">
                          <a:latin typeface="+mj-lt"/>
                          <a:ea typeface="+mn-ea"/>
                        </a:rPr>
                        <a:t>Network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7253">
                <a:tc>
                  <a:txBody>
                    <a:bodyPr/>
                    <a:lstStyle/>
                    <a:p>
                      <a:pPr algn="ctr"/>
                      <a:r>
                        <a:rPr lang="en-US" sz="1200" dirty="0">
                          <a:latin typeface="+mj-lt"/>
                          <a:ea typeface="+mn-ea"/>
                        </a:rPr>
                        <a:t>Performance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55776">
                <a:tc>
                  <a:txBody>
                    <a:bodyPr/>
                    <a:lstStyle/>
                    <a:p>
                      <a:pPr algn="ctr"/>
                      <a:r>
                        <a:rPr lang="en-US" sz="1200" dirty="0">
                          <a:latin typeface="+mj-lt"/>
                          <a:ea typeface="+mn-ea"/>
                        </a:rPr>
                        <a:t>Software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8729">
                <a:tc>
                  <a:txBody>
                    <a:bodyPr/>
                    <a:lstStyle/>
                    <a:p>
                      <a:pPr algn="ctr"/>
                      <a:r>
                        <a:rPr lang="en-US" sz="1200" dirty="0">
                          <a:latin typeface="+mj-lt"/>
                          <a:ea typeface="+mn-ea"/>
                        </a:rPr>
                        <a:t>Interconnection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443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Others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latin typeface="+mj-lt"/>
                          <a:ea typeface="+mn-ea"/>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a:endParaRPr lang="en-US" altLang="zh-CN" sz="1200" dirty="0">
                        <a:solidFill>
                          <a:schemeClr val="tx1"/>
                        </a:solidFill>
                        <a:latin typeface="+mj-lt"/>
                        <a:ea typeface="+mn-ea"/>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0076059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AutoShape 17"/>
          <p:cNvSpPr>
            <a:spLocks noChangeArrowheads="1"/>
          </p:cNvSpPr>
          <p:nvPr/>
        </p:nvSpPr>
        <p:spPr bwMode="auto">
          <a:xfrm>
            <a:off x="5987725" y="4058629"/>
            <a:ext cx="5198832" cy="89960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sp>
        <p:nvSpPr>
          <p:cNvPr id="41" name="文本占位符 49"/>
          <p:cNvSpPr txBox="1">
            <a:spLocks/>
          </p:cNvSpPr>
          <p:nvPr/>
        </p:nvSpPr>
        <p:spPr bwMode="auto">
          <a:xfrm>
            <a:off x="5598345" y="1242538"/>
            <a:ext cx="6206627" cy="1067171"/>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dirty="0">
                <a:latin typeface="+mj-lt"/>
              </a:rPr>
              <a:t>Check traffic statistics on R3. No packet loss occurs on R3.</a:t>
            </a:r>
          </a:p>
          <a:p>
            <a:endParaRPr lang="en-US" altLang="zh-CN" sz="1200" dirty="0">
              <a:latin typeface="+mj-lt"/>
            </a:endParaRPr>
          </a:p>
          <a:p>
            <a:endParaRPr lang="en-US" altLang="zh-CN" sz="1200" dirty="0" smtClean="0">
              <a:latin typeface="+mj-lt"/>
            </a:endParaRPr>
          </a:p>
          <a:p>
            <a:endParaRPr lang="en-US" altLang="zh-CN" sz="1200" dirty="0">
              <a:latin typeface="+mj-lt"/>
            </a:endParaRPr>
          </a:p>
          <a:p>
            <a:endParaRPr lang="en-US" altLang="zh-CN" sz="1200" dirty="0" smtClean="0">
              <a:latin typeface="+mj-lt"/>
            </a:endParaRPr>
          </a:p>
          <a:p>
            <a:pPr marL="0" indent="0">
              <a:buNone/>
            </a:pPr>
            <a:endParaRPr lang="en-US" altLang="zh-CN" sz="1200" dirty="0">
              <a:latin typeface="+mj-lt"/>
            </a:endParaRPr>
          </a:p>
          <a:p>
            <a:endParaRPr lang="en-US" altLang="zh-CN" sz="1200" dirty="0">
              <a:latin typeface="+mj-lt"/>
            </a:endParaRPr>
          </a:p>
          <a:p>
            <a:endParaRPr lang="en-US" altLang="zh-CN" sz="1200" dirty="0" smtClean="0">
              <a:latin typeface="+mj-lt"/>
            </a:endParaRPr>
          </a:p>
        </p:txBody>
      </p:sp>
      <p:sp>
        <p:nvSpPr>
          <p:cNvPr id="50" name="AutoShape 17"/>
          <p:cNvSpPr>
            <a:spLocks noChangeArrowheads="1"/>
          </p:cNvSpPr>
          <p:nvPr/>
        </p:nvSpPr>
        <p:spPr bwMode="auto">
          <a:xfrm>
            <a:off x="5987725" y="1595241"/>
            <a:ext cx="5198832" cy="1822873"/>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&lt;R3&gt; display traffic policy statistics interface GigabitEthernet0/0/2.35 </a:t>
            </a:r>
            <a:r>
              <a:rPr lang="en-US" sz="1100" dirty="0" smtClean="0">
                <a:solidFill>
                  <a:srgbClr val="1D1D1A"/>
                </a:solidFill>
                <a:latin typeface="+mj-lt"/>
                <a:ea typeface="方正兰亭黑简体" panose="02000000000000000000" pitchFamily="2" charset="-122"/>
              </a:rPr>
              <a:t>outbound</a:t>
            </a:r>
            <a:endParaRPr lang="en-US" sz="1100" dirty="0">
              <a:solidFill>
                <a:srgbClr val="1D1D1A"/>
              </a:solidFill>
              <a:latin typeface="+mj-lt"/>
              <a:ea typeface="方正兰亭黑简体" panose="02000000000000000000" pitchFamily="2" charset="-122"/>
            </a:endParaRPr>
          </a:p>
          <a:p>
            <a:r>
              <a:rPr lang="en-US" sz="1100" dirty="0">
                <a:solidFill>
                  <a:srgbClr val="1D1D1A"/>
                </a:solidFill>
                <a:latin typeface="+mj-lt"/>
                <a:ea typeface="方正兰亭黑简体" panose="02000000000000000000" pitchFamily="2" charset="-122"/>
              </a:rPr>
              <a:t>Interface:GigabitEthernet0/0/2.35</a:t>
            </a:r>
          </a:p>
          <a:p>
            <a:r>
              <a:rPr lang="en-US" sz="1100" dirty="0">
                <a:solidFill>
                  <a:srgbClr val="1D1D1A"/>
                </a:solidFill>
                <a:latin typeface="+mj-lt"/>
                <a:ea typeface="方正兰亭黑简体" panose="02000000000000000000" pitchFamily="2" charset="-122"/>
              </a:rPr>
              <a:t> Traffic policy inbound: </a:t>
            </a:r>
            <a:r>
              <a:rPr lang="en-US" sz="1100" dirty="0" err="1">
                <a:solidFill>
                  <a:srgbClr val="1D1D1A"/>
                </a:solidFill>
                <a:latin typeface="+mj-lt"/>
                <a:ea typeface="方正兰亭黑简体" panose="02000000000000000000" pitchFamily="2" charset="-122"/>
              </a:rPr>
              <a:t>trafficSta</a:t>
            </a:r>
            <a:r>
              <a:rPr lang="en-US" sz="1100" dirty="0">
                <a:solidFill>
                  <a:srgbClr val="1D1D1A"/>
                </a:solidFill>
                <a:latin typeface="+mj-lt"/>
                <a:ea typeface="方正兰亭黑简体" panose="02000000000000000000" pitchFamily="2" charset="-122"/>
              </a:rPr>
              <a:t>                                                  </a:t>
            </a:r>
          </a:p>
          <a:p>
            <a:r>
              <a:rPr lang="en-US" sz="1100" dirty="0">
                <a:solidFill>
                  <a:srgbClr val="1D1D1A"/>
                </a:solidFill>
                <a:latin typeface="+mj-lt"/>
                <a:ea typeface="方正兰亭黑简体" panose="02000000000000000000" pitchFamily="2" charset="-122"/>
              </a:rPr>
              <a:t> Rule number: 1                                                                 </a:t>
            </a:r>
          </a:p>
          <a:p>
            <a:r>
              <a:rPr lang="en-US" sz="1100" dirty="0">
                <a:solidFill>
                  <a:srgbClr val="1D1D1A"/>
                </a:solidFill>
                <a:latin typeface="+mj-lt"/>
                <a:ea typeface="方正兰亭黑简体" panose="02000000000000000000" pitchFamily="2" charset="-122"/>
              </a:rPr>
              <a:t> Current status: OK!                                                            </a:t>
            </a:r>
          </a:p>
          <a:p>
            <a:r>
              <a:rPr lang="en-US" sz="1100" dirty="0">
                <a:solidFill>
                  <a:srgbClr val="1D1D1A"/>
                </a:solidFill>
                <a:latin typeface="+mj-lt"/>
                <a:ea typeface="方正兰亭黑简体" panose="02000000000000000000" pitchFamily="2" charset="-122"/>
              </a:rPr>
              <a:t>Item                     Sum(Packets/Bytes)              </a:t>
            </a:r>
          </a:p>
          <a:p>
            <a:r>
              <a:rPr lang="en-US" sz="1100" dirty="0">
                <a:solidFill>
                  <a:srgbClr val="1D1D1A"/>
                </a:solidFill>
                <a:latin typeface="+mj-lt"/>
                <a:ea typeface="方正兰亭黑简体" panose="02000000000000000000" pitchFamily="2" charset="-122"/>
              </a:rPr>
              <a:t>-----------------------------------------</a:t>
            </a:r>
          </a:p>
          <a:p>
            <a:r>
              <a:rPr lang="en-US" sz="1100" dirty="0">
                <a:solidFill>
                  <a:srgbClr val="1D1D1A"/>
                </a:solidFill>
                <a:latin typeface="+mj-lt"/>
                <a:ea typeface="方正兰亭黑简体" panose="02000000000000000000" pitchFamily="2" charset="-122"/>
              </a:rPr>
              <a:t>Matched                      50/400                 </a:t>
            </a:r>
          </a:p>
          <a:p>
            <a:r>
              <a:rPr lang="en-US" sz="1100" dirty="0">
                <a:solidFill>
                  <a:srgbClr val="1D1D1A"/>
                </a:solidFill>
                <a:latin typeface="+mj-lt"/>
                <a:ea typeface="方正兰亭黑简体" panose="02000000000000000000" pitchFamily="2" charset="-122"/>
              </a:rPr>
              <a:t>  Passed                      50/400                  </a:t>
            </a:r>
          </a:p>
          <a:p>
            <a:r>
              <a:rPr lang="en-US" sz="1100" b="1" dirty="0">
                <a:solidFill>
                  <a:srgbClr val="EC7061"/>
                </a:solidFill>
                <a:latin typeface="+mj-lt"/>
                <a:ea typeface="方正兰亭黑简体" panose="02000000000000000000" pitchFamily="2" charset="-122"/>
              </a:rPr>
              <a:t>  Dropped                   0/0 </a:t>
            </a:r>
          </a:p>
        </p:txBody>
      </p:sp>
      <p:sp>
        <p:nvSpPr>
          <p:cNvPr id="2" name="标题 1"/>
          <p:cNvSpPr>
            <a:spLocks noGrp="1"/>
          </p:cNvSpPr>
          <p:nvPr>
            <p:ph type="title"/>
          </p:nvPr>
        </p:nvSpPr>
        <p:spPr>
          <a:xfrm>
            <a:off x="1594800" y="410400"/>
            <a:ext cx="8637771" cy="640800"/>
          </a:xfrm>
        </p:spPr>
        <p:txBody>
          <a:bodyPr/>
          <a:lstStyle/>
          <a:p>
            <a:r>
              <a:rPr lang="en-US" sz="3500" dirty="0">
                <a:latin typeface="+mj-lt"/>
              </a:rPr>
              <a:t>Fault Symptom – PC1 Cannot Use the FTP </a:t>
            </a:r>
            <a:r>
              <a:rPr lang="en-US" sz="3500" dirty="0" smtClean="0">
                <a:latin typeface="+mj-lt"/>
              </a:rPr>
              <a:t>Service (16)</a:t>
            </a:r>
            <a:endParaRPr lang="en-US" sz="3500" dirty="0">
              <a:latin typeface="+mj-lt"/>
            </a:endParaRPr>
          </a:p>
        </p:txBody>
      </p:sp>
      <p:sp>
        <p:nvSpPr>
          <p:cNvPr id="4" name="isḻïḑe">
            <a:extLst>
              <a:ext uri="{FF2B5EF4-FFF2-40B4-BE49-F238E27FC236}">
                <a16:creationId xmlns:a16="http://schemas.microsoft.com/office/drawing/2014/main" xmlns="" id="{24CBC826-002E-4B71-8291-B729E4BED0E3}"/>
              </a:ext>
            </a:extLst>
          </p:cNvPr>
          <p:cNvSpPr txBox="1"/>
          <p:nvPr/>
        </p:nvSpPr>
        <p:spPr bwMode="auto">
          <a:xfrm>
            <a:off x="580848" y="1717757"/>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Static route</a:t>
            </a:r>
          </a:p>
        </p:txBody>
      </p:sp>
      <p:sp>
        <p:nvSpPr>
          <p:cNvPr id="5" name="ïšļïďe">
            <a:extLst>
              <a:ext uri="{FF2B5EF4-FFF2-40B4-BE49-F238E27FC236}">
                <a16:creationId xmlns:a16="http://schemas.microsoft.com/office/drawing/2014/main" xmlns="" id="{FB41FAD4-0BA5-4580-B72E-A6BFF22F8784}"/>
              </a:ext>
            </a:extLst>
          </p:cNvPr>
          <p:cNvSpPr txBox="1"/>
          <p:nvPr/>
        </p:nvSpPr>
        <p:spPr bwMode="auto">
          <a:xfrm>
            <a:off x="580848" y="2666601"/>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OSPF</a:t>
            </a:r>
          </a:p>
        </p:txBody>
      </p:sp>
      <p:sp>
        <p:nvSpPr>
          <p:cNvPr id="6" name="ïṧļíḍê">
            <a:extLst>
              <a:ext uri="{FF2B5EF4-FFF2-40B4-BE49-F238E27FC236}">
                <a16:creationId xmlns:a16="http://schemas.microsoft.com/office/drawing/2014/main" xmlns="" id="{D1BCCD92-D45A-41F7-960F-30FC35568CBF}"/>
              </a:ext>
            </a:extLst>
          </p:cNvPr>
          <p:cNvSpPr txBox="1"/>
          <p:nvPr/>
        </p:nvSpPr>
        <p:spPr bwMode="auto">
          <a:xfrm>
            <a:off x="580848" y="3630149"/>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IS-IS</a:t>
            </a:r>
          </a:p>
        </p:txBody>
      </p:sp>
      <p:sp>
        <p:nvSpPr>
          <p:cNvPr id="7" name="îş1iḍê">
            <a:extLst>
              <a:ext uri="{FF2B5EF4-FFF2-40B4-BE49-F238E27FC236}">
                <a16:creationId xmlns:a16="http://schemas.microsoft.com/office/drawing/2014/main" xmlns="" id="{F0B068A5-560A-4DB9-9ABC-E179FB4B53B1}"/>
              </a:ext>
            </a:extLst>
          </p:cNvPr>
          <p:cNvSpPr txBox="1"/>
          <p:nvPr/>
        </p:nvSpPr>
        <p:spPr bwMode="auto">
          <a:xfrm>
            <a:off x="580848" y="4585053"/>
            <a:ext cx="119452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BGP</a:t>
            </a:r>
          </a:p>
        </p:txBody>
      </p:sp>
      <p:cxnSp>
        <p:nvCxnSpPr>
          <p:cNvPr id="9" name="直接连接符 8">
            <a:extLst>
              <a:ext uri="{FF2B5EF4-FFF2-40B4-BE49-F238E27FC236}">
                <a16:creationId xmlns:a16="http://schemas.microsoft.com/office/drawing/2014/main" xmlns="" id="{4AA622A8-8183-4782-A4A5-6DF01B92BB53}"/>
              </a:ext>
            </a:extLst>
          </p:cNvPr>
          <p:cNvCxnSpPr/>
          <p:nvPr/>
        </p:nvCxnSpPr>
        <p:spPr bwMode="gray">
          <a:xfrm>
            <a:off x="474688"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55160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25" name="矩形 24"/>
          <p:cNvSpPr/>
          <p:nvPr/>
        </p:nvSpPr>
        <p:spPr>
          <a:xfrm>
            <a:off x="1369430" y="2372865"/>
            <a:ext cx="2046745" cy="737975"/>
          </a:xfrm>
          <a:prstGeom prst="rect">
            <a:avLst/>
          </a:prstGeom>
          <a:solidFill>
            <a:schemeClr val="bg1"/>
          </a:solidFill>
          <a:ln w="12700" cap="flat" cmpd="sng" algn="ctr">
            <a:solidFill>
              <a:schemeClr val="bg1">
                <a:lumMod val="85000"/>
              </a:scheme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4855" y="3738080"/>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04855" y="2411325"/>
            <a:ext cx="540000" cy="442800"/>
          </a:xfrm>
          <a:prstGeom prst="rect">
            <a:avLst/>
          </a:prstGeom>
        </p:spPr>
      </p:pic>
      <p:pic>
        <p:nvPicPr>
          <p:cNvPr id="30" name="图片 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207876" y="2411325"/>
            <a:ext cx="540000" cy="442800"/>
          </a:xfrm>
          <a:prstGeom prst="rect">
            <a:avLst/>
          </a:prstGeom>
        </p:spPr>
      </p:pic>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7674" y="2411325"/>
            <a:ext cx="540000" cy="442800"/>
          </a:xfrm>
          <a:prstGeom prst="rect">
            <a:avLst/>
          </a:prstGeom>
        </p:spPr>
      </p:pic>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47674" y="3738080"/>
            <a:ext cx="540000" cy="442800"/>
          </a:xfrm>
          <a:prstGeom prst="rect">
            <a:avLst/>
          </a:prstGeom>
        </p:spPr>
      </p:pic>
      <p:cxnSp>
        <p:nvCxnSpPr>
          <p:cNvPr id="35" name="直接连接符 34"/>
          <p:cNvCxnSpPr>
            <a:stCxn id="29" idx="3"/>
            <a:endCxn id="30" idx="1"/>
          </p:cNvCxnSpPr>
          <p:nvPr/>
        </p:nvCxnSpPr>
        <p:spPr>
          <a:xfrm>
            <a:off x="2044855" y="2632725"/>
            <a:ext cx="11630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3" idx="1"/>
          </p:cNvCxnSpPr>
          <p:nvPr/>
        </p:nvCxnSpPr>
        <p:spPr>
          <a:xfrm>
            <a:off x="3747876" y="2632725"/>
            <a:ext cx="1099798"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8" idx="0"/>
            <a:endCxn id="29" idx="2"/>
          </p:cNvCxnSpPr>
          <p:nvPr/>
        </p:nvCxnSpPr>
        <p:spPr>
          <a:xfrm flipV="1">
            <a:off x="1774855"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3" idx="2"/>
            <a:endCxn id="34" idx="0"/>
          </p:cNvCxnSpPr>
          <p:nvPr/>
        </p:nvCxnSpPr>
        <p:spPr>
          <a:xfrm>
            <a:off x="5117674" y="2854125"/>
            <a:ext cx="0" cy="883955"/>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123"/>
          <p:cNvSpPr txBox="1"/>
          <p:nvPr/>
        </p:nvSpPr>
        <p:spPr>
          <a:xfrm>
            <a:off x="1342732"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40" name="TextBox 123"/>
          <p:cNvSpPr txBox="1"/>
          <p:nvPr/>
        </p:nvSpPr>
        <p:spPr>
          <a:xfrm>
            <a:off x="3130376"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43" name="TextBox 123"/>
          <p:cNvSpPr txBox="1"/>
          <p:nvPr/>
        </p:nvSpPr>
        <p:spPr>
          <a:xfrm>
            <a:off x="4683485" y="215956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44" name="TextBox 123"/>
          <p:cNvSpPr txBox="1"/>
          <p:nvPr/>
        </p:nvSpPr>
        <p:spPr>
          <a:xfrm>
            <a:off x="1854640" y="386219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45" name="TextBox 123"/>
          <p:cNvSpPr txBox="1"/>
          <p:nvPr/>
        </p:nvSpPr>
        <p:spPr>
          <a:xfrm>
            <a:off x="391206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46" name="TextBox 123"/>
          <p:cNvSpPr txBox="1"/>
          <p:nvPr/>
        </p:nvSpPr>
        <p:spPr>
          <a:xfrm>
            <a:off x="2153685" y="2597632"/>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47" name="TextBox 123"/>
          <p:cNvSpPr txBox="1"/>
          <p:nvPr/>
        </p:nvSpPr>
        <p:spPr>
          <a:xfrm>
            <a:off x="2141166" y="2355726"/>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48" name="TextBox 123"/>
          <p:cNvSpPr txBox="1"/>
          <p:nvPr/>
        </p:nvSpPr>
        <p:spPr>
          <a:xfrm>
            <a:off x="3940980" y="2379080"/>
            <a:ext cx="868378" cy="276999"/>
          </a:xfrm>
          <a:prstGeom prst="rect">
            <a:avLst/>
          </a:prstGeom>
          <a:noFill/>
          <a:ln>
            <a:noFill/>
          </a:ln>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51" name="TextBox 123"/>
          <p:cNvSpPr txBox="1"/>
          <p:nvPr/>
        </p:nvSpPr>
        <p:spPr>
          <a:xfrm>
            <a:off x="4166535" y="38342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54" name="任意多边形 53"/>
          <p:cNvSpPr/>
          <p:nvPr/>
        </p:nvSpPr>
        <p:spPr>
          <a:xfrm>
            <a:off x="2574482" y="2885581"/>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ln w="25400">
            <a:solidFill>
              <a:schemeClr val="accent3">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mj-lt"/>
            </a:endParaRPr>
          </a:p>
        </p:txBody>
      </p:sp>
      <p:graphicFrame>
        <p:nvGraphicFramePr>
          <p:cNvPr id="3" name="表格 2"/>
          <p:cNvGraphicFramePr>
            <a:graphicFrameLocks noGrp="1"/>
          </p:cNvGraphicFramePr>
          <p:nvPr>
            <p:extLst>
              <p:ext uri="{D42A27DB-BD31-4B8C-83A1-F6EECF244321}">
                <p14:modId xmlns:p14="http://schemas.microsoft.com/office/powerpoint/2010/main" val="1791164396"/>
              </p:ext>
            </p:extLst>
          </p:nvPr>
        </p:nvGraphicFramePr>
        <p:xfrm>
          <a:off x="6045080" y="4154131"/>
          <a:ext cx="5080001" cy="708660"/>
        </p:xfrm>
        <a:graphic>
          <a:graphicData uri="http://schemas.openxmlformats.org/drawingml/2006/table">
            <a:tbl>
              <a:tblPr>
                <a:tableStyleId>{72833802-FEF1-4C79-8D5D-14CF1EAF98D9}</a:tableStyleId>
              </a:tblPr>
              <a:tblGrid>
                <a:gridCol w="1398427"/>
                <a:gridCol w="570787"/>
                <a:gridCol w="342472"/>
                <a:gridCol w="418577"/>
                <a:gridCol w="494682"/>
                <a:gridCol w="1055955"/>
                <a:gridCol w="799101"/>
              </a:tblGrid>
              <a:tr h="171450">
                <a:tc gridSpan="7">
                  <a:txBody>
                    <a:bodyPr/>
                    <a:lstStyle/>
                    <a:p>
                      <a:pPr algn="l" fontAlgn="b"/>
                      <a:r>
                        <a:rPr lang="en-US" sz="1100" u="none" strike="noStrike" dirty="0"/>
                        <a:t>[SW5]display </a:t>
                      </a:r>
                      <a:r>
                        <a:rPr lang="en-US" sz="1100" u="none" strike="noStrike" dirty="0" err="1"/>
                        <a:t>ip</a:t>
                      </a:r>
                      <a:r>
                        <a:rPr lang="en-US" sz="1100" u="none" strike="noStrike" dirty="0"/>
                        <a:t> routing-table </a:t>
                      </a:r>
                    </a:p>
                  </a:txBody>
                  <a:tcPr marL="9525" marR="9525" marT="9525" marB="0" anchor="b">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71450">
                <a:tc>
                  <a:txBody>
                    <a:bodyPr/>
                    <a:lstStyle/>
                    <a:p>
                      <a:pPr algn="ctr" fontAlgn="ctr"/>
                      <a:r>
                        <a:rPr lang="en-US" sz="1100" u="none" strike="noStrike" dirty="0"/>
                        <a:t>Destination/Mask</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Proto</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Pre</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Cost</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Flags</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err="1"/>
                        <a:t>NextHop</a:t>
                      </a:r>
                      <a:endParaRPr lang="en-US" sz="1100" u="none" strike="noStrike" dirty="0"/>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Interface</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10.0.35.0/24</a:t>
                      </a:r>
                    </a:p>
                  </a:txBody>
                  <a:tcPr marL="9525" marR="9525" marT="9525"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Direct</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D</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10.0.35.5</a:t>
                      </a:r>
                    </a:p>
                  </a:txBody>
                  <a:tcPr marL="9525" marR="9525" marT="9525"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100" u="none" strike="noStrike" dirty="0"/>
                        <a:t>Vlanif35</a:t>
                      </a:r>
                    </a:p>
                  </a:txBody>
                  <a:tcPr marL="9525" marR="9525" marT="9525"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71450">
                <a:tc>
                  <a:txBody>
                    <a:bodyPr/>
                    <a:lstStyle/>
                    <a:p>
                      <a:pPr algn="ctr" fontAlgn="ctr"/>
                      <a:r>
                        <a:rPr lang="en-US" sz="1100" u="none" strike="noStrike" dirty="0"/>
                        <a:t>192.168.56.0/24</a:t>
                      </a:r>
                    </a:p>
                  </a:txBody>
                  <a:tcPr marL="9525" marR="9525" marT="9525"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Direct</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0</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D</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192.168.56.5</a:t>
                      </a:r>
                    </a:p>
                  </a:txBody>
                  <a:tcPr marL="9525" marR="9525" marT="9525"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100" u="none" strike="noStrike" dirty="0"/>
                        <a:t>Vlanif56</a:t>
                      </a:r>
                    </a:p>
                  </a:txBody>
                  <a:tcPr marL="9525" marR="9525" marT="9525"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49" name="TextBox 123"/>
          <p:cNvSpPr txBox="1"/>
          <p:nvPr/>
        </p:nvSpPr>
        <p:spPr>
          <a:xfrm rot="16200000">
            <a:off x="4865982" y="3095857"/>
            <a:ext cx="791583"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8" name="矩形 7"/>
          <p:cNvSpPr/>
          <p:nvPr/>
        </p:nvSpPr>
        <p:spPr>
          <a:xfrm>
            <a:off x="5598345" y="3451670"/>
            <a:ext cx="5298255" cy="609398"/>
          </a:xfrm>
          <a:prstGeom prst="rect">
            <a:avLst/>
          </a:prstGeom>
        </p:spPr>
        <p:txBody>
          <a:bodyPr wrap="square">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Check the routing table of SW5 in the direction where server 6 sends data packets.</a:t>
            </a:r>
          </a:p>
        </p:txBody>
      </p:sp>
      <p:sp>
        <p:nvSpPr>
          <p:cNvPr id="13" name="矩形 12"/>
          <p:cNvSpPr/>
          <p:nvPr/>
        </p:nvSpPr>
        <p:spPr>
          <a:xfrm>
            <a:off x="5598345" y="5002710"/>
            <a:ext cx="5907855" cy="1331647"/>
          </a:xfrm>
          <a:prstGeom prst="rect">
            <a:avLst/>
          </a:prstGeom>
        </p:spPr>
        <p:txBody>
          <a:bodyPr wrap="square">
            <a:spAutoFit/>
          </a:bodyPr>
          <a:lstStyle/>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SW5 does not have a static route to PC1. Configure a static route on SW5.</a:t>
            </a:r>
          </a:p>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Check whether PC1 and server 6 can communicate and use the FTP </a:t>
            </a:r>
            <a:r>
              <a:rPr lang="en-US" sz="1200" dirty="0" smtClean="0">
                <a:latin typeface="+mj-lt"/>
                <a:cs typeface="Arial" panose="020B0604020202020204" pitchFamily="34" charset="0"/>
              </a:rPr>
              <a:t/>
            </a:r>
            <a:br>
              <a:rPr lang="en-US" sz="1200" dirty="0" smtClean="0">
                <a:latin typeface="+mj-lt"/>
                <a:cs typeface="Arial" panose="020B0604020202020204" pitchFamily="34" charset="0"/>
              </a:rPr>
            </a:br>
            <a:r>
              <a:rPr lang="en-US" sz="1200" dirty="0" smtClean="0">
                <a:latin typeface="+mj-lt"/>
                <a:cs typeface="Arial" panose="020B0604020202020204" pitchFamily="34" charset="0"/>
              </a:rPr>
              <a:t>service </a:t>
            </a:r>
            <a:r>
              <a:rPr lang="en-US" sz="1200" dirty="0">
                <a:latin typeface="+mj-lt"/>
                <a:cs typeface="Arial" panose="020B0604020202020204" pitchFamily="34" charset="0"/>
              </a:rPr>
              <a:t>properly.</a:t>
            </a:r>
          </a:p>
          <a:p>
            <a:pPr marL="302279" indent="-302279" algn="just" defTabSz="914034">
              <a:lnSpc>
                <a:spcPct val="140000"/>
              </a:lnSpc>
              <a:spcBef>
                <a:spcPts val="792"/>
              </a:spcBef>
              <a:buFont typeface="Arial" panose="020B0604020202020204" pitchFamily="34" charset="0"/>
              <a:buChar char="•"/>
            </a:pPr>
            <a:r>
              <a:rPr lang="en-US" sz="1200" dirty="0">
                <a:latin typeface="+mj-lt"/>
                <a:cs typeface="Arial" panose="020B0604020202020204" pitchFamily="34" charset="0"/>
              </a:rPr>
              <a:t>After the preceding operations are complete, the troubleshooting is complete.</a:t>
            </a:r>
          </a:p>
        </p:txBody>
      </p:sp>
      <p:cxnSp>
        <p:nvCxnSpPr>
          <p:cNvPr id="52" name="直接箭头连接符 51"/>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3" name="文本框 52"/>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62898030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8528914" cy="640800"/>
          </a:xfrm>
        </p:spPr>
        <p:txBody>
          <a:bodyPr/>
          <a:lstStyle/>
          <a:p>
            <a:r>
              <a:rPr lang="en-US" sz="3500" dirty="0">
                <a:latin typeface="+mj-lt"/>
              </a:rPr>
              <a:t>Fault Symptom – PC1 Cannot Use the FTP Service</a:t>
            </a:r>
          </a:p>
        </p:txBody>
      </p:sp>
      <p:sp>
        <p:nvSpPr>
          <p:cNvPr id="44" name="文本占位符 139"/>
          <p:cNvSpPr txBox="1">
            <a:spLocks/>
          </p:cNvSpPr>
          <p:nvPr/>
        </p:nvSpPr>
        <p:spPr bwMode="auto">
          <a:xfrm>
            <a:off x="5577765" y="1233488"/>
            <a:ext cx="5476018"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800" dirty="0">
                <a:latin typeface="+mj-lt"/>
              </a:rPr>
              <a:t>The following faulty points are involved in the troubleshooting:</a:t>
            </a:r>
          </a:p>
          <a:p>
            <a:pPr marL="609600" lvl="1" indent="-315913">
              <a:lnSpc>
                <a:spcPct val="130000"/>
              </a:lnSpc>
            </a:pPr>
            <a:r>
              <a:rPr lang="en-US" sz="1600" dirty="0">
                <a:latin typeface="+mj-lt"/>
              </a:rPr>
              <a:t>Incorrect static route configuration</a:t>
            </a:r>
          </a:p>
          <a:p>
            <a:pPr marL="609600" lvl="1" indent="-315913">
              <a:lnSpc>
                <a:spcPct val="130000"/>
              </a:lnSpc>
            </a:pPr>
            <a:r>
              <a:rPr lang="en-US" sz="1600" dirty="0">
                <a:latin typeface="+mj-lt"/>
              </a:rPr>
              <a:t>Failure to establish an OSPF neighbor relationship</a:t>
            </a:r>
          </a:p>
          <a:p>
            <a:pPr marL="609600" lvl="1" indent="-315913">
              <a:lnSpc>
                <a:spcPct val="130000"/>
              </a:lnSpc>
            </a:pPr>
            <a:r>
              <a:rPr lang="en-US" sz="1600" dirty="0">
                <a:latin typeface="+mj-lt"/>
              </a:rPr>
              <a:t>Incorrect IS-IS route calculation</a:t>
            </a:r>
          </a:p>
          <a:p>
            <a:pPr marL="609600" lvl="1" indent="-315913">
              <a:lnSpc>
                <a:spcPct val="130000"/>
              </a:lnSpc>
            </a:pPr>
            <a:r>
              <a:rPr lang="en-US" sz="1600" dirty="0">
                <a:latin typeface="+mj-lt"/>
              </a:rPr>
              <a:t>Failure to establish a BGP peer relationship</a:t>
            </a:r>
          </a:p>
          <a:p>
            <a:pPr marL="609600" lvl="1" indent="-315913">
              <a:lnSpc>
                <a:spcPct val="130000"/>
              </a:lnSpc>
            </a:pPr>
            <a:r>
              <a:rPr lang="en-US" sz="1600" dirty="0">
                <a:latin typeface="+mj-lt"/>
              </a:rPr>
              <a:t>Incorrect BGP route selection</a:t>
            </a:r>
          </a:p>
          <a:p>
            <a:pPr marL="609600" lvl="1" indent="-315913">
              <a:lnSpc>
                <a:spcPct val="130000"/>
              </a:lnSpc>
            </a:pPr>
            <a:r>
              <a:rPr lang="en-US" sz="1600" dirty="0">
                <a:latin typeface="+mj-lt"/>
              </a:rPr>
              <a:t>Telnet login failure</a:t>
            </a:r>
          </a:p>
          <a:p>
            <a:pPr>
              <a:lnSpc>
                <a:spcPct val="130000"/>
              </a:lnSpc>
            </a:pPr>
            <a:r>
              <a:rPr lang="en-US" sz="1800" dirty="0">
                <a:latin typeface="+mj-lt"/>
              </a:rPr>
              <a:t>The following tools are used:</a:t>
            </a:r>
          </a:p>
          <a:p>
            <a:pPr marL="609600" lvl="1" indent="-315913">
              <a:lnSpc>
                <a:spcPct val="130000"/>
              </a:lnSpc>
            </a:pPr>
            <a:r>
              <a:rPr lang="en-US" sz="1600" dirty="0" smtClean="0">
                <a:latin typeface="+mj-lt"/>
              </a:rPr>
              <a:t>packet information </a:t>
            </a:r>
            <a:r>
              <a:rPr lang="en-US" sz="1600" dirty="0">
                <a:latin typeface="+mj-lt"/>
              </a:rPr>
              <a:t>obtaining tool</a:t>
            </a:r>
          </a:p>
          <a:p>
            <a:pPr marL="609600" lvl="1" indent="-315913">
              <a:lnSpc>
                <a:spcPct val="130000"/>
              </a:lnSpc>
            </a:pPr>
            <a:r>
              <a:rPr lang="en-US" sz="1600" dirty="0">
                <a:latin typeface="+mj-lt"/>
              </a:rPr>
              <a:t>Traffic statistics collection tool</a:t>
            </a:r>
          </a:p>
          <a:p>
            <a:pPr marL="609600" lvl="1" indent="-315913">
              <a:lnSpc>
                <a:spcPct val="130000"/>
              </a:lnSpc>
            </a:pPr>
            <a:r>
              <a:rPr lang="en-US" sz="1600" dirty="0" err="1">
                <a:latin typeface="+mj-lt"/>
              </a:rPr>
              <a:t>Tracert</a:t>
            </a:r>
            <a:endParaRPr lang="en-US" sz="1600" dirty="0">
              <a:latin typeface="+mj-lt"/>
            </a:endParaRPr>
          </a:p>
        </p:txBody>
      </p:sp>
      <p:sp>
        <p:nvSpPr>
          <p:cNvPr id="35" name="矩形 34"/>
          <p:cNvSpPr/>
          <p:nvPr/>
        </p:nvSpPr>
        <p:spPr>
          <a:xfrm>
            <a:off x="2892771" y="2138107"/>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sp>
        <p:nvSpPr>
          <p:cNvPr id="36" name="矩形 35"/>
          <p:cNvSpPr/>
          <p:nvPr/>
        </p:nvSpPr>
        <p:spPr>
          <a:xfrm>
            <a:off x="710601" y="2138107"/>
            <a:ext cx="2046745" cy="7379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mj-lt"/>
              <a:ea typeface="方正兰亭黑简体" panose="02000000000000000000" pitchFamily="2" charset="-122"/>
              <a:sym typeface="Huawei Sans" panose="020C0503030203020204" pitchFamily="34" charset="0"/>
            </a:endParaRPr>
          </a:p>
        </p:txBody>
      </p:sp>
      <p:pic>
        <p:nvPicPr>
          <p:cNvPr id="37" name="图片 36" descr="通用交换机.png"/>
          <p:cNvPicPr>
            <a:picLocks noChangeAspect="1"/>
          </p:cNvPicPr>
          <p:nvPr/>
        </p:nvPicPr>
        <p:blipFill>
          <a:blip r:embed="rId3" cstate="print"/>
          <a:stretch>
            <a:fillRect/>
          </a:stretch>
        </p:blipFill>
        <p:spPr>
          <a:xfrm>
            <a:off x="846026" y="3890592"/>
            <a:ext cx="540000" cy="441818"/>
          </a:xfrm>
          <a:prstGeom prst="rect">
            <a:avLst/>
          </a:prstGeom>
        </p:spPr>
      </p:pic>
      <p:pic>
        <p:nvPicPr>
          <p:cNvPr id="40" name="图片 3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46026" y="3244010"/>
            <a:ext cx="540000" cy="442800"/>
          </a:xfrm>
          <a:prstGeom prst="rect">
            <a:avLst/>
          </a:prstGeom>
        </p:spPr>
      </p:pic>
      <p:pic>
        <p:nvPicPr>
          <p:cNvPr id="51" name="图片 5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46026" y="2176567"/>
            <a:ext cx="540000" cy="442800"/>
          </a:xfrm>
          <a:prstGeom prst="rect">
            <a:avLst/>
          </a:prstGeom>
        </p:spPr>
      </p:pic>
      <p:pic>
        <p:nvPicPr>
          <p:cNvPr id="52" name="图片 5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549047" y="2176567"/>
            <a:ext cx="540000" cy="442800"/>
          </a:xfrm>
          <a:prstGeom prst="rect">
            <a:avLst/>
          </a:prstGeom>
        </p:spPr>
      </p:pic>
      <p:pic>
        <p:nvPicPr>
          <p:cNvPr id="53" name="图片 5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188845" y="2176567"/>
            <a:ext cx="540000" cy="442800"/>
          </a:xfrm>
          <a:prstGeom prst="rect">
            <a:avLst/>
          </a:prstGeom>
        </p:spPr>
      </p:pic>
      <p:pic>
        <p:nvPicPr>
          <p:cNvPr id="54" name="图片 5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188845" y="4531709"/>
            <a:ext cx="540000" cy="44280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88845" y="3244010"/>
            <a:ext cx="540000" cy="442800"/>
          </a:xfrm>
          <a:prstGeom prst="rect">
            <a:avLst/>
          </a:prstGeom>
        </p:spPr>
      </p:pic>
      <p:pic>
        <p:nvPicPr>
          <p:cNvPr id="56" name="图片 55" descr="通用交换机.png"/>
          <p:cNvPicPr>
            <a:picLocks noChangeAspect="1"/>
          </p:cNvPicPr>
          <p:nvPr/>
        </p:nvPicPr>
        <p:blipFill>
          <a:blip r:embed="rId3" cstate="print"/>
          <a:stretch>
            <a:fillRect/>
          </a:stretch>
        </p:blipFill>
        <p:spPr>
          <a:xfrm>
            <a:off x="4188845" y="3879749"/>
            <a:ext cx="540000" cy="441818"/>
          </a:xfrm>
          <a:prstGeom prst="rect">
            <a:avLst/>
          </a:prstGeom>
        </p:spPr>
      </p:pic>
      <p:cxnSp>
        <p:nvCxnSpPr>
          <p:cNvPr id="57" name="直接连接符 56"/>
          <p:cNvCxnSpPr>
            <a:stCxn id="51" idx="3"/>
            <a:endCxn id="52" idx="1"/>
          </p:cNvCxnSpPr>
          <p:nvPr/>
        </p:nvCxnSpPr>
        <p:spPr>
          <a:xfrm>
            <a:off x="1386026" y="2397967"/>
            <a:ext cx="116302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2" idx="3"/>
            <a:endCxn id="53" idx="1"/>
          </p:cNvCxnSpPr>
          <p:nvPr/>
        </p:nvCxnSpPr>
        <p:spPr>
          <a:xfrm>
            <a:off x="3089047" y="2397967"/>
            <a:ext cx="109979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40" idx="2"/>
            <a:endCxn id="37" idx="0"/>
          </p:cNvCxnSpPr>
          <p:nvPr/>
        </p:nvCxnSpPr>
        <p:spPr>
          <a:xfrm>
            <a:off x="1116026" y="3686810"/>
            <a:ext cx="0" cy="20378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40" idx="0"/>
            <a:endCxn id="51" idx="2"/>
          </p:cNvCxnSpPr>
          <p:nvPr/>
        </p:nvCxnSpPr>
        <p:spPr>
          <a:xfrm flipV="1">
            <a:off x="1116026" y="2619367"/>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53" idx="2"/>
            <a:endCxn id="55" idx="0"/>
          </p:cNvCxnSpPr>
          <p:nvPr/>
        </p:nvCxnSpPr>
        <p:spPr>
          <a:xfrm>
            <a:off x="4458845" y="2619367"/>
            <a:ext cx="0" cy="6246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5" idx="2"/>
            <a:endCxn id="56" idx="0"/>
          </p:cNvCxnSpPr>
          <p:nvPr/>
        </p:nvCxnSpPr>
        <p:spPr>
          <a:xfrm>
            <a:off x="4458845" y="3686810"/>
            <a:ext cx="0" cy="1929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66" descr="PC.png"/>
          <p:cNvPicPr>
            <a:picLocks noChangeAspect="1"/>
          </p:cNvPicPr>
          <p:nvPr/>
        </p:nvPicPr>
        <p:blipFill>
          <a:blip r:embed="rId7" cstate="print"/>
          <a:stretch>
            <a:fillRect/>
          </a:stretch>
        </p:blipFill>
        <p:spPr>
          <a:xfrm>
            <a:off x="846963" y="4577831"/>
            <a:ext cx="539063" cy="414000"/>
          </a:xfrm>
          <a:prstGeom prst="rect">
            <a:avLst/>
          </a:prstGeom>
        </p:spPr>
      </p:pic>
      <p:cxnSp>
        <p:nvCxnSpPr>
          <p:cNvPr id="72" name="直接连接符 71"/>
          <p:cNvCxnSpPr>
            <a:stCxn id="67" idx="0"/>
            <a:endCxn id="37" idx="2"/>
          </p:cNvCxnSpPr>
          <p:nvPr/>
        </p:nvCxnSpPr>
        <p:spPr>
          <a:xfrm flipH="1" flipV="1">
            <a:off x="1116026" y="4332410"/>
            <a:ext cx="469" cy="2454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4" idx="0"/>
            <a:endCxn id="56" idx="2"/>
          </p:cNvCxnSpPr>
          <p:nvPr/>
        </p:nvCxnSpPr>
        <p:spPr>
          <a:xfrm flipV="1">
            <a:off x="4458845" y="4321567"/>
            <a:ext cx="0" cy="2101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TextBox 123"/>
          <p:cNvSpPr txBox="1"/>
          <p:nvPr/>
        </p:nvSpPr>
        <p:spPr>
          <a:xfrm>
            <a:off x="3968790" y="500668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Server 6</a:t>
            </a:r>
          </a:p>
        </p:txBody>
      </p:sp>
      <p:sp>
        <p:nvSpPr>
          <p:cNvPr id="84" name="TextBox 123"/>
          <p:cNvSpPr txBox="1"/>
          <p:nvPr/>
        </p:nvSpPr>
        <p:spPr>
          <a:xfrm>
            <a:off x="683903" y="19248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R1</a:t>
            </a:r>
          </a:p>
        </p:txBody>
      </p:sp>
      <p:sp>
        <p:nvSpPr>
          <p:cNvPr id="85" name="TextBox 123"/>
          <p:cNvSpPr txBox="1"/>
          <p:nvPr/>
        </p:nvSpPr>
        <p:spPr>
          <a:xfrm>
            <a:off x="2471547" y="19248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R2</a:t>
            </a:r>
          </a:p>
        </p:txBody>
      </p:sp>
      <p:sp>
        <p:nvSpPr>
          <p:cNvPr id="86" name="TextBox 123"/>
          <p:cNvSpPr txBox="1"/>
          <p:nvPr/>
        </p:nvSpPr>
        <p:spPr>
          <a:xfrm>
            <a:off x="4024656" y="19248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87" name="TextBox 123"/>
          <p:cNvSpPr txBox="1"/>
          <p:nvPr/>
        </p:nvSpPr>
        <p:spPr>
          <a:xfrm>
            <a:off x="1213309" y="401466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SW1</a:t>
            </a:r>
          </a:p>
        </p:txBody>
      </p:sp>
      <p:sp>
        <p:nvSpPr>
          <p:cNvPr id="89" name="TextBox 123"/>
          <p:cNvSpPr txBox="1"/>
          <p:nvPr/>
        </p:nvSpPr>
        <p:spPr>
          <a:xfrm>
            <a:off x="1195811" y="3368127"/>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SW3</a:t>
            </a:r>
          </a:p>
        </p:txBody>
      </p:sp>
      <p:sp>
        <p:nvSpPr>
          <p:cNvPr id="91" name="TextBox 123"/>
          <p:cNvSpPr txBox="1"/>
          <p:nvPr/>
        </p:nvSpPr>
        <p:spPr>
          <a:xfrm>
            <a:off x="3544414" y="397830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93" name="TextBox 123"/>
          <p:cNvSpPr txBox="1"/>
          <p:nvPr/>
        </p:nvSpPr>
        <p:spPr>
          <a:xfrm>
            <a:off x="3253236" y="236287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a:t>
            </a:r>
          </a:p>
        </p:txBody>
      </p:sp>
      <p:sp>
        <p:nvSpPr>
          <p:cNvPr id="107" name="TextBox 123"/>
          <p:cNvSpPr txBox="1"/>
          <p:nvPr/>
        </p:nvSpPr>
        <p:spPr>
          <a:xfrm>
            <a:off x="1494856" y="236287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GE0/0/0</a:t>
            </a:r>
          </a:p>
        </p:txBody>
      </p:sp>
      <p:sp>
        <p:nvSpPr>
          <p:cNvPr id="108" name="TextBox 123"/>
          <p:cNvSpPr txBox="1"/>
          <p:nvPr/>
        </p:nvSpPr>
        <p:spPr>
          <a:xfrm>
            <a:off x="1482337" y="212096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OSPF</a:t>
            </a:r>
          </a:p>
        </p:txBody>
      </p:sp>
      <p:sp>
        <p:nvSpPr>
          <p:cNvPr id="109" name="TextBox 123"/>
          <p:cNvSpPr txBox="1"/>
          <p:nvPr/>
        </p:nvSpPr>
        <p:spPr>
          <a:xfrm>
            <a:off x="3282151" y="2144322"/>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IS-IS</a:t>
            </a:r>
          </a:p>
        </p:txBody>
      </p:sp>
      <p:sp>
        <p:nvSpPr>
          <p:cNvPr id="110" name="TextBox 123"/>
          <p:cNvSpPr txBox="1"/>
          <p:nvPr/>
        </p:nvSpPr>
        <p:spPr>
          <a:xfrm>
            <a:off x="3507706" y="3340198"/>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sp>
        <p:nvSpPr>
          <p:cNvPr id="111" name="右大括号 110"/>
          <p:cNvSpPr/>
          <p:nvPr/>
        </p:nvSpPr>
        <p:spPr bwMode="auto">
          <a:xfrm rot="5400000">
            <a:off x="1895587" y="1980916"/>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12" name="右大括号 111"/>
          <p:cNvSpPr/>
          <p:nvPr/>
        </p:nvSpPr>
        <p:spPr bwMode="auto">
          <a:xfrm rot="5400000">
            <a:off x="3504678" y="1980917"/>
            <a:ext cx="216024" cy="1580577"/>
          </a:xfrm>
          <a:prstGeom prst="rightBrace">
            <a:avLst/>
          </a:prstGeom>
          <a:noFill/>
          <a:ln w="25400" cap="flat" cmpd="sng" algn="ctr">
            <a:solidFill>
              <a:srgbClr val="EC7061"/>
            </a:solidFill>
            <a:prstDash val="solid"/>
            <a:round/>
            <a:headEnd type="none" w="med" len="med"/>
            <a:tailEnd type="none" w="med" len="med"/>
          </a:ln>
          <a:effectLst/>
        </p:spPr>
        <p:txBody>
          <a:bodyPr rtlCol="0" anchor="ctr"/>
          <a:lstStyle/>
          <a:p>
            <a:pPr algn="ctr"/>
            <a:endParaRPr lang="en-US" altLang="zh-CN" dirty="0">
              <a:latin typeface="+mj-lt"/>
            </a:endParaRPr>
          </a:p>
        </p:txBody>
      </p:sp>
      <p:sp>
        <p:nvSpPr>
          <p:cNvPr id="113" name="TextBox 123"/>
          <p:cNvSpPr txBox="1"/>
          <p:nvPr/>
        </p:nvSpPr>
        <p:spPr>
          <a:xfrm>
            <a:off x="1823507" y="2762002"/>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
        <p:nvSpPr>
          <p:cNvPr id="114" name="TextBox 123"/>
          <p:cNvSpPr txBox="1"/>
          <p:nvPr/>
        </p:nvSpPr>
        <p:spPr>
          <a:xfrm>
            <a:off x="2874459" y="2762002"/>
            <a:ext cx="868378" cy="276999"/>
          </a:xfrm>
          <a:prstGeom prst="rect">
            <a:avLst/>
          </a:prstGeom>
          <a:noFill/>
        </p:spPr>
        <p:txBody>
          <a:bodyPr wrap="square" rtlCol="0">
            <a:spAutoFit/>
          </a:bodyPr>
          <a:lstStyle/>
          <a:p>
            <a:pPr algn="ctr"/>
            <a:r>
              <a:rPr lang="en-US" sz="1200" dirty="0">
                <a:solidFill>
                  <a:srgbClr val="EC7061"/>
                </a:solidFill>
                <a:latin typeface="+mj-lt"/>
                <a:ea typeface="方正兰亭黑简体" panose="02000000000000000000" pitchFamily="2" charset="-122"/>
                <a:sym typeface="Huawei Sans" panose="020C0503030203020204" pitchFamily="34" charset="0"/>
              </a:rPr>
              <a:t>IBGP</a:t>
            </a:r>
          </a:p>
        </p:txBody>
      </p:sp>
      <p:sp>
        <p:nvSpPr>
          <p:cNvPr id="115" name="TextBox 123"/>
          <p:cNvSpPr txBox="1"/>
          <p:nvPr/>
        </p:nvSpPr>
        <p:spPr>
          <a:xfrm>
            <a:off x="626478" y="5006686"/>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PC1</a:t>
            </a:r>
          </a:p>
        </p:txBody>
      </p:sp>
      <p:sp>
        <p:nvSpPr>
          <p:cNvPr id="116" name="矩形 115"/>
          <p:cNvSpPr/>
          <p:nvPr/>
        </p:nvSpPr>
        <p:spPr>
          <a:xfrm>
            <a:off x="722896" y="2948617"/>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117" name="矩形 116"/>
          <p:cNvSpPr/>
          <p:nvPr/>
        </p:nvSpPr>
        <p:spPr>
          <a:xfrm>
            <a:off x="3958689" y="2948617"/>
            <a:ext cx="980827"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Static</a:t>
            </a:r>
          </a:p>
        </p:txBody>
      </p:sp>
      <p:sp>
        <p:nvSpPr>
          <p:cNvPr id="118" name="任意多边形 117"/>
          <p:cNvSpPr/>
          <p:nvPr/>
        </p:nvSpPr>
        <p:spPr>
          <a:xfrm>
            <a:off x="1927790" y="3098366"/>
            <a:ext cx="1815047" cy="1965277"/>
          </a:xfrm>
          <a:custGeom>
            <a:avLst/>
            <a:gdLst>
              <a:gd name="connsiteX0" fmla="*/ 0 w 968991"/>
              <a:gd name="connsiteY0" fmla="*/ 1965277 h 1965277"/>
              <a:gd name="connsiteX1" fmla="*/ 0 w 968991"/>
              <a:gd name="connsiteY1" fmla="*/ 0 h 1965277"/>
              <a:gd name="connsiteX2" fmla="*/ 968991 w 968991"/>
              <a:gd name="connsiteY2" fmla="*/ 0 h 1965277"/>
              <a:gd name="connsiteX3" fmla="*/ 968991 w 968991"/>
              <a:gd name="connsiteY3" fmla="*/ 1883391 h 1965277"/>
            </a:gdLst>
            <a:ahLst/>
            <a:cxnLst>
              <a:cxn ang="0">
                <a:pos x="connsiteX0" y="connsiteY0"/>
              </a:cxn>
              <a:cxn ang="0">
                <a:pos x="connsiteX1" y="connsiteY1"/>
              </a:cxn>
              <a:cxn ang="0">
                <a:pos x="connsiteX2" y="connsiteY2"/>
              </a:cxn>
              <a:cxn ang="0">
                <a:pos x="connsiteX3" y="connsiteY3"/>
              </a:cxn>
            </a:cxnLst>
            <a:rect l="l" t="t" r="r" b="b"/>
            <a:pathLst>
              <a:path w="968991" h="1965277">
                <a:moveTo>
                  <a:pt x="0" y="1965277"/>
                </a:moveTo>
                <a:lnTo>
                  <a:pt x="0" y="0"/>
                </a:lnTo>
                <a:lnTo>
                  <a:pt x="968991" y="0"/>
                </a:lnTo>
                <a:lnTo>
                  <a:pt x="968991" y="1883391"/>
                </a:lnTo>
              </a:path>
            </a:pathLst>
          </a:custGeom>
          <a:noFill/>
          <a:ln w="25400">
            <a:solidFill>
              <a:schemeClr val="accent3">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cxnSp>
        <p:nvCxnSpPr>
          <p:cNvPr id="45" name="直接箭头连接符 44"/>
          <p:cNvCxnSpPr/>
          <p:nvPr/>
        </p:nvCxnSpPr>
        <p:spPr>
          <a:xfrm>
            <a:off x="3370393" y="5541465"/>
            <a:ext cx="714596" cy="0"/>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4084989" y="5395345"/>
            <a:ext cx="1580882" cy="276999"/>
          </a:xfrm>
          <a:prstGeom prst="rect">
            <a:avLst/>
          </a:prstGeom>
          <a:noFill/>
        </p:spPr>
        <p:txBody>
          <a:bodyPr wrap="none" rtlCol="0">
            <a:spAutoFit/>
          </a:bodyPr>
          <a:lstStyle/>
          <a:p>
            <a:r>
              <a:rPr lang="en-US" sz="1200" dirty="0">
                <a:latin typeface="+mj-lt"/>
              </a:rPr>
              <a:t>Planned </a:t>
            </a:r>
            <a:r>
              <a:rPr lang="en-US" sz="1200" dirty="0" smtClean="0">
                <a:latin typeface="+mj-lt"/>
              </a:rPr>
              <a:t>traffic </a:t>
            </a:r>
            <a:r>
              <a:rPr lang="en-US" sz="1200" dirty="0">
                <a:latin typeface="+mj-lt"/>
              </a:rPr>
              <a:t>path</a:t>
            </a:r>
          </a:p>
        </p:txBody>
      </p:sp>
    </p:spTree>
    <p:extLst>
      <p:ext uri="{BB962C8B-B14F-4D97-AF65-F5344CB8AC3E}">
        <p14:creationId xmlns:p14="http://schemas.microsoft.com/office/powerpoint/2010/main" val="15224740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solidFill>
                  <a:schemeClr val="bg1">
                    <a:lumMod val="50000"/>
                  </a:schemeClr>
                </a:solidFill>
                <a:latin typeface="+mj-lt"/>
              </a:rPr>
              <a:t>Troubleshooting Data Communication Network </a:t>
            </a:r>
            <a:r>
              <a:rPr lang="en-US" dirty="0">
                <a:solidFill>
                  <a:schemeClr val="bg1">
                    <a:lumMod val="50000"/>
                  </a:schemeClr>
                </a:solidFill>
                <a:latin typeface="+mj-lt"/>
              </a:rPr>
              <a:t>Faults</a:t>
            </a:r>
          </a:p>
          <a:p>
            <a:r>
              <a:rPr lang="en-US" b="1" dirty="0">
                <a:latin typeface="+mj-lt"/>
              </a:rPr>
              <a:t>Troubleshooting Common Network Faults</a:t>
            </a:r>
          </a:p>
          <a:p>
            <a:pPr lvl="1"/>
            <a:r>
              <a:rPr lang="en-US" dirty="0">
                <a:solidFill>
                  <a:schemeClr val="bg1">
                    <a:lumMod val="50000"/>
                  </a:schemeClr>
                </a:solidFill>
                <a:latin typeface="+mj-lt"/>
              </a:rPr>
              <a:t>LAN Faults</a:t>
            </a:r>
          </a:p>
          <a:p>
            <a:pPr lvl="1"/>
            <a:r>
              <a:rPr lang="en-US" dirty="0">
                <a:solidFill>
                  <a:schemeClr val="bg1">
                    <a:lumMod val="50000"/>
                  </a:schemeClr>
                </a:solidFill>
                <a:latin typeface="+mj-lt"/>
              </a:rPr>
              <a:t>Route Faults</a:t>
            </a:r>
          </a:p>
          <a:p>
            <a:pPr lvl="1"/>
            <a:r>
              <a:rPr lang="en-US" b="1" dirty="0">
                <a:latin typeface="+mj-lt"/>
              </a:rPr>
              <a:t>Service Faults</a:t>
            </a:r>
          </a:p>
        </p:txBody>
      </p:sp>
    </p:spTree>
    <p:extLst>
      <p:ext uri="{BB962C8B-B14F-4D97-AF65-F5344CB8AC3E}">
        <p14:creationId xmlns:p14="http://schemas.microsoft.com/office/powerpoint/2010/main" val="17628835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auto">
          <a:xfrm>
            <a:off x="5126668" y="3225421"/>
            <a:ext cx="6632894" cy="316027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5000"/>
              </a:lnSpc>
            </a:pPr>
            <a:r>
              <a:rPr lang="en-US" sz="1200" dirty="0" smtClean="0">
                <a:latin typeface="+mj-lt"/>
              </a:rPr>
              <a:t>PC5 obtains an IP address using DHCP. The common causes of DHCP faults are as follows:</a:t>
            </a:r>
          </a:p>
          <a:p>
            <a:pPr marL="598488" lvl="1" indent="-304800">
              <a:lnSpc>
                <a:spcPct val="125000"/>
              </a:lnSpc>
            </a:pPr>
            <a:r>
              <a:rPr lang="en-US" sz="1050" dirty="0" smtClean="0">
                <a:latin typeface="+mj-lt"/>
              </a:rPr>
              <a:t>The link between the client and server becomes faulty.</a:t>
            </a:r>
          </a:p>
          <a:p>
            <a:pPr marL="598488" lvl="1" indent="-304800">
              <a:lnSpc>
                <a:spcPct val="125000"/>
              </a:lnSpc>
            </a:pPr>
            <a:r>
              <a:rPr lang="en-US" sz="1050" dirty="0" smtClean="0">
                <a:latin typeface="+mj-lt"/>
              </a:rPr>
              <a:t>The DHCP function is disabled on a device.</a:t>
            </a:r>
          </a:p>
          <a:p>
            <a:pPr marL="598488" lvl="1" indent="-304800">
              <a:lnSpc>
                <a:spcPct val="125000"/>
              </a:lnSpc>
            </a:pPr>
            <a:r>
              <a:rPr lang="en-US" sz="1050" dirty="0" smtClean="0">
                <a:latin typeface="+mj-lt"/>
              </a:rPr>
              <a:t>The DHCP address allocation mode is not selected on a VLANIF interface.</a:t>
            </a:r>
          </a:p>
          <a:p>
            <a:pPr marL="598488" lvl="1" indent="-304800">
              <a:lnSpc>
                <a:spcPct val="125000"/>
              </a:lnSpc>
            </a:pPr>
            <a:r>
              <a:rPr lang="en-US" sz="1050" dirty="0" smtClean="0">
                <a:latin typeface="+mj-lt"/>
              </a:rPr>
              <a:t>No IP address is available in an address pool.</a:t>
            </a:r>
          </a:p>
          <a:p>
            <a:pPr marL="598488" lvl="1" indent="-304800">
              <a:lnSpc>
                <a:spcPct val="125000"/>
              </a:lnSpc>
            </a:pPr>
            <a:r>
              <a:rPr lang="en-US" sz="1050" dirty="0" smtClean="0">
                <a:latin typeface="+mj-lt"/>
              </a:rPr>
              <a:t>If the client and server are on different network segments and a relay agent is deployed between them:</a:t>
            </a:r>
          </a:p>
          <a:p>
            <a:pPr marL="849313" lvl="2" indent="-250825">
              <a:lnSpc>
                <a:spcPct val="125000"/>
              </a:lnSpc>
            </a:pPr>
            <a:r>
              <a:rPr lang="en-US" sz="900" dirty="0" smtClean="0">
                <a:latin typeface="+mj-lt"/>
              </a:rPr>
              <a:t>The link between the DHCP relay agent and server becomes faulty.</a:t>
            </a:r>
          </a:p>
          <a:p>
            <a:pPr marL="849313" lvl="2" indent="-250825">
              <a:lnSpc>
                <a:spcPct val="125000"/>
              </a:lnSpc>
            </a:pPr>
            <a:r>
              <a:rPr lang="en-US" sz="900" dirty="0" smtClean="0">
                <a:latin typeface="+mj-lt"/>
              </a:rPr>
              <a:t>The DHCP function is not enabled globally on a device. As a result, the DHCP function does not take effect.</a:t>
            </a:r>
          </a:p>
          <a:p>
            <a:pPr marL="849313" lvl="2" indent="-250825">
              <a:lnSpc>
                <a:spcPct val="125000"/>
              </a:lnSpc>
            </a:pPr>
            <a:r>
              <a:rPr lang="en-US" sz="900" dirty="0" smtClean="0">
                <a:latin typeface="+mj-lt"/>
              </a:rPr>
              <a:t>No DHCP server is specified on the DHCP relay agent.</a:t>
            </a:r>
          </a:p>
          <a:p>
            <a:pPr marL="849313" lvl="2" indent="-250825">
              <a:lnSpc>
                <a:spcPct val="125000"/>
              </a:lnSpc>
            </a:pPr>
            <a:r>
              <a:rPr lang="en-US" sz="900" dirty="0" smtClean="0">
                <a:latin typeface="+mj-lt"/>
              </a:rPr>
              <a:t>The DHCP relay agent and server are unreachable.</a:t>
            </a:r>
          </a:p>
          <a:p>
            <a:pPr>
              <a:lnSpc>
                <a:spcPct val="125000"/>
              </a:lnSpc>
            </a:pPr>
            <a:endParaRPr lang="en-US" altLang="zh-CN" sz="1100" dirty="0" smtClean="0">
              <a:latin typeface="+mj-lt"/>
            </a:endParaRPr>
          </a:p>
          <a:p>
            <a:pPr lvl="1">
              <a:lnSpc>
                <a:spcPct val="125000"/>
              </a:lnSpc>
            </a:pPr>
            <a:endParaRPr lang="en-US" altLang="zh-CN" sz="1100" dirty="0" smtClean="0">
              <a:latin typeface="+mj-lt"/>
            </a:endParaRPr>
          </a:p>
        </p:txBody>
      </p:sp>
      <p:sp>
        <p:nvSpPr>
          <p:cNvPr id="31" name="文本占位符 30"/>
          <p:cNvSpPr>
            <a:spLocks noGrp="1"/>
          </p:cNvSpPr>
          <p:nvPr>
            <p:ph type="body" sz="quarter" idx="10"/>
          </p:nvPr>
        </p:nvSpPr>
        <p:spPr>
          <a:xfrm>
            <a:off x="451877" y="1242453"/>
            <a:ext cx="4566437" cy="4680000"/>
          </a:xfrm>
        </p:spPr>
        <p:txBody>
          <a:bodyPr/>
          <a:lstStyle/>
          <a:p>
            <a:pPr marL="0" indent="0">
              <a:buNone/>
            </a:pPr>
            <a:r>
              <a:rPr lang="en-US" dirty="0" smtClean="0">
                <a:latin typeface="+mj-lt"/>
              </a:rPr>
              <a:t>Simplified topology:</a:t>
            </a:r>
            <a:endParaRPr lang="en-US" dirty="0">
              <a:latin typeface="+mj-lt"/>
            </a:endParaRPr>
          </a:p>
        </p:txBody>
      </p:sp>
      <p:sp>
        <p:nvSpPr>
          <p:cNvPr id="2" name="标题 1"/>
          <p:cNvSpPr>
            <a:spLocks noGrp="1"/>
          </p:cNvSpPr>
          <p:nvPr>
            <p:ph type="title"/>
          </p:nvPr>
        </p:nvSpPr>
        <p:spPr/>
        <p:txBody>
          <a:bodyPr/>
          <a:lstStyle/>
          <a:p>
            <a:r>
              <a:rPr lang="en-US" dirty="0">
                <a:latin typeface="+mj-lt"/>
              </a:rPr>
              <a:t>Fault Symptom – PC5 Cannot Communicate with Any </a:t>
            </a:r>
            <a:r>
              <a:rPr lang="en-US" dirty="0" smtClean="0">
                <a:latin typeface="+mj-lt"/>
              </a:rPr>
              <a:t>Host (1)</a:t>
            </a:r>
            <a:endParaRPr lang="en-US" dirty="0">
              <a:latin typeface="+mj-lt"/>
            </a:endParaRPr>
          </a:p>
        </p:txBody>
      </p:sp>
      <p:sp>
        <p:nvSpPr>
          <p:cNvPr id="47" name="矩形 46"/>
          <p:cNvSpPr/>
          <p:nvPr/>
        </p:nvSpPr>
        <p:spPr>
          <a:xfrm>
            <a:off x="2688771" y="3503706"/>
            <a:ext cx="1436029"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DHCP relay agent</a:t>
            </a:r>
          </a:p>
        </p:txBody>
      </p:sp>
      <p:sp>
        <p:nvSpPr>
          <p:cNvPr id="48" name="矩形 47"/>
          <p:cNvSpPr/>
          <p:nvPr/>
        </p:nvSpPr>
        <p:spPr>
          <a:xfrm>
            <a:off x="2690709" y="2190306"/>
            <a:ext cx="1436029" cy="23836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sym typeface="Huawei Sans" panose="020C0503030203020204" pitchFamily="34" charset="0"/>
              </a:rPr>
              <a:t>DHCP server</a:t>
            </a:r>
          </a:p>
        </p:txBody>
      </p:sp>
      <p:sp>
        <p:nvSpPr>
          <p:cNvPr id="59" name="AutoShape 17"/>
          <p:cNvSpPr>
            <a:spLocks noChangeArrowheads="1"/>
          </p:cNvSpPr>
          <p:nvPr/>
        </p:nvSpPr>
        <p:spPr bwMode="auto">
          <a:xfrm>
            <a:off x="5396667" y="2158595"/>
            <a:ext cx="5198832" cy="1013230"/>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964273400"/>
              </p:ext>
            </p:extLst>
          </p:nvPr>
        </p:nvGraphicFramePr>
        <p:xfrm>
          <a:off x="5585615" y="2183692"/>
          <a:ext cx="3569018" cy="960120"/>
        </p:xfrm>
        <a:graphic>
          <a:graphicData uri="http://schemas.openxmlformats.org/drawingml/2006/table">
            <a:tbl>
              <a:tblPr>
                <a:tableStyleId>{72833802-FEF1-4C79-8D5D-14CF1EAF98D9}</a:tableStyleId>
              </a:tblPr>
              <a:tblGrid>
                <a:gridCol w="1617955"/>
                <a:gridCol w="1951063"/>
              </a:tblGrid>
              <a:tr h="94804">
                <a:tc>
                  <a:txBody>
                    <a:bodyPr/>
                    <a:lstStyle/>
                    <a:p>
                      <a:pPr algn="l" fontAlgn="b"/>
                      <a:r>
                        <a:rPr lang="en-US" sz="1050" u="none" strike="noStrike" dirty="0"/>
                        <a:t>PC&gt;</a:t>
                      </a:r>
                      <a:r>
                        <a:rPr lang="en-US" sz="1050" u="none" strike="noStrike" dirty="0" err="1"/>
                        <a:t>ipconfig</a:t>
                      </a:r>
                      <a:endParaRPr lang="en-US" sz="1050" u="none" strike="noStrike" dirty="0"/>
                    </a:p>
                  </a:txBody>
                  <a:tcPr marL="0" marR="0" marT="0" marB="0" anchor="b">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rtl="0" fontAlgn="b"/>
                      <a:endParaRPr lang="en-US" altLang="zh-CN" sz="1050" b="0" i="0" u="none" strike="noStrike" dirty="0">
                        <a:effectLst/>
                        <a:latin typeface="宋体" panose="02010600030101010101" pitchFamily="2" charset="-122"/>
                        <a:ea typeface="宋体" panose="02010600030101010101" pitchFamily="2" charset="-122"/>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IPv4 address</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Subnet mask</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Gateway</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Physical address</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54-89-98-39-22-B7</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DNS server</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36317" y="2088087"/>
            <a:ext cx="540000" cy="442800"/>
          </a:xfrm>
          <a:prstGeom prst="rect">
            <a:avLst/>
          </a:prstGeom>
        </p:spPr>
      </p:pic>
      <p:pic>
        <p:nvPicPr>
          <p:cNvPr id="39" name="图片 3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36317" y="3399197"/>
            <a:ext cx="540000" cy="442800"/>
          </a:xfrm>
          <a:prstGeom prst="rect">
            <a:avLst/>
          </a:prstGeom>
        </p:spPr>
      </p:pic>
      <p:pic>
        <p:nvPicPr>
          <p:cNvPr id="40" name="图片 39" descr="通用交换机.png"/>
          <p:cNvPicPr>
            <a:picLocks noChangeAspect="1"/>
          </p:cNvPicPr>
          <p:nvPr/>
        </p:nvPicPr>
        <p:blipFill>
          <a:blip r:embed="rId5" cstate="print"/>
          <a:stretch>
            <a:fillRect/>
          </a:stretch>
        </p:blipFill>
        <p:spPr>
          <a:xfrm>
            <a:off x="2036317" y="4508449"/>
            <a:ext cx="540000" cy="441818"/>
          </a:xfrm>
          <a:prstGeom prst="rect">
            <a:avLst/>
          </a:prstGeom>
        </p:spPr>
      </p:pic>
      <p:cxnSp>
        <p:nvCxnSpPr>
          <p:cNvPr id="41" name="直接连接符 40"/>
          <p:cNvCxnSpPr>
            <a:stCxn id="38" idx="2"/>
            <a:endCxn id="39" idx="0"/>
          </p:cNvCxnSpPr>
          <p:nvPr/>
        </p:nvCxnSpPr>
        <p:spPr>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39" idx="2"/>
            <a:endCxn id="40" idx="0"/>
          </p:cNvCxnSpPr>
          <p:nvPr/>
        </p:nvCxnSpPr>
        <p:spPr>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52" idx="0"/>
            <a:endCxn id="40" idx="2"/>
          </p:cNvCxnSpPr>
          <p:nvPr/>
        </p:nvCxnSpPr>
        <p:spPr>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Box 123"/>
          <p:cNvSpPr txBox="1"/>
          <p:nvPr/>
        </p:nvSpPr>
        <p:spPr>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46" name="TextBox 123"/>
          <p:cNvSpPr txBox="1"/>
          <p:nvPr/>
        </p:nvSpPr>
        <p:spPr>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50" name="TextBox 123"/>
          <p:cNvSpPr txBox="1"/>
          <p:nvPr/>
        </p:nvSpPr>
        <p:spPr>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51" name="TextBox 123"/>
          <p:cNvSpPr txBox="1"/>
          <p:nvPr/>
        </p:nvSpPr>
        <p:spPr>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52" name="图片 51" descr="PC.png"/>
          <p:cNvPicPr>
            <a:picLocks noChangeAspect="1"/>
          </p:cNvPicPr>
          <p:nvPr/>
        </p:nvPicPr>
        <p:blipFill>
          <a:blip r:embed="rId6" cstate="print"/>
          <a:stretch>
            <a:fillRect/>
          </a:stretch>
        </p:blipFill>
        <p:spPr>
          <a:xfrm>
            <a:off x="2036317" y="5762812"/>
            <a:ext cx="539063" cy="414000"/>
          </a:xfrm>
          <a:prstGeom prst="rect">
            <a:avLst/>
          </a:prstGeom>
        </p:spPr>
      </p:pic>
      <p:sp>
        <p:nvSpPr>
          <p:cNvPr id="54" name="TextBox 123"/>
          <p:cNvSpPr txBox="1"/>
          <p:nvPr/>
        </p:nvSpPr>
        <p:spPr>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57" name="TextBox 123"/>
          <p:cNvSpPr txBox="1"/>
          <p:nvPr/>
        </p:nvSpPr>
        <p:spPr>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58" name="TextBox 123"/>
          <p:cNvSpPr txBox="1"/>
          <p:nvPr/>
        </p:nvSpPr>
        <p:spPr>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23" name="文本占位符 139"/>
          <p:cNvSpPr txBox="1">
            <a:spLocks/>
          </p:cNvSpPr>
          <p:nvPr/>
        </p:nvSpPr>
        <p:spPr bwMode="auto">
          <a:xfrm>
            <a:off x="5126668" y="1251041"/>
            <a:ext cx="6632894" cy="8490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5000"/>
              </a:lnSpc>
            </a:pPr>
            <a:r>
              <a:rPr lang="en-US" altLang="zh-CN" sz="1200" dirty="0">
                <a:latin typeface="+mj-lt"/>
              </a:rPr>
              <a:t>PC5 cannot communicate with any host. The possible cause is that the physical link to PC5 is abnormal, or PC5's IP address is incorrect.</a:t>
            </a:r>
          </a:p>
          <a:p>
            <a:pPr>
              <a:lnSpc>
                <a:spcPct val="125000"/>
              </a:lnSpc>
            </a:pPr>
            <a:r>
              <a:rPr lang="en-US" altLang="zh-CN" sz="1200" dirty="0">
                <a:latin typeface="+mj-lt"/>
              </a:rPr>
              <a:t>Check the IP address of PC5. PC5 fails to obtain an IP address.</a:t>
            </a:r>
          </a:p>
        </p:txBody>
      </p:sp>
    </p:spTree>
    <p:extLst>
      <p:ext uri="{BB962C8B-B14F-4D97-AF65-F5344CB8AC3E}">
        <p14:creationId xmlns:p14="http://schemas.microsoft.com/office/powerpoint/2010/main" val="15003452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auto">
          <a:xfrm>
            <a:off x="4244340" y="1233488"/>
            <a:ext cx="7515222" cy="7232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Check whether the physical link to PC5 is normal.</a:t>
            </a:r>
          </a:p>
          <a:p>
            <a:pPr>
              <a:lnSpc>
                <a:spcPct val="130000"/>
              </a:lnSpc>
            </a:pPr>
            <a:r>
              <a:rPr lang="en-US" sz="1200" dirty="0">
                <a:latin typeface="+mj-lt"/>
              </a:rPr>
              <a:t>Check whether a Layer 2 loop occurs on SW6 and check the VLAN configuration</a:t>
            </a:r>
            <a:r>
              <a:rPr lang="en-US" sz="1200" dirty="0" smtClean="0">
                <a:latin typeface="+mj-lt"/>
              </a:rPr>
              <a:t>.</a:t>
            </a:r>
            <a:endParaRPr lang="en-US" sz="1200" dirty="0">
              <a:latin typeface="+mj-lt"/>
            </a:endParaRPr>
          </a:p>
        </p:txBody>
      </p:sp>
      <p:sp>
        <p:nvSpPr>
          <p:cNvPr id="2" name="标题 1"/>
          <p:cNvSpPr>
            <a:spLocks noGrp="1"/>
          </p:cNvSpPr>
          <p:nvPr>
            <p:ph type="title"/>
          </p:nvPr>
        </p:nvSpPr>
        <p:spPr/>
        <p:txBody>
          <a:bodyPr/>
          <a:lstStyle/>
          <a:p>
            <a:r>
              <a:rPr lang="en-US" dirty="0">
                <a:latin typeface="+mj-lt"/>
              </a:rPr>
              <a:t>Fault Symptom – PC5 Cannot Communicate with Any </a:t>
            </a:r>
            <a:r>
              <a:rPr lang="en-US" dirty="0" smtClean="0">
                <a:latin typeface="+mj-lt"/>
              </a:rPr>
              <a:t>Host (2)</a:t>
            </a:r>
            <a:endParaRPr lang="en-US" dirty="0">
              <a:latin typeface="+mj-lt"/>
            </a:endParaRPr>
          </a:p>
        </p:txBody>
      </p:sp>
      <p:sp>
        <p:nvSpPr>
          <p:cNvPr id="59" name="AutoShape 17"/>
          <p:cNvSpPr>
            <a:spLocks noChangeArrowheads="1"/>
          </p:cNvSpPr>
          <p:nvPr/>
        </p:nvSpPr>
        <p:spPr bwMode="auto">
          <a:xfrm>
            <a:off x="4618908" y="1967597"/>
            <a:ext cx="5198832" cy="194457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a:solidFill>
                <a:srgbClr val="1D1D1A"/>
              </a:solidFill>
              <a:latin typeface="+mj-lt"/>
              <a:ea typeface="方正兰亭黑简体" panose="02000000000000000000"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288076146"/>
              </p:ext>
            </p:extLst>
          </p:nvPr>
        </p:nvGraphicFramePr>
        <p:xfrm>
          <a:off x="4709533" y="2020450"/>
          <a:ext cx="4933481" cy="1016934"/>
        </p:xfrm>
        <a:graphic>
          <a:graphicData uri="http://schemas.openxmlformats.org/drawingml/2006/table">
            <a:tbl>
              <a:tblPr>
                <a:tableStyleId>{72833802-FEF1-4C79-8D5D-14CF1EAF98D9}</a:tableStyleId>
              </a:tblPr>
              <a:tblGrid>
                <a:gridCol w="675108"/>
                <a:gridCol w="2479723"/>
                <a:gridCol w="571245"/>
                <a:gridCol w="1207405"/>
              </a:tblGrid>
              <a:tr h="149031">
                <a:tc gridSpan="4">
                  <a:txBody>
                    <a:bodyPr/>
                    <a:lstStyle/>
                    <a:p>
                      <a:pPr algn="l" fontAlgn="t"/>
                      <a:r>
                        <a:rPr lang="en-US" sz="1050" u="none" strike="noStrike" dirty="0"/>
                        <a:t>&lt;SW6&gt;display </a:t>
                      </a:r>
                      <a:r>
                        <a:rPr lang="en-US" sz="1050" u="none" strike="noStrike" dirty="0" err="1"/>
                        <a:t>stp</a:t>
                      </a:r>
                      <a:r>
                        <a:rPr lang="en-US" sz="1050" u="none" strike="noStrike" dirty="0"/>
                        <a:t> brief </a:t>
                      </a:r>
                    </a:p>
                  </a:txBody>
                  <a:tcPr marL="0" marR="0" marT="0" marB="0">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49031">
                <a:tc>
                  <a:txBody>
                    <a:bodyPr/>
                    <a:lstStyle/>
                    <a:p>
                      <a:pPr algn="ctr" fontAlgn="ctr"/>
                      <a:r>
                        <a:rPr lang="en-US" sz="1050" u="none" strike="noStrike" dirty="0"/>
                        <a:t>MSTID</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Port</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Role</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err="1"/>
                        <a:t>STPState</a:t>
                      </a:r>
                      <a:endParaRPr lang="en-US" sz="1050" u="none" strike="noStrike" dirty="0"/>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32298">
                <a:tc>
                  <a:txBody>
                    <a:bodyPr/>
                    <a:lstStyle/>
                    <a:p>
                      <a:pPr algn="ctr" fontAlgn="ctr"/>
                      <a:r>
                        <a:rPr lang="en-US" sz="1050" u="none" strike="noStrike" dirty="0"/>
                        <a:t>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GigabitEthernet0/0/4</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ROOT</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FORWARDING</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32298">
                <a:tc>
                  <a:txBody>
                    <a:bodyPr/>
                    <a:lstStyle/>
                    <a:p>
                      <a:pPr algn="ctr" fontAlgn="ctr"/>
                      <a:r>
                        <a:rPr lang="en-US" sz="1050" u="none" strike="noStrike" dirty="0"/>
                        <a:t>0</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GigabitEthernet0/0/10</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DESI</a:t>
                      </a: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1050" u="none" strike="noStrike" dirty="0"/>
                        <a:t>FORWARDING</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232298">
                <a:tc>
                  <a:txBody>
                    <a:bodyPr/>
                    <a:lstStyle/>
                    <a:p>
                      <a:pPr algn="ctr" fontAlgn="ctr"/>
                      <a:r>
                        <a:rPr lang="en-US" sz="1050" u="none" strike="noStrike" dirty="0"/>
                        <a:t>0</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GigabitEthernet0/0/11</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DESI</a:t>
                      </a:r>
                    </a:p>
                  </a:txBody>
                  <a:tcPr marL="0" marR="0" marT="0" marB="0" anchor="ctr">
                    <a:lnL>
                      <a:noFill/>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fontAlgn="ctr"/>
                      <a:r>
                        <a:rPr lang="en-US" sz="1050" u="none" strike="noStrike" dirty="0"/>
                        <a:t>FORWARDING</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6" name="文本框 5"/>
          <p:cNvSpPr txBox="1"/>
          <p:nvPr/>
        </p:nvSpPr>
        <p:spPr>
          <a:xfrm>
            <a:off x="4618908" y="3124719"/>
            <a:ext cx="4903907" cy="738664"/>
          </a:xfrm>
          <a:prstGeom prst="rect">
            <a:avLst/>
          </a:prstGeom>
          <a:noFill/>
        </p:spPr>
        <p:txBody>
          <a:bodyPr wrap="none" rtlCol="0">
            <a:spAutoFit/>
          </a:bodyPr>
          <a:lstStyle/>
          <a:p>
            <a:r>
              <a:rPr lang="en-US" sz="1050" dirty="0">
                <a:latin typeface="+mj-lt"/>
              </a:rPr>
              <a:t>&lt;SW6&gt;display </a:t>
            </a:r>
            <a:r>
              <a:rPr lang="en-US" sz="1050" dirty="0" err="1">
                <a:latin typeface="+mj-lt"/>
              </a:rPr>
              <a:t>vlan</a:t>
            </a:r>
            <a:r>
              <a:rPr lang="en-US" sz="1050" dirty="0">
                <a:latin typeface="+mj-lt"/>
              </a:rPr>
              <a:t> </a:t>
            </a:r>
          </a:p>
          <a:p>
            <a:r>
              <a:rPr lang="en-US" sz="1050" dirty="0">
                <a:latin typeface="+mj-lt"/>
              </a:rPr>
              <a:t>The total number of </a:t>
            </a:r>
            <a:r>
              <a:rPr lang="en-US" sz="1050" dirty="0" err="1">
                <a:latin typeface="+mj-lt"/>
              </a:rPr>
              <a:t>vlans</a:t>
            </a:r>
            <a:r>
              <a:rPr lang="en-US" sz="1050" dirty="0">
                <a:latin typeface="+mj-lt"/>
              </a:rPr>
              <a:t> is : 2</a:t>
            </a:r>
          </a:p>
          <a:p>
            <a:r>
              <a:rPr lang="en-US" sz="1050" dirty="0">
                <a:latin typeface="+mj-lt"/>
              </a:rPr>
              <a:t>----------------------------------------------------------------                                </a:t>
            </a:r>
          </a:p>
          <a:p>
            <a:r>
              <a:rPr lang="en-US" sz="1050" dirty="0">
                <a:latin typeface="+mj-lt"/>
              </a:rPr>
              <a:t>56   common  TG:GE0/0/4(U) GE0/0/10(U) UT: GE0/0/11(U) </a:t>
            </a:r>
          </a:p>
        </p:txBody>
      </p:sp>
      <p:sp>
        <p:nvSpPr>
          <p:cNvPr id="41" name="AutoShape 17"/>
          <p:cNvSpPr>
            <a:spLocks noChangeArrowheads="1"/>
          </p:cNvSpPr>
          <p:nvPr/>
        </p:nvSpPr>
        <p:spPr bwMode="auto">
          <a:xfrm>
            <a:off x="4618908" y="5245100"/>
            <a:ext cx="5198832" cy="108402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050" kern="0" dirty="0">
              <a:solidFill>
                <a:srgbClr val="1D1D1A"/>
              </a:solidFill>
              <a:latin typeface="+mj-lt"/>
              <a:ea typeface="方正兰亭黑简体" panose="02000000000000000000" pitchFamily="2" charset="-122"/>
            </a:endParaRPr>
          </a:p>
        </p:txBody>
      </p:sp>
      <p:graphicFrame>
        <p:nvGraphicFramePr>
          <p:cNvPr id="42" name="表格 41"/>
          <p:cNvGraphicFramePr>
            <a:graphicFrameLocks noGrp="1"/>
          </p:cNvGraphicFramePr>
          <p:nvPr>
            <p:extLst>
              <p:ext uri="{D42A27DB-BD31-4B8C-83A1-F6EECF244321}">
                <p14:modId xmlns:p14="http://schemas.microsoft.com/office/powerpoint/2010/main" val="2125613606"/>
              </p:ext>
            </p:extLst>
          </p:nvPr>
        </p:nvGraphicFramePr>
        <p:xfrm>
          <a:off x="4709533" y="5312007"/>
          <a:ext cx="4445100" cy="960120"/>
        </p:xfrm>
        <a:graphic>
          <a:graphicData uri="http://schemas.openxmlformats.org/drawingml/2006/table">
            <a:tbl>
              <a:tblPr>
                <a:tableStyleId>{72833802-FEF1-4C79-8D5D-14CF1EAF98D9}</a:tableStyleId>
              </a:tblPr>
              <a:tblGrid>
                <a:gridCol w="2015112"/>
                <a:gridCol w="2429988"/>
              </a:tblGrid>
              <a:tr h="94804">
                <a:tc>
                  <a:txBody>
                    <a:bodyPr/>
                    <a:lstStyle/>
                    <a:p>
                      <a:pPr algn="l" fontAlgn="b"/>
                      <a:r>
                        <a:rPr lang="en-US" sz="1050" u="none" strike="noStrike" dirty="0"/>
                        <a:t>PC&gt;ipconfig</a:t>
                      </a:r>
                    </a:p>
                  </a:txBody>
                  <a:tcPr marL="0" marR="0" marT="0" marB="0" anchor="b">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rtl="0" fontAlgn="b"/>
                      <a:endParaRPr lang="en-US" altLang="zh-CN" sz="1050" b="0" i="0" u="none" strike="noStrike" dirty="0">
                        <a:effectLst/>
                        <a:latin typeface="宋体" panose="02010600030101010101" pitchFamily="2" charset="-122"/>
                        <a:ea typeface="宋体" panose="02010600030101010101" pitchFamily="2" charset="-122"/>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IPv4 address</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Subnet mask</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Gateway</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Physical address</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 54-89-98-39-22-B7</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94804">
                <a:tc>
                  <a:txBody>
                    <a:bodyPr/>
                    <a:lstStyle/>
                    <a:p>
                      <a:pPr algn="l" rtl="0" fontAlgn="ctr"/>
                      <a:r>
                        <a:rPr lang="en-US" sz="1050" u="none" strike="noStrike" dirty="0"/>
                        <a:t>DNS server</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050" u="none" strike="noStrike" dirty="0"/>
                        <a:t> 0.0.0.0</a:t>
                      </a: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36317" y="2088087"/>
            <a:ext cx="540000" cy="442800"/>
          </a:xfrm>
          <a:prstGeom prst="rect">
            <a:avLst/>
          </a:prstGeom>
        </p:spPr>
      </p:pic>
      <p:pic>
        <p:nvPicPr>
          <p:cNvPr id="51" name="图片 5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36317" y="3399197"/>
            <a:ext cx="540000" cy="442800"/>
          </a:xfrm>
          <a:prstGeom prst="rect">
            <a:avLst/>
          </a:prstGeom>
        </p:spPr>
      </p:pic>
      <p:pic>
        <p:nvPicPr>
          <p:cNvPr id="52" name="图片 51" descr="通用交换机.png"/>
          <p:cNvPicPr>
            <a:picLocks noChangeAspect="1"/>
          </p:cNvPicPr>
          <p:nvPr/>
        </p:nvPicPr>
        <p:blipFill>
          <a:blip r:embed="rId5" cstate="print"/>
          <a:stretch>
            <a:fillRect/>
          </a:stretch>
        </p:blipFill>
        <p:spPr>
          <a:xfrm>
            <a:off x="2036317" y="4508449"/>
            <a:ext cx="540000" cy="441818"/>
          </a:xfrm>
          <a:prstGeom prst="rect">
            <a:avLst/>
          </a:prstGeom>
        </p:spPr>
      </p:pic>
      <p:cxnSp>
        <p:nvCxnSpPr>
          <p:cNvPr id="53" name="直接连接符 52"/>
          <p:cNvCxnSpPr>
            <a:stCxn id="50" idx="2"/>
            <a:endCxn id="51" idx="0"/>
          </p:cNvCxnSpPr>
          <p:nvPr/>
        </p:nvCxnSpPr>
        <p:spPr>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1" idx="2"/>
            <a:endCxn id="52" idx="0"/>
          </p:cNvCxnSpPr>
          <p:nvPr/>
        </p:nvCxnSpPr>
        <p:spPr>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61" idx="0"/>
            <a:endCxn id="52" idx="2"/>
          </p:cNvCxnSpPr>
          <p:nvPr/>
        </p:nvCxnSpPr>
        <p:spPr>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Box 123"/>
          <p:cNvSpPr txBox="1"/>
          <p:nvPr/>
        </p:nvSpPr>
        <p:spPr>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57" name="TextBox 123"/>
          <p:cNvSpPr txBox="1"/>
          <p:nvPr/>
        </p:nvSpPr>
        <p:spPr>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58" name="TextBox 123"/>
          <p:cNvSpPr txBox="1"/>
          <p:nvPr/>
        </p:nvSpPr>
        <p:spPr>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60" name="TextBox 123"/>
          <p:cNvSpPr txBox="1"/>
          <p:nvPr/>
        </p:nvSpPr>
        <p:spPr>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61" name="图片 60" descr="PC.png"/>
          <p:cNvPicPr>
            <a:picLocks noChangeAspect="1"/>
          </p:cNvPicPr>
          <p:nvPr/>
        </p:nvPicPr>
        <p:blipFill>
          <a:blip r:embed="rId6" cstate="print"/>
          <a:stretch>
            <a:fillRect/>
          </a:stretch>
        </p:blipFill>
        <p:spPr>
          <a:xfrm>
            <a:off x="2036317" y="5762812"/>
            <a:ext cx="539063" cy="414000"/>
          </a:xfrm>
          <a:prstGeom prst="rect">
            <a:avLst/>
          </a:prstGeom>
        </p:spPr>
      </p:pic>
      <p:sp>
        <p:nvSpPr>
          <p:cNvPr id="62" name="TextBox 123"/>
          <p:cNvSpPr txBox="1"/>
          <p:nvPr/>
        </p:nvSpPr>
        <p:spPr>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63" name="TextBox 123"/>
          <p:cNvSpPr txBox="1"/>
          <p:nvPr/>
        </p:nvSpPr>
        <p:spPr>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64" name="TextBox 123"/>
          <p:cNvSpPr txBox="1"/>
          <p:nvPr/>
        </p:nvSpPr>
        <p:spPr>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65" name="isḻïḑe">
            <a:extLst>
              <a:ext uri="{FF2B5EF4-FFF2-40B4-BE49-F238E27FC236}">
                <a16:creationId xmlns:a16="http://schemas.microsoft.com/office/drawing/2014/main" xmlns="" id="{24CBC826-002E-4B71-8291-B729E4BED0E3}"/>
              </a:ext>
            </a:extLst>
          </p:cNvPr>
          <p:cNvSpPr txBox="1"/>
          <p:nvPr/>
        </p:nvSpPr>
        <p:spPr bwMode="auto">
          <a:xfrm>
            <a:off x="530925" y="1781925"/>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b="0" dirty="0">
                <a:latin typeface="+mj-lt"/>
              </a:rPr>
              <a:t>DHCP server</a:t>
            </a:r>
          </a:p>
        </p:txBody>
      </p:sp>
      <p:sp>
        <p:nvSpPr>
          <p:cNvPr id="66" name="ïšļïďe">
            <a:extLst>
              <a:ext uri="{FF2B5EF4-FFF2-40B4-BE49-F238E27FC236}">
                <a16:creationId xmlns:a16="http://schemas.microsoft.com/office/drawing/2014/main" xmlns="" id="{FB41FAD4-0BA5-4580-B72E-A6BFF22F8784}"/>
              </a:ext>
            </a:extLst>
          </p:cNvPr>
          <p:cNvSpPr txBox="1"/>
          <p:nvPr/>
        </p:nvSpPr>
        <p:spPr bwMode="auto">
          <a:xfrm>
            <a:off x="530924" y="3405279"/>
            <a:ext cx="1564575"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smtClean="0">
                <a:solidFill>
                  <a:schemeClr val="bg1">
                    <a:lumMod val="50000"/>
                  </a:schemeClr>
                </a:solidFill>
                <a:latin typeface="+mj-lt"/>
              </a:rPr>
              <a:t>DHCP</a:t>
            </a:r>
            <a:br>
              <a:rPr lang="en-US" dirty="0" smtClean="0">
                <a:solidFill>
                  <a:schemeClr val="bg1">
                    <a:lumMod val="50000"/>
                  </a:schemeClr>
                </a:solidFill>
                <a:latin typeface="+mj-lt"/>
              </a:rPr>
            </a:br>
            <a:r>
              <a:rPr lang="en-US" dirty="0" smtClean="0">
                <a:solidFill>
                  <a:schemeClr val="bg1">
                    <a:lumMod val="50000"/>
                  </a:schemeClr>
                </a:solidFill>
                <a:latin typeface="+mj-lt"/>
              </a:rPr>
              <a:t>relay</a:t>
            </a:r>
            <a:br>
              <a:rPr lang="en-US" dirty="0" smtClean="0">
                <a:solidFill>
                  <a:schemeClr val="bg1">
                    <a:lumMod val="50000"/>
                  </a:schemeClr>
                </a:solidFill>
                <a:latin typeface="+mj-lt"/>
              </a:rPr>
            </a:br>
            <a:r>
              <a:rPr lang="en-US" dirty="0" smtClean="0">
                <a:solidFill>
                  <a:schemeClr val="bg1">
                    <a:lumMod val="50000"/>
                  </a:schemeClr>
                </a:solidFill>
                <a:latin typeface="+mj-lt"/>
              </a:rPr>
              <a:t>agent</a:t>
            </a:r>
            <a:endParaRPr lang="en-US" dirty="0">
              <a:solidFill>
                <a:schemeClr val="bg1">
                  <a:lumMod val="50000"/>
                </a:schemeClr>
              </a:solidFill>
              <a:latin typeface="+mj-lt"/>
            </a:endParaRPr>
          </a:p>
        </p:txBody>
      </p:sp>
      <p:sp>
        <p:nvSpPr>
          <p:cNvPr id="67" name="ïṧļíḍê">
            <a:extLst>
              <a:ext uri="{FF2B5EF4-FFF2-40B4-BE49-F238E27FC236}">
                <a16:creationId xmlns:a16="http://schemas.microsoft.com/office/drawing/2014/main" xmlns="" id="{D1BCCD92-D45A-41F7-960F-30FC35568CBF}"/>
              </a:ext>
            </a:extLst>
          </p:cNvPr>
          <p:cNvSpPr txBox="1"/>
          <p:nvPr/>
        </p:nvSpPr>
        <p:spPr bwMode="auto">
          <a:xfrm>
            <a:off x="461658" y="4919773"/>
            <a:ext cx="9708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VLAN</a:t>
            </a:r>
          </a:p>
        </p:txBody>
      </p:sp>
      <p:cxnSp>
        <p:nvCxnSpPr>
          <p:cNvPr id="68" name="直接连接符 67">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8" name="文本占位符 139"/>
          <p:cNvSpPr txBox="1">
            <a:spLocks/>
          </p:cNvSpPr>
          <p:nvPr/>
        </p:nvSpPr>
        <p:spPr bwMode="auto">
          <a:xfrm>
            <a:off x="4244340" y="4030088"/>
            <a:ext cx="7515222" cy="7232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altLang="zh-CN" sz="1200" dirty="0" smtClean="0">
                <a:latin typeface="+mj-lt"/>
              </a:rPr>
              <a:t>The preceding information shows that the physical status of GE 0/0/10 is normal, but GE 0/0/10 is configured as a trunk interface. Modify the configuration on SW6 to configure GE 0/0/10 as an access interface and set the VLAN ID to 56.</a:t>
            </a:r>
          </a:p>
          <a:p>
            <a:pPr>
              <a:lnSpc>
                <a:spcPct val="130000"/>
              </a:lnSpc>
            </a:pPr>
            <a:r>
              <a:rPr lang="en-US" altLang="zh-CN" sz="1200" dirty="0" smtClean="0">
                <a:latin typeface="+mj-lt"/>
              </a:rPr>
              <a:t>After the modification, check whether PC5 can properly obtain an IP address.</a:t>
            </a:r>
          </a:p>
          <a:p>
            <a:pPr marL="92075" indent="-92075">
              <a:lnSpc>
                <a:spcPct val="130000"/>
              </a:lnSpc>
            </a:pPr>
            <a:endParaRPr lang="en-US" altLang="zh-CN" sz="1200" dirty="0" smtClean="0">
              <a:latin typeface="+mj-lt"/>
            </a:endParaRPr>
          </a:p>
          <a:p>
            <a:pPr marL="92075" lvl="1" indent="-92075">
              <a:lnSpc>
                <a:spcPct val="130000"/>
              </a:lnSpc>
            </a:pPr>
            <a:endParaRPr lang="en-US" altLang="zh-CN" sz="1200" dirty="0">
              <a:latin typeface="+mj-lt"/>
            </a:endParaRPr>
          </a:p>
        </p:txBody>
      </p:sp>
    </p:spTree>
    <p:extLst>
      <p:ext uri="{BB962C8B-B14F-4D97-AF65-F5344CB8AC3E}">
        <p14:creationId xmlns:p14="http://schemas.microsoft.com/office/powerpoint/2010/main" val="162297466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auto">
          <a:xfrm>
            <a:off x="4991100" y="1233488"/>
            <a:ext cx="6768462" cy="548437"/>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a:latin typeface="+mj-lt"/>
              </a:rPr>
              <a:t>SW5 is a DHCP relay agent. Query the global configuration of SW5</a:t>
            </a:r>
            <a:r>
              <a:rPr lang="en-US" sz="1400" dirty="0" smtClean="0">
                <a:latin typeface="+mj-lt"/>
              </a:rPr>
              <a:t>.</a:t>
            </a:r>
            <a:endParaRPr lang="en-US" sz="1400" dirty="0">
              <a:latin typeface="+mj-lt"/>
            </a:endParaRPr>
          </a:p>
        </p:txBody>
      </p:sp>
      <p:sp>
        <p:nvSpPr>
          <p:cNvPr id="2" name="标题 1"/>
          <p:cNvSpPr>
            <a:spLocks noGrp="1"/>
          </p:cNvSpPr>
          <p:nvPr>
            <p:ph type="title"/>
          </p:nvPr>
        </p:nvSpPr>
        <p:spPr/>
        <p:txBody>
          <a:bodyPr/>
          <a:lstStyle/>
          <a:p>
            <a:r>
              <a:rPr lang="en-US" dirty="0">
                <a:latin typeface="+mj-lt"/>
              </a:rPr>
              <a:t>Fault Symptom – PC5 Cannot Communicate with Any </a:t>
            </a:r>
            <a:r>
              <a:rPr lang="en-US" dirty="0" smtClean="0">
                <a:latin typeface="+mj-lt"/>
              </a:rPr>
              <a:t>Host (3)</a:t>
            </a:r>
            <a:endParaRPr lang="en-US" dirty="0">
              <a:latin typeface="+mj-lt"/>
            </a:endParaRPr>
          </a:p>
        </p:txBody>
      </p:sp>
      <p:sp>
        <p:nvSpPr>
          <p:cNvPr id="59" name="AutoShape 17"/>
          <p:cNvSpPr>
            <a:spLocks noChangeArrowheads="1"/>
          </p:cNvSpPr>
          <p:nvPr/>
        </p:nvSpPr>
        <p:spPr bwMode="auto">
          <a:xfrm>
            <a:off x="5396667" y="1676973"/>
            <a:ext cx="5198832" cy="1610514"/>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solidFill>
                  <a:srgbClr val="1D1D1A"/>
                </a:solidFill>
                <a:latin typeface="+mj-lt"/>
                <a:ea typeface="方正兰亭黑简体" panose="02000000000000000000" pitchFamily="2" charset="-122"/>
              </a:rPr>
              <a:t>&lt;SW5&gt;display current-configuration </a:t>
            </a:r>
          </a:p>
          <a:p>
            <a:r>
              <a:rPr lang="en-US" sz="1200" dirty="0" err="1">
                <a:solidFill>
                  <a:srgbClr val="1D1D1A"/>
                </a:solidFill>
                <a:latin typeface="+mj-lt"/>
                <a:ea typeface="方正兰亭黑简体" panose="02000000000000000000" pitchFamily="2" charset="-122"/>
              </a:rPr>
              <a:t>dhcp</a:t>
            </a:r>
            <a:r>
              <a:rPr lang="en-US" sz="1200" dirty="0">
                <a:solidFill>
                  <a:srgbClr val="1D1D1A"/>
                </a:solidFill>
                <a:latin typeface="+mj-lt"/>
                <a:ea typeface="方正兰亭黑简体" panose="02000000000000000000" pitchFamily="2" charset="-122"/>
              </a:rPr>
              <a:t> enable</a:t>
            </a:r>
          </a:p>
          <a:p>
            <a:r>
              <a:rPr lang="en-US" sz="1200" dirty="0">
                <a:solidFill>
                  <a:srgbClr val="1D1D1A"/>
                </a:solidFill>
                <a:latin typeface="+mj-lt"/>
                <a:ea typeface="方正兰亭黑简体" panose="02000000000000000000" pitchFamily="2" charset="-122"/>
              </a:rPr>
              <a:t>#</a:t>
            </a:r>
          </a:p>
          <a:p>
            <a:r>
              <a:rPr lang="en-US" sz="1200" dirty="0">
                <a:solidFill>
                  <a:srgbClr val="1D1D1A"/>
                </a:solidFill>
                <a:latin typeface="+mj-lt"/>
                <a:ea typeface="方正兰亭黑简体" panose="02000000000000000000" pitchFamily="2" charset="-122"/>
              </a:rPr>
              <a:t>interface Vlanif35</a:t>
            </a:r>
          </a:p>
          <a:p>
            <a:r>
              <a:rPr lang="en-US" sz="1200" dirty="0">
                <a:solidFill>
                  <a:srgbClr val="1D1D1A"/>
                </a:solidFill>
                <a:latin typeface="+mj-lt"/>
                <a:ea typeface="方正兰亭黑简体" panose="02000000000000000000" pitchFamily="2" charset="-122"/>
              </a:rPr>
              <a:t> </a:t>
            </a:r>
            <a:r>
              <a:rPr lang="en-US" sz="1200" dirty="0" err="1">
                <a:solidFill>
                  <a:srgbClr val="1D1D1A"/>
                </a:solidFill>
                <a:latin typeface="+mj-lt"/>
                <a:ea typeface="方正兰亭黑简体" panose="02000000000000000000" pitchFamily="2" charset="-122"/>
              </a:rPr>
              <a:t>ip</a:t>
            </a:r>
            <a:r>
              <a:rPr lang="en-US" sz="1200" dirty="0">
                <a:solidFill>
                  <a:srgbClr val="1D1D1A"/>
                </a:solidFill>
                <a:latin typeface="+mj-lt"/>
                <a:ea typeface="方正兰亭黑简体" panose="02000000000000000000" pitchFamily="2" charset="-122"/>
              </a:rPr>
              <a:t> address 10.0.35.5 255.255.255.0</a:t>
            </a:r>
          </a:p>
          <a:p>
            <a:r>
              <a:rPr lang="en-US" sz="1200" dirty="0">
                <a:solidFill>
                  <a:srgbClr val="EC7061"/>
                </a:solidFill>
                <a:latin typeface="+mj-lt"/>
                <a:ea typeface="方正兰亭黑简体" panose="02000000000000000000" pitchFamily="2" charset="-122"/>
              </a:rPr>
              <a:t> </a:t>
            </a:r>
            <a:r>
              <a:rPr lang="en-US" sz="1200" dirty="0" err="1">
                <a:solidFill>
                  <a:srgbClr val="EC7061"/>
                </a:solidFill>
                <a:latin typeface="+mj-lt"/>
                <a:ea typeface="方正兰亭黑简体" panose="02000000000000000000" pitchFamily="2" charset="-122"/>
              </a:rPr>
              <a:t>dhcp</a:t>
            </a:r>
            <a:r>
              <a:rPr lang="en-US" sz="1200" dirty="0">
                <a:solidFill>
                  <a:srgbClr val="EC7061"/>
                </a:solidFill>
                <a:latin typeface="+mj-lt"/>
                <a:ea typeface="方正兰亭黑简体" panose="02000000000000000000" pitchFamily="2" charset="-122"/>
              </a:rPr>
              <a:t> select relay</a:t>
            </a:r>
          </a:p>
          <a:p>
            <a:r>
              <a:rPr lang="en-US" sz="1200" dirty="0">
                <a:solidFill>
                  <a:srgbClr val="EC7061"/>
                </a:solidFill>
                <a:latin typeface="+mj-lt"/>
                <a:ea typeface="方正兰亭黑简体" panose="02000000000000000000" pitchFamily="2" charset="-122"/>
              </a:rPr>
              <a:t> </a:t>
            </a:r>
            <a:r>
              <a:rPr lang="en-US" sz="1200" dirty="0" err="1">
                <a:solidFill>
                  <a:srgbClr val="EC7061"/>
                </a:solidFill>
                <a:latin typeface="+mj-lt"/>
                <a:ea typeface="方正兰亭黑简体" panose="02000000000000000000" pitchFamily="2" charset="-122"/>
              </a:rPr>
              <a:t>dhcp</a:t>
            </a:r>
            <a:r>
              <a:rPr lang="en-US" sz="1200" dirty="0">
                <a:solidFill>
                  <a:srgbClr val="EC7061"/>
                </a:solidFill>
                <a:latin typeface="+mj-lt"/>
                <a:ea typeface="方正兰亭黑简体" panose="02000000000000000000" pitchFamily="2" charset="-122"/>
              </a:rPr>
              <a:t> relay server-</a:t>
            </a:r>
            <a:r>
              <a:rPr lang="en-US" sz="1200" dirty="0" err="1">
                <a:solidFill>
                  <a:srgbClr val="EC7061"/>
                </a:solidFill>
                <a:latin typeface="+mj-lt"/>
                <a:ea typeface="方正兰亭黑简体" panose="02000000000000000000" pitchFamily="2" charset="-122"/>
              </a:rPr>
              <a:t>ip</a:t>
            </a:r>
            <a:r>
              <a:rPr lang="en-US" sz="1200" dirty="0">
                <a:solidFill>
                  <a:srgbClr val="EC7061"/>
                </a:solidFill>
                <a:latin typeface="+mj-lt"/>
                <a:ea typeface="方正兰亭黑简体" panose="02000000000000000000" pitchFamily="2" charset="-122"/>
              </a:rPr>
              <a:t> 10.0.35.3</a:t>
            </a:r>
          </a:p>
          <a:p>
            <a:r>
              <a:rPr lang="en-US" sz="1200" dirty="0">
                <a:solidFill>
                  <a:srgbClr val="1D1D1A"/>
                </a:solidFill>
                <a:latin typeface="+mj-lt"/>
                <a:ea typeface="方正兰亭黑简体" panose="02000000000000000000" pitchFamily="2" charset="-122"/>
              </a:rPr>
              <a:t>#</a:t>
            </a:r>
          </a:p>
        </p:txBody>
      </p:sp>
      <p:sp>
        <p:nvSpPr>
          <p:cNvPr id="41" name="AutoShape 17"/>
          <p:cNvSpPr>
            <a:spLocks noChangeArrowheads="1"/>
          </p:cNvSpPr>
          <p:nvPr/>
        </p:nvSpPr>
        <p:spPr bwMode="auto">
          <a:xfrm>
            <a:off x="5396667" y="5051460"/>
            <a:ext cx="5198832" cy="826968"/>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200" dirty="0">
                <a:solidFill>
                  <a:srgbClr val="1D1D1A"/>
                </a:solidFill>
                <a:latin typeface="+mj-lt"/>
                <a:ea typeface="方正兰亭黑简体" panose="02000000000000000000" pitchFamily="2" charset="-122"/>
              </a:rPr>
              <a:t>[SW5]interface </a:t>
            </a:r>
            <a:r>
              <a:rPr lang="en-US" sz="1200" dirty="0" err="1">
                <a:solidFill>
                  <a:srgbClr val="1D1D1A"/>
                </a:solidFill>
                <a:latin typeface="+mj-lt"/>
                <a:ea typeface="方正兰亭黑简体" panose="02000000000000000000" pitchFamily="2" charset="-122"/>
              </a:rPr>
              <a:t>Vlanif</a:t>
            </a:r>
            <a:r>
              <a:rPr lang="en-US" sz="1200" dirty="0">
                <a:solidFill>
                  <a:srgbClr val="1D1D1A"/>
                </a:solidFill>
                <a:latin typeface="+mj-lt"/>
                <a:ea typeface="方正兰亭黑简体" panose="02000000000000000000" pitchFamily="2" charset="-122"/>
              </a:rPr>
              <a:t> 56</a:t>
            </a:r>
          </a:p>
          <a:p>
            <a:r>
              <a:rPr lang="en-US" sz="1200" dirty="0">
                <a:solidFill>
                  <a:srgbClr val="1D1D1A"/>
                </a:solidFill>
                <a:latin typeface="+mj-lt"/>
                <a:ea typeface="方正兰亭黑简体" panose="02000000000000000000" pitchFamily="2" charset="-122"/>
              </a:rPr>
              <a:t>[SW5-Vlanif56]</a:t>
            </a:r>
            <a:r>
              <a:rPr lang="en-US" sz="1200" dirty="0" err="1">
                <a:solidFill>
                  <a:srgbClr val="1D1D1A"/>
                </a:solidFill>
                <a:latin typeface="+mj-lt"/>
                <a:ea typeface="方正兰亭黑简体" panose="02000000000000000000" pitchFamily="2" charset="-122"/>
              </a:rPr>
              <a:t>dhcp</a:t>
            </a:r>
            <a:r>
              <a:rPr lang="en-US" sz="1200" dirty="0">
                <a:solidFill>
                  <a:srgbClr val="1D1D1A"/>
                </a:solidFill>
                <a:latin typeface="+mj-lt"/>
                <a:ea typeface="方正兰亭黑简体" panose="02000000000000000000" pitchFamily="2" charset="-122"/>
              </a:rPr>
              <a:t> select relay</a:t>
            </a:r>
          </a:p>
          <a:p>
            <a:r>
              <a:rPr lang="en-US" sz="1200" dirty="0">
                <a:solidFill>
                  <a:srgbClr val="1D1D1A"/>
                </a:solidFill>
                <a:latin typeface="+mj-lt"/>
                <a:ea typeface="方正兰亭黑简体" panose="02000000000000000000" pitchFamily="2" charset="-122"/>
              </a:rPr>
              <a:t>[SW5-Vlanif56]</a:t>
            </a:r>
            <a:r>
              <a:rPr lang="en-US" sz="1200" dirty="0" err="1">
                <a:solidFill>
                  <a:srgbClr val="1D1D1A"/>
                </a:solidFill>
                <a:latin typeface="+mj-lt"/>
                <a:ea typeface="方正兰亭黑简体" panose="02000000000000000000" pitchFamily="2" charset="-122"/>
              </a:rPr>
              <a:t>dhcp</a:t>
            </a:r>
            <a:r>
              <a:rPr lang="en-US" sz="1200" dirty="0">
                <a:solidFill>
                  <a:srgbClr val="1D1D1A"/>
                </a:solidFill>
                <a:latin typeface="+mj-lt"/>
                <a:ea typeface="方正兰亭黑简体" panose="02000000000000000000" pitchFamily="2" charset="-122"/>
              </a:rPr>
              <a:t> relay server-</a:t>
            </a:r>
            <a:r>
              <a:rPr lang="en-US" sz="1200" dirty="0" err="1">
                <a:solidFill>
                  <a:srgbClr val="1D1D1A"/>
                </a:solidFill>
                <a:latin typeface="+mj-lt"/>
                <a:ea typeface="方正兰亭黑简体" panose="02000000000000000000" pitchFamily="2" charset="-122"/>
              </a:rPr>
              <a:t>ip</a:t>
            </a:r>
            <a:r>
              <a:rPr lang="en-US" sz="1200" dirty="0">
                <a:solidFill>
                  <a:srgbClr val="1D1D1A"/>
                </a:solidFill>
                <a:latin typeface="+mj-lt"/>
                <a:ea typeface="方正兰亭黑简体" panose="02000000000000000000" pitchFamily="2" charset="-122"/>
              </a:rPr>
              <a:t> 10.0.35.3</a:t>
            </a:r>
          </a:p>
        </p:txBody>
      </p:sp>
      <p:sp>
        <p:nvSpPr>
          <p:cNvPr id="62" name="左大括号 61"/>
          <p:cNvSpPr/>
          <p:nvPr/>
        </p:nvSpPr>
        <p:spPr>
          <a:xfrm rot="10800000">
            <a:off x="2772575" y="3411341"/>
            <a:ext cx="341732" cy="460569"/>
          </a:xfrm>
          <a:prstGeom prst="leftBrace">
            <a:avLst>
              <a:gd name="adj1" fmla="val 8333"/>
              <a:gd name="adj2" fmla="val 4737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mj-lt"/>
            </a:endParaRPr>
          </a:p>
        </p:txBody>
      </p:sp>
      <p:sp>
        <p:nvSpPr>
          <p:cNvPr id="64" name="文本占位符 139"/>
          <p:cNvSpPr txBox="1">
            <a:spLocks/>
          </p:cNvSpPr>
          <p:nvPr/>
        </p:nvSpPr>
        <p:spPr bwMode="auto">
          <a:xfrm>
            <a:off x="3922295" y="5940629"/>
            <a:ext cx="7837267" cy="35268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a:latin typeface="+mj-lt"/>
              </a:rPr>
              <a:t>After the modification, PC5 still cannot obtain an IP address.</a:t>
            </a:r>
          </a:p>
        </p:txBody>
      </p:sp>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36317" y="2088087"/>
            <a:ext cx="540000" cy="442800"/>
          </a:xfrm>
          <a:prstGeom prst="rect">
            <a:avLst/>
          </a:prstGeom>
        </p:spPr>
      </p:pic>
      <p:pic>
        <p:nvPicPr>
          <p:cNvPr id="56" name="图片 5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36317" y="3399197"/>
            <a:ext cx="540000" cy="442800"/>
          </a:xfrm>
          <a:prstGeom prst="rect">
            <a:avLst/>
          </a:prstGeom>
        </p:spPr>
      </p:pic>
      <p:pic>
        <p:nvPicPr>
          <p:cNvPr id="63" name="图片 62" descr="通用交换机.png"/>
          <p:cNvPicPr>
            <a:picLocks noChangeAspect="1"/>
          </p:cNvPicPr>
          <p:nvPr/>
        </p:nvPicPr>
        <p:blipFill>
          <a:blip r:embed="rId5" cstate="print"/>
          <a:stretch>
            <a:fillRect/>
          </a:stretch>
        </p:blipFill>
        <p:spPr>
          <a:xfrm>
            <a:off x="2036317" y="4508449"/>
            <a:ext cx="540000" cy="441818"/>
          </a:xfrm>
          <a:prstGeom prst="rect">
            <a:avLst/>
          </a:prstGeom>
        </p:spPr>
      </p:pic>
      <p:cxnSp>
        <p:nvCxnSpPr>
          <p:cNvPr id="65" name="直接连接符 64"/>
          <p:cNvCxnSpPr>
            <a:stCxn id="55" idx="2"/>
            <a:endCxn id="56" idx="0"/>
          </p:cNvCxnSpPr>
          <p:nvPr/>
        </p:nvCxnSpPr>
        <p:spPr>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56" idx="2"/>
            <a:endCxn id="63" idx="0"/>
          </p:cNvCxnSpPr>
          <p:nvPr/>
        </p:nvCxnSpPr>
        <p:spPr>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72" idx="0"/>
            <a:endCxn id="63" idx="2"/>
          </p:cNvCxnSpPr>
          <p:nvPr/>
        </p:nvCxnSpPr>
        <p:spPr>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123"/>
          <p:cNvSpPr txBox="1"/>
          <p:nvPr/>
        </p:nvSpPr>
        <p:spPr>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69" name="TextBox 123"/>
          <p:cNvSpPr txBox="1"/>
          <p:nvPr/>
        </p:nvSpPr>
        <p:spPr>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70" name="TextBox 123"/>
          <p:cNvSpPr txBox="1"/>
          <p:nvPr/>
        </p:nvSpPr>
        <p:spPr>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71" name="TextBox 123"/>
          <p:cNvSpPr txBox="1"/>
          <p:nvPr/>
        </p:nvSpPr>
        <p:spPr>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72" name="图片 71" descr="PC.png"/>
          <p:cNvPicPr>
            <a:picLocks noChangeAspect="1"/>
          </p:cNvPicPr>
          <p:nvPr/>
        </p:nvPicPr>
        <p:blipFill>
          <a:blip r:embed="rId6" cstate="print"/>
          <a:stretch>
            <a:fillRect/>
          </a:stretch>
        </p:blipFill>
        <p:spPr>
          <a:xfrm>
            <a:off x="2036317" y="5762812"/>
            <a:ext cx="539063" cy="414000"/>
          </a:xfrm>
          <a:prstGeom prst="rect">
            <a:avLst/>
          </a:prstGeom>
        </p:spPr>
      </p:pic>
      <p:sp>
        <p:nvSpPr>
          <p:cNvPr id="73" name="TextBox 123"/>
          <p:cNvSpPr txBox="1"/>
          <p:nvPr/>
        </p:nvSpPr>
        <p:spPr>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74" name="TextBox 123"/>
          <p:cNvSpPr txBox="1"/>
          <p:nvPr/>
        </p:nvSpPr>
        <p:spPr>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75" name="TextBox 123"/>
          <p:cNvSpPr txBox="1"/>
          <p:nvPr/>
        </p:nvSpPr>
        <p:spPr>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76" name="isḻïḑe">
            <a:extLst>
              <a:ext uri="{FF2B5EF4-FFF2-40B4-BE49-F238E27FC236}">
                <a16:creationId xmlns:a16="http://schemas.microsoft.com/office/drawing/2014/main" xmlns="" id="{24CBC826-002E-4B71-8291-B729E4BED0E3}"/>
              </a:ext>
            </a:extLst>
          </p:cNvPr>
          <p:cNvSpPr txBox="1"/>
          <p:nvPr/>
        </p:nvSpPr>
        <p:spPr bwMode="auto">
          <a:xfrm>
            <a:off x="547189" y="1781925"/>
            <a:ext cx="130037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b="0" dirty="0">
                <a:latin typeface="+mj-lt"/>
              </a:rPr>
              <a:t>DHCP server</a:t>
            </a:r>
          </a:p>
        </p:txBody>
      </p:sp>
      <p:sp>
        <p:nvSpPr>
          <p:cNvPr id="77" name="ïšļïďe">
            <a:extLst>
              <a:ext uri="{FF2B5EF4-FFF2-40B4-BE49-F238E27FC236}">
                <a16:creationId xmlns:a16="http://schemas.microsoft.com/office/drawing/2014/main" xmlns="" id="{FB41FAD4-0BA5-4580-B72E-A6BFF22F8784}"/>
              </a:ext>
            </a:extLst>
          </p:cNvPr>
          <p:cNvSpPr txBox="1"/>
          <p:nvPr/>
        </p:nvSpPr>
        <p:spPr bwMode="auto">
          <a:xfrm>
            <a:off x="547189" y="3394393"/>
            <a:ext cx="130037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a:t>
            </a:r>
            <a:r>
              <a:rPr lang="en-US" dirty="0" smtClean="0">
                <a:latin typeface="+mj-lt"/>
              </a:rPr>
              <a:t/>
            </a:r>
            <a:br>
              <a:rPr lang="en-US" dirty="0" smtClean="0">
                <a:latin typeface="+mj-lt"/>
              </a:rPr>
            </a:br>
            <a:r>
              <a:rPr lang="en-US" dirty="0" smtClean="0">
                <a:latin typeface="+mj-lt"/>
              </a:rPr>
              <a:t>relay </a:t>
            </a:r>
            <a:br>
              <a:rPr lang="en-US" dirty="0" smtClean="0">
                <a:latin typeface="+mj-lt"/>
              </a:rPr>
            </a:br>
            <a:r>
              <a:rPr lang="en-US" dirty="0" smtClean="0">
                <a:latin typeface="+mj-lt"/>
              </a:rPr>
              <a:t>agent</a:t>
            </a:r>
            <a:endParaRPr lang="en-US" dirty="0">
              <a:latin typeface="+mj-lt"/>
            </a:endParaRPr>
          </a:p>
        </p:txBody>
      </p:sp>
      <p:sp>
        <p:nvSpPr>
          <p:cNvPr id="78" name="ïṧļíḍê">
            <a:extLst>
              <a:ext uri="{FF2B5EF4-FFF2-40B4-BE49-F238E27FC236}">
                <a16:creationId xmlns:a16="http://schemas.microsoft.com/office/drawing/2014/main" xmlns="" id="{D1BCCD92-D45A-41F7-960F-30FC35568CBF}"/>
              </a:ext>
            </a:extLst>
          </p:cNvPr>
          <p:cNvSpPr txBox="1"/>
          <p:nvPr/>
        </p:nvSpPr>
        <p:spPr bwMode="auto">
          <a:xfrm>
            <a:off x="473652" y="4919773"/>
            <a:ext cx="95887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VLAN</a:t>
            </a:r>
          </a:p>
        </p:txBody>
      </p:sp>
      <p:cxnSp>
        <p:nvCxnSpPr>
          <p:cNvPr id="79" name="直接连接符 78">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7" name="文本占位符 139"/>
          <p:cNvSpPr txBox="1">
            <a:spLocks/>
          </p:cNvSpPr>
          <p:nvPr/>
        </p:nvSpPr>
        <p:spPr bwMode="auto">
          <a:xfrm>
            <a:off x="4991100" y="3413098"/>
            <a:ext cx="6768462" cy="168190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altLang="zh-CN" sz="1400" dirty="0">
                <a:latin typeface="+mj-lt"/>
              </a:rPr>
              <a:t>The DHCP service has been enabled on SW5 and the DHCP relay agent has been configured. However, after the data packets sent by PC5 pass through SW6, SW6 adds the tag with VLAN ID 56 to the packets before forwarding them. As a result, the DHCP relay interface configured on SW5 is incorrect.</a:t>
            </a:r>
          </a:p>
          <a:p>
            <a:pPr>
              <a:lnSpc>
                <a:spcPct val="130000"/>
              </a:lnSpc>
            </a:pPr>
            <a:r>
              <a:rPr lang="en-US" altLang="zh-CN" sz="1400" dirty="0">
                <a:latin typeface="+mj-lt"/>
              </a:rPr>
              <a:t>Modify the configuration of SW5:</a:t>
            </a:r>
          </a:p>
        </p:txBody>
      </p:sp>
    </p:spTree>
    <p:extLst>
      <p:ext uri="{BB962C8B-B14F-4D97-AF65-F5344CB8AC3E}">
        <p14:creationId xmlns:p14="http://schemas.microsoft.com/office/powerpoint/2010/main" val="12923695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auto">
          <a:xfrm>
            <a:off x="4503420" y="1256019"/>
            <a:ext cx="7256142" cy="3659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sz="1400" dirty="0">
                <a:latin typeface="+mj-lt"/>
              </a:rPr>
              <a:t>Query the DHCP relay status of SW5.</a:t>
            </a:r>
          </a:p>
          <a:p>
            <a:pPr marL="0" indent="0">
              <a:lnSpc>
                <a:spcPct val="120000"/>
              </a:lnSpc>
              <a:buNone/>
            </a:pPr>
            <a:endParaRPr lang="en-US" altLang="zh-CN" sz="1400" dirty="0">
              <a:latin typeface="+mj-lt"/>
            </a:endParaRPr>
          </a:p>
          <a:p>
            <a:pPr>
              <a:lnSpc>
                <a:spcPct val="120000"/>
              </a:lnSpc>
            </a:pPr>
            <a:endParaRPr lang="en-US" altLang="zh-CN" sz="1400" dirty="0" smtClean="0">
              <a:latin typeface="+mj-lt"/>
            </a:endParaRPr>
          </a:p>
          <a:p>
            <a:pPr>
              <a:lnSpc>
                <a:spcPct val="120000"/>
              </a:lnSpc>
            </a:pPr>
            <a:endParaRPr lang="en-US" altLang="zh-CN" sz="1400" dirty="0">
              <a:latin typeface="+mj-lt"/>
            </a:endParaRPr>
          </a:p>
          <a:p>
            <a:pPr>
              <a:lnSpc>
                <a:spcPct val="120000"/>
              </a:lnSpc>
            </a:pPr>
            <a:endParaRPr lang="en-US" altLang="zh-CN" sz="1400" dirty="0" smtClean="0">
              <a:latin typeface="+mj-lt"/>
            </a:endParaRPr>
          </a:p>
        </p:txBody>
      </p:sp>
      <p:sp>
        <p:nvSpPr>
          <p:cNvPr id="2" name="标题 1"/>
          <p:cNvSpPr>
            <a:spLocks noGrp="1"/>
          </p:cNvSpPr>
          <p:nvPr>
            <p:ph type="title"/>
          </p:nvPr>
        </p:nvSpPr>
        <p:spPr/>
        <p:txBody>
          <a:bodyPr/>
          <a:lstStyle/>
          <a:p>
            <a:r>
              <a:rPr lang="en-US" dirty="0">
                <a:latin typeface="+mj-lt"/>
              </a:rPr>
              <a:t>Fault Symptom – PC5 Cannot Communicate with Any </a:t>
            </a:r>
            <a:r>
              <a:rPr lang="en-US" dirty="0" smtClean="0">
                <a:latin typeface="+mj-lt"/>
              </a:rPr>
              <a:t>Host (4)</a:t>
            </a:r>
            <a:endParaRPr lang="en-US" dirty="0">
              <a:latin typeface="+mj-lt"/>
            </a:endParaRPr>
          </a:p>
        </p:txBody>
      </p:sp>
      <p:sp>
        <p:nvSpPr>
          <p:cNvPr id="59" name="AutoShape 17"/>
          <p:cNvSpPr>
            <a:spLocks noChangeArrowheads="1"/>
          </p:cNvSpPr>
          <p:nvPr/>
        </p:nvSpPr>
        <p:spPr bwMode="auto">
          <a:xfrm>
            <a:off x="5459904" y="1621971"/>
            <a:ext cx="5198832" cy="1951682"/>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[SW5]display </a:t>
            </a:r>
            <a:r>
              <a:rPr lang="en-US" sz="1100" dirty="0" err="1">
                <a:solidFill>
                  <a:srgbClr val="1D1D1A"/>
                </a:solidFill>
                <a:latin typeface="+mj-lt"/>
                <a:ea typeface="方正兰亭黑简体" panose="02000000000000000000" pitchFamily="2" charset="-122"/>
              </a:rPr>
              <a:t>dhcp</a:t>
            </a:r>
            <a:r>
              <a:rPr lang="en-US" sz="1100" dirty="0">
                <a:solidFill>
                  <a:srgbClr val="1D1D1A"/>
                </a:solidFill>
                <a:latin typeface="+mj-lt"/>
                <a:ea typeface="方正兰亭黑简体" panose="02000000000000000000" pitchFamily="2" charset="-122"/>
              </a:rPr>
              <a:t> relay statistics </a:t>
            </a:r>
          </a:p>
          <a:p>
            <a:r>
              <a:rPr lang="en-US" sz="1100" dirty="0">
                <a:solidFill>
                  <a:srgbClr val="1D1D1A"/>
                </a:solidFill>
                <a:latin typeface="+mj-lt"/>
                <a:ea typeface="方正兰亭黑简体" panose="02000000000000000000" pitchFamily="2" charset="-122"/>
              </a:rPr>
              <a:t> The statistics of DHCP RELAY:</a:t>
            </a:r>
          </a:p>
          <a:p>
            <a:r>
              <a:rPr lang="en-US" sz="1100" dirty="0">
                <a:solidFill>
                  <a:srgbClr val="1D1D1A"/>
                </a:solidFill>
                <a:latin typeface="+mj-lt"/>
                <a:ea typeface="方正兰亭黑简体" panose="02000000000000000000" pitchFamily="2" charset="-122"/>
              </a:rPr>
              <a:t>    DHCP packets received from clients    : 11</a:t>
            </a:r>
          </a:p>
          <a:p>
            <a:r>
              <a:rPr lang="en-US" sz="1100" dirty="0">
                <a:solidFill>
                  <a:srgbClr val="1D1D1A"/>
                </a:solidFill>
                <a:latin typeface="+mj-lt"/>
                <a:ea typeface="方正兰亭黑简体" panose="02000000000000000000" pitchFamily="2" charset="-122"/>
              </a:rPr>
              <a:t>        DHCP DISCOVER packets received    : 11</a:t>
            </a:r>
          </a:p>
          <a:p>
            <a:r>
              <a:rPr lang="en-US" sz="1100" dirty="0">
                <a:solidFill>
                  <a:srgbClr val="1D1D1A"/>
                </a:solidFill>
                <a:latin typeface="+mj-lt"/>
                <a:ea typeface="方正兰亭黑简体" panose="02000000000000000000" pitchFamily="2" charset="-122"/>
              </a:rPr>
              <a:t>        DHCP REQUEST packets received     : 0</a:t>
            </a:r>
          </a:p>
          <a:p>
            <a:r>
              <a:rPr lang="en-US" sz="1100" dirty="0">
                <a:solidFill>
                  <a:srgbClr val="1D1D1A"/>
                </a:solidFill>
                <a:latin typeface="+mj-lt"/>
                <a:ea typeface="方正兰亭黑简体" panose="02000000000000000000" pitchFamily="2" charset="-122"/>
              </a:rPr>
              <a:t>        DHCP RELEASE packets received     : 0</a:t>
            </a:r>
          </a:p>
          <a:p>
            <a:r>
              <a:rPr lang="en-US" sz="1100" dirty="0">
                <a:solidFill>
                  <a:srgbClr val="1D1D1A"/>
                </a:solidFill>
                <a:latin typeface="+mj-lt"/>
                <a:ea typeface="方正兰亭黑简体" panose="02000000000000000000" pitchFamily="2" charset="-122"/>
              </a:rPr>
              <a:t>        DHCP INFORM packets received      : 0</a:t>
            </a:r>
          </a:p>
          <a:p>
            <a:r>
              <a:rPr lang="en-US" sz="1100" dirty="0">
                <a:solidFill>
                  <a:srgbClr val="1D1D1A"/>
                </a:solidFill>
                <a:latin typeface="+mj-lt"/>
                <a:ea typeface="方正兰亭黑简体" panose="02000000000000000000" pitchFamily="2" charset="-122"/>
              </a:rPr>
              <a:t>        DHCP DECLINE packets received     : 0</a:t>
            </a:r>
          </a:p>
          <a:p>
            <a:r>
              <a:rPr lang="en-US" sz="1100" dirty="0">
                <a:solidFill>
                  <a:srgbClr val="1D1D1A"/>
                </a:solidFill>
                <a:latin typeface="+mj-lt"/>
                <a:ea typeface="方正兰亭黑简体" panose="02000000000000000000" pitchFamily="2" charset="-122"/>
              </a:rPr>
              <a:t>    DHCP packets sent to clients              : 0</a:t>
            </a:r>
          </a:p>
          <a:p>
            <a:r>
              <a:rPr lang="en-US" sz="1100" dirty="0">
                <a:solidFill>
                  <a:srgbClr val="1D1D1A"/>
                </a:solidFill>
                <a:latin typeface="+mj-lt"/>
                <a:ea typeface="方正兰亭黑简体" panose="02000000000000000000" pitchFamily="2" charset="-122"/>
              </a:rPr>
              <a:t>    DHCP packets received from servers    : 0</a:t>
            </a:r>
          </a:p>
          <a:p>
            <a:r>
              <a:rPr lang="en-US" sz="1100" dirty="0">
                <a:solidFill>
                  <a:srgbClr val="1D1D1A"/>
                </a:solidFill>
                <a:latin typeface="+mj-lt"/>
                <a:ea typeface="方正兰亭黑简体" panose="02000000000000000000" pitchFamily="2" charset="-122"/>
              </a:rPr>
              <a:t>    DHCP packets sent to servers             : 11</a:t>
            </a:r>
          </a:p>
        </p:txBody>
      </p:sp>
      <p:sp>
        <p:nvSpPr>
          <p:cNvPr id="41" name="AutoShape 17"/>
          <p:cNvSpPr>
            <a:spLocks noChangeArrowheads="1"/>
          </p:cNvSpPr>
          <p:nvPr/>
        </p:nvSpPr>
        <p:spPr bwMode="auto">
          <a:xfrm>
            <a:off x="5459904" y="4419600"/>
            <a:ext cx="5198832" cy="1949302"/>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100" dirty="0">
                <a:solidFill>
                  <a:srgbClr val="1D1D1A"/>
                </a:solidFill>
                <a:latin typeface="+mj-lt"/>
                <a:ea typeface="方正兰亭黑简体" panose="02000000000000000000" pitchFamily="2" charset="-122"/>
              </a:rPr>
              <a:t>&lt;R3&gt;display  current-configuration </a:t>
            </a:r>
          </a:p>
          <a:p>
            <a:r>
              <a:rPr lang="en-US" sz="1100" dirty="0" err="1">
                <a:solidFill>
                  <a:srgbClr val="1D1D1A"/>
                </a:solidFill>
                <a:latin typeface="+mj-lt"/>
                <a:ea typeface="方正兰亭黑简体" panose="02000000000000000000" pitchFamily="2" charset="-122"/>
              </a:rPr>
              <a:t>dhcp</a:t>
            </a:r>
            <a:r>
              <a:rPr lang="en-US" sz="1100" dirty="0">
                <a:solidFill>
                  <a:srgbClr val="1D1D1A"/>
                </a:solidFill>
                <a:latin typeface="+mj-lt"/>
                <a:ea typeface="方正兰亭黑简体" panose="02000000000000000000" pitchFamily="2" charset="-122"/>
              </a:rPr>
              <a:t> enable</a:t>
            </a:r>
          </a:p>
          <a:p>
            <a:r>
              <a:rPr lang="en-US" sz="1100" dirty="0">
                <a:solidFill>
                  <a:srgbClr val="1D1D1A"/>
                </a:solidFill>
                <a:latin typeface="+mj-lt"/>
                <a:ea typeface="方正兰亭黑简体" panose="02000000000000000000" pitchFamily="2" charset="-122"/>
              </a:rPr>
              <a:t>#</a:t>
            </a:r>
          </a:p>
          <a:p>
            <a:r>
              <a:rPr lang="en-US" sz="1100" dirty="0" err="1">
                <a:solidFill>
                  <a:srgbClr val="1D1D1A"/>
                </a:solidFill>
                <a:latin typeface="+mj-lt"/>
                <a:ea typeface="方正兰亭黑简体" panose="02000000000000000000" pitchFamily="2" charset="-122"/>
              </a:rPr>
              <a:t>ip</a:t>
            </a:r>
            <a:r>
              <a:rPr lang="en-US" sz="1100" dirty="0">
                <a:solidFill>
                  <a:srgbClr val="1D1D1A"/>
                </a:solidFill>
                <a:latin typeface="+mj-lt"/>
                <a:ea typeface="方正兰亭黑简体" panose="02000000000000000000" pitchFamily="2" charset="-122"/>
              </a:rPr>
              <a:t> pool test</a:t>
            </a:r>
          </a:p>
          <a:p>
            <a:r>
              <a:rPr lang="en-US" sz="1100" dirty="0">
                <a:solidFill>
                  <a:srgbClr val="1D1D1A"/>
                </a:solidFill>
                <a:latin typeface="+mj-lt"/>
                <a:ea typeface="方正兰亭黑简体" panose="02000000000000000000" pitchFamily="2" charset="-122"/>
              </a:rPr>
              <a:t> gateway-list 192.168.56.254 </a:t>
            </a:r>
          </a:p>
          <a:p>
            <a:r>
              <a:rPr lang="en-US" sz="1100" dirty="0">
                <a:solidFill>
                  <a:srgbClr val="1D1D1A"/>
                </a:solidFill>
                <a:latin typeface="+mj-lt"/>
                <a:ea typeface="方正兰亭黑简体" panose="02000000000000000000" pitchFamily="2" charset="-122"/>
              </a:rPr>
              <a:t> network 192.168.56.0 mask 255.255.255.0 </a:t>
            </a:r>
          </a:p>
          <a:p>
            <a:r>
              <a:rPr lang="en-US" sz="1100" dirty="0">
                <a:solidFill>
                  <a:srgbClr val="1D1D1A"/>
                </a:solidFill>
                <a:latin typeface="+mj-lt"/>
                <a:ea typeface="方正兰亭黑简体" panose="02000000000000000000" pitchFamily="2" charset="-122"/>
              </a:rPr>
              <a:t> excluded-</a:t>
            </a:r>
            <a:r>
              <a:rPr lang="en-US" sz="1100" dirty="0" err="1">
                <a:solidFill>
                  <a:srgbClr val="1D1D1A"/>
                </a:solidFill>
                <a:latin typeface="+mj-lt"/>
                <a:ea typeface="方正兰亭黑简体" panose="02000000000000000000" pitchFamily="2" charset="-122"/>
              </a:rPr>
              <a:t>ip</a:t>
            </a:r>
            <a:r>
              <a:rPr lang="en-US" sz="1100" dirty="0">
                <a:solidFill>
                  <a:srgbClr val="1D1D1A"/>
                </a:solidFill>
                <a:latin typeface="+mj-lt"/>
                <a:ea typeface="方正兰亭黑简体" panose="02000000000000000000" pitchFamily="2" charset="-122"/>
              </a:rPr>
              <a:t>-address 192.168.56.6 </a:t>
            </a:r>
          </a:p>
          <a:p>
            <a:r>
              <a:rPr lang="en-US" sz="1100" dirty="0">
                <a:solidFill>
                  <a:srgbClr val="1D1D1A"/>
                </a:solidFill>
                <a:latin typeface="+mj-lt"/>
                <a:ea typeface="方正兰亭黑简体" panose="02000000000000000000" pitchFamily="2" charset="-122"/>
              </a:rPr>
              <a:t> </a:t>
            </a:r>
            <a:r>
              <a:rPr lang="en-US" sz="1100" dirty="0" err="1">
                <a:solidFill>
                  <a:srgbClr val="1D1D1A"/>
                </a:solidFill>
                <a:latin typeface="+mj-lt"/>
                <a:ea typeface="方正兰亭黑简体" panose="02000000000000000000" pitchFamily="2" charset="-122"/>
              </a:rPr>
              <a:t>dns</a:t>
            </a:r>
            <a:r>
              <a:rPr lang="en-US" sz="1100" dirty="0">
                <a:solidFill>
                  <a:srgbClr val="1D1D1A"/>
                </a:solidFill>
                <a:latin typeface="+mj-lt"/>
                <a:ea typeface="方正兰亭黑简体" panose="02000000000000000000" pitchFamily="2" charset="-122"/>
              </a:rPr>
              <a:t>-list 192.168.1.1 </a:t>
            </a:r>
          </a:p>
          <a:p>
            <a:r>
              <a:rPr lang="en-US" sz="1100" dirty="0">
                <a:solidFill>
                  <a:srgbClr val="1D1D1A"/>
                </a:solidFill>
                <a:latin typeface="+mj-lt"/>
                <a:ea typeface="方正兰亭黑简体" panose="02000000000000000000" pitchFamily="2" charset="-122"/>
              </a:rPr>
              <a:t>#</a:t>
            </a:r>
          </a:p>
          <a:p>
            <a:r>
              <a:rPr lang="en-US" sz="1100" dirty="0">
                <a:solidFill>
                  <a:srgbClr val="1D1D1A"/>
                </a:solidFill>
                <a:latin typeface="+mj-lt"/>
                <a:ea typeface="方正兰亭黑简体" panose="02000000000000000000" pitchFamily="2" charset="-122"/>
              </a:rPr>
              <a:t>interface GigabitEthernet0/0/2</a:t>
            </a:r>
          </a:p>
          <a:p>
            <a:r>
              <a:rPr lang="en-US" sz="1100" dirty="0" err="1">
                <a:solidFill>
                  <a:srgbClr val="1D1D1A"/>
                </a:solidFill>
                <a:latin typeface="+mj-lt"/>
                <a:ea typeface="方正兰亭黑简体" panose="02000000000000000000" pitchFamily="2" charset="-122"/>
              </a:rPr>
              <a:t>dhcp</a:t>
            </a:r>
            <a:r>
              <a:rPr lang="en-US" sz="1100" dirty="0">
                <a:solidFill>
                  <a:srgbClr val="1D1D1A"/>
                </a:solidFill>
                <a:latin typeface="+mj-lt"/>
                <a:ea typeface="方正兰亭黑简体" panose="02000000000000000000" pitchFamily="2" charset="-122"/>
              </a:rPr>
              <a:t> select </a:t>
            </a:r>
            <a:r>
              <a:rPr lang="en-US" sz="1100" dirty="0" smtClean="0">
                <a:solidFill>
                  <a:srgbClr val="1D1D1A"/>
                </a:solidFill>
                <a:latin typeface="+mj-lt"/>
                <a:ea typeface="方正兰亭黑简体" panose="02000000000000000000" pitchFamily="2" charset="-122"/>
              </a:rPr>
              <a:t>global</a:t>
            </a:r>
            <a:endParaRPr lang="en-US" sz="1100" dirty="0">
              <a:solidFill>
                <a:srgbClr val="1D1D1A"/>
              </a:solidFill>
              <a:latin typeface="+mj-lt"/>
              <a:ea typeface="方正兰亭黑简体" panose="02000000000000000000" pitchFamily="2" charset="-122"/>
            </a:endParaRPr>
          </a:p>
        </p:txBody>
      </p:sp>
      <p:sp>
        <p:nvSpPr>
          <p:cNvPr id="58" name="左大括号 57"/>
          <p:cNvSpPr/>
          <p:nvPr/>
        </p:nvSpPr>
        <p:spPr>
          <a:xfrm rot="10800000">
            <a:off x="2675577" y="2338482"/>
            <a:ext cx="308344" cy="1169101"/>
          </a:xfrm>
          <a:prstGeom prst="leftBrace">
            <a:avLst>
              <a:gd name="adj1" fmla="val 8333"/>
              <a:gd name="adj2" fmla="val 4737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mj-lt"/>
            </a:endParaRPr>
          </a:p>
        </p:txBody>
      </p:sp>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36317" y="2088087"/>
            <a:ext cx="540000" cy="442800"/>
          </a:xfrm>
          <a:prstGeom prst="rect">
            <a:avLst/>
          </a:prstGeom>
        </p:spPr>
      </p:pic>
      <p:pic>
        <p:nvPicPr>
          <p:cNvPr id="89" name="图片 8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36317" y="3399197"/>
            <a:ext cx="540000" cy="442800"/>
          </a:xfrm>
          <a:prstGeom prst="rect">
            <a:avLst/>
          </a:prstGeom>
        </p:spPr>
      </p:pic>
      <p:pic>
        <p:nvPicPr>
          <p:cNvPr id="90" name="图片 89" descr="通用交换机.png"/>
          <p:cNvPicPr>
            <a:picLocks noChangeAspect="1"/>
          </p:cNvPicPr>
          <p:nvPr/>
        </p:nvPicPr>
        <p:blipFill>
          <a:blip r:embed="rId5" cstate="print"/>
          <a:stretch>
            <a:fillRect/>
          </a:stretch>
        </p:blipFill>
        <p:spPr>
          <a:xfrm>
            <a:off x="2036317" y="4508449"/>
            <a:ext cx="540000" cy="441818"/>
          </a:xfrm>
          <a:prstGeom prst="rect">
            <a:avLst/>
          </a:prstGeom>
        </p:spPr>
      </p:pic>
      <p:cxnSp>
        <p:nvCxnSpPr>
          <p:cNvPr id="91" name="直接连接符 90"/>
          <p:cNvCxnSpPr>
            <a:stCxn id="88" idx="2"/>
            <a:endCxn id="89" idx="0"/>
          </p:cNvCxnSpPr>
          <p:nvPr/>
        </p:nvCxnSpPr>
        <p:spPr>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9" idx="2"/>
            <a:endCxn id="90" idx="0"/>
          </p:cNvCxnSpPr>
          <p:nvPr/>
        </p:nvCxnSpPr>
        <p:spPr>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98" idx="0"/>
            <a:endCxn id="90" idx="2"/>
          </p:cNvCxnSpPr>
          <p:nvPr/>
        </p:nvCxnSpPr>
        <p:spPr>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123"/>
          <p:cNvSpPr txBox="1"/>
          <p:nvPr/>
        </p:nvSpPr>
        <p:spPr>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95" name="TextBox 123"/>
          <p:cNvSpPr txBox="1"/>
          <p:nvPr/>
        </p:nvSpPr>
        <p:spPr>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96" name="TextBox 123"/>
          <p:cNvSpPr txBox="1"/>
          <p:nvPr/>
        </p:nvSpPr>
        <p:spPr>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97" name="TextBox 123"/>
          <p:cNvSpPr txBox="1"/>
          <p:nvPr/>
        </p:nvSpPr>
        <p:spPr>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98" name="图片 97" descr="PC.png"/>
          <p:cNvPicPr>
            <a:picLocks noChangeAspect="1"/>
          </p:cNvPicPr>
          <p:nvPr/>
        </p:nvPicPr>
        <p:blipFill>
          <a:blip r:embed="rId6" cstate="print"/>
          <a:stretch>
            <a:fillRect/>
          </a:stretch>
        </p:blipFill>
        <p:spPr>
          <a:xfrm>
            <a:off x="2036317" y="5762812"/>
            <a:ext cx="539063" cy="414000"/>
          </a:xfrm>
          <a:prstGeom prst="rect">
            <a:avLst/>
          </a:prstGeom>
        </p:spPr>
      </p:pic>
      <p:sp>
        <p:nvSpPr>
          <p:cNvPr id="99" name="TextBox 123"/>
          <p:cNvSpPr txBox="1"/>
          <p:nvPr/>
        </p:nvSpPr>
        <p:spPr>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100" name="TextBox 123"/>
          <p:cNvSpPr txBox="1"/>
          <p:nvPr/>
        </p:nvSpPr>
        <p:spPr>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101" name="TextBox 123"/>
          <p:cNvSpPr txBox="1"/>
          <p:nvPr/>
        </p:nvSpPr>
        <p:spPr>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102" name="isḻïḑe">
            <a:extLst>
              <a:ext uri="{FF2B5EF4-FFF2-40B4-BE49-F238E27FC236}">
                <a16:creationId xmlns:a16="http://schemas.microsoft.com/office/drawing/2014/main" xmlns="" id="{24CBC826-002E-4B71-8291-B729E4BED0E3}"/>
              </a:ext>
            </a:extLst>
          </p:cNvPr>
          <p:cNvSpPr txBox="1"/>
          <p:nvPr/>
        </p:nvSpPr>
        <p:spPr bwMode="auto">
          <a:xfrm>
            <a:off x="530925" y="1781925"/>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server</a:t>
            </a:r>
          </a:p>
        </p:txBody>
      </p:sp>
      <p:sp>
        <p:nvSpPr>
          <p:cNvPr id="103" name="ïšļïďe">
            <a:extLst>
              <a:ext uri="{FF2B5EF4-FFF2-40B4-BE49-F238E27FC236}">
                <a16:creationId xmlns:a16="http://schemas.microsoft.com/office/drawing/2014/main" xmlns="" id="{FB41FAD4-0BA5-4580-B72E-A6BFF22F8784}"/>
              </a:ext>
            </a:extLst>
          </p:cNvPr>
          <p:cNvSpPr txBox="1"/>
          <p:nvPr/>
        </p:nvSpPr>
        <p:spPr bwMode="auto">
          <a:xfrm>
            <a:off x="530925" y="3394393"/>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a:t>
            </a:r>
            <a:r>
              <a:rPr lang="en-US" dirty="0" smtClean="0">
                <a:latin typeface="+mj-lt"/>
              </a:rPr>
              <a:t/>
            </a:r>
            <a:br>
              <a:rPr lang="en-US" dirty="0" smtClean="0">
                <a:latin typeface="+mj-lt"/>
              </a:rPr>
            </a:br>
            <a:r>
              <a:rPr lang="en-US" dirty="0" smtClean="0">
                <a:latin typeface="+mj-lt"/>
              </a:rPr>
              <a:t>relay </a:t>
            </a:r>
            <a:br>
              <a:rPr lang="en-US" dirty="0" smtClean="0">
                <a:latin typeface="+mj-lt"/>
              </a:rPr>
            </a:br>
            <a:r>
              <a:rPr lang="en-US" dirty="0" smtClean="0">
                <a:latin typeface="+mj-lt"/>
              </a:rPr>
              <a:t>agent</a:t>
            </a:r>
            <a:endParaRPr lang="en-US" dirty="0">
              <a:latin typeface="+mj-lt"/>
            </a:endParaRPr>
          </a:p>
        </p:txBody>
      </p:sp>
      <p:sp>
        <p:nvSpPr>
          <p:cNvPr id="104" name="ïṧļíḍê">
            <a:extLst>
              <a:ext uri="{FF2B5EF4-FFF2-40B4-BE49-F238E27FC236}">
                <a16:creationId xmlns:a16="http://schemas.microsoft.com/office/drawing/2014/main" xmlns="" id="{D1BCCD92-D45A-41F7-960F-30FC35568CBF}"/>
              </a:ext>
            </a:extLst>
          </p:cNvPr>
          <p:cNvSpPr txBox="1"/>
          <p:nvPr/>
        </p:nvSpPr>
        <p:spPr bwMode="auto">
          <a:xfrm>
            <a:off x="461658" y="4919773"/>
            <a:ext cx="9708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VLAN</a:t>
            </a:r>
          </a:p>
        </p:txBody>
      </p:sp>
      <p:cxnSp>
        <p:nvCxnSpPr>
          <p:cNvPr id="105" name="直接连接符 104">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6" name="文本占位符 139"/>
          <p:cNvSpPr txBox="1">
            <a:spLocks/>
          </p:cNvSpPr>
          <p:nvPr/>
        </p:nvSpPr>
        <p:spPr bwMode="auto">
          <a:xfrm>
            <a:off x="4503420" y="3649816"/>
            <a:ext cx="7256142" cy="3659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20000"/>
              </a:lnSpc>
            </a:pPr>
            <a:r>
              <a:rPr lang="en-US" altLang="zh-CN" sz="1400" dirty="0">
                <a:latin typeface="+mj-lt"/>
              </a:rPr>
              <a:t>SW5 has sent packets to the DHCP server, but does not receive any responses.</a:t>
            </a:r>
          </a:p>
          <a:p>
            <a:pPr>
              <a:lnSpc>
                <a:spcPct val="120000"/>
              </a:lnSpc>
            </a:pPr>
            <a:r>
              <a:rPr lang="en-US" altLang="zh-CN" sz="1400" dirty="0">
                <a:latin typeface="+mj-lt"/>
              </a:rPr>
              <a:t>Check the DHCP server configuration on R3.</a:t>
            </a:r>
          </a:p>
        </p:txBody>
      </p:sp>
    </p:spTree>
    <p:extLst>
      <p:ext uri="{BB962C8B-B14F-4D97-AF65-F5344CB8AC3E}">
        <p14:creationId xmlns:p14="http://schemas.microsoft.com/office/powerpoint/2010/main" val="338293919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占位符 139"/>
          <p:cNvSpPr txBox="1">
            <a:spLocks/>
          </p:cNvSpPr>
          <p:nvPr/>
        </p:nvSpPr>
        <p:spPr bwMode="auto">
          <a:xfrm>
            <a:off x="5126668" y="1201589"/>
            <a:ext cx="6632894"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200" dirty="0">
                <a:latin typeface="+mj-lt"/>
              </a:rPr>
              <a:t>R3 and SW5 are connected through sub-interfaces. Therefore, enable the DHCP server service on </a:t>
            </a:r>
            <a:r>
              <a:rPr lang="en-US" sz="1200" dirty="0" smtClean="0">
                <a:latin typeface="+mj-lt"/>
              </a:rPr>
              <a:t>a sub-interface, </a:t>
            </a:r>
            <a:r>
              <a:rPr lang="en-US" sz="1200" dirty="0">
                <a:latin typeface="+mj-lt"/>
              </a:rPr>
              <a:t>instead of the physical interface </a:t>
            </a:r>
            <a:r>
              <a:rPr lang="en-US" sz="1200" dirty="0" smtClean="0">
                <a:latin typeface="+mj-lt"/>
              </a:rPr>
              <a:t>GE0/0/2.</a:t>
            </a:r>
            <a:endParaRPr lang="en-US" altLang="zh-CN" sz="1200" dirty="0">
              <a:latin typeface="+mj-lt"/>
            </a:endParaRPr>
          </a:p>
          <a:p>
            <a:pPr marL="0" indent="0">
              <a:lnSpc>
                <a:spcPct val="130000"/>
              </a:lnSpc>
              <a:buNone/>
            </a:pPr>
            <a:endParaRPr lang="en-US" altLang="zh-CN" sz="1200" dirty="0" smtClean="0">
              <a:latin typeface="+mj-lt"/>
            </a:endParaRPr>
          </a:p>
          <a:p>
            <a:pPr marL="0" indent="0">
              <a:lnSpc>
                <a:spcPct val="130000"/>
              </a:lnSpc>
              <a:buNone/>
            </a:pPr>
            <a:endParaRPr lang="en-US" altLang="zh-CN" sz="1200" dirty="0">
              <a:latin typeface="+mj-lt"/>
            </a:endParaRPr>
          </a:p>
          <a:p>
            <a:pPr marL="0" indent="0">
              <a:lnSpc>
                <a:spcPct val="130000"/>
              </a:lnSpc>
              <a:buNone/>
            </a:pPr>
            <a:endParaRPr lang="en-US" altLang="zh-CN" sz="1200" dirty="0" smtClean="0">
              <a:latin typeface="+mj-lt"/>
            </a:endParaRPr>
          </a:p>
          <a:p>
            <a:pPr marL="0" indent="0">
              <a:lnSpc>
                <a:spcPct val="130000"/>
              </a:lnSpc>
              <a:buNone/>
            </a:pPr>
            <a:endParaRPr lang="en-US" altLang="zh-CN" sz="1200" dirty="0" smtClean="0">
              <a:latin typeface="+mj-lt"/>
            </a:endParaRPr>
          </a:p>
          <a:p>
            <a:pPr>
              <a:lnSpc>
                <a:spcPct val="130000"/>
              </a:lnSpc>
            </a:pPr>
            <a:endParaRPr lang="en-US" altLang="zh-CN" sz="1200" dirty="0">
              <a:latin typeface="+mj-lt"/>
            </a:endParaRPr>
          </a:p>
          <a:p>
            <a:pPr>
              <a:lnSpc>
                <a:spcPct val="130000"/>
              </a:lnSpc>
            </a:pPr>
            <a:endParaRPr lang="en-US" altLang="zh-CN" sz="1200" dirty="0" smtClean="0">
              <a:latin typeface="+mj-lt"/>
            </a:endParaRPr>
          </a:p>
          <a:p>
            <a:pPr>
              <a:lnSpc>
                <a:spcPct val="130000"/>
              </a:lnSpc>
            </a:pPr>
            <a:endParaRPr lang="en-US" altLang="zh-CN" sz="1200" dirty="0">
              <a:latin typeface="+mj-lt"/>
            </a:endParaRPr>
          </a:p>
        </p:txBody>
      </p:sp>
      <p:sp>
        <p:nvSpPr>
          <p:cNvPr id="2" name="标题 1"/>
          <p:cNvSpPr>
            <a:spLocks noGrp="1"/>
          </p:cNvSpPr>
          <p:nvPr>
            <p:ph type="title"/>
          </p:nvPr>
        </p:nvSpPr>
        <p:spPr/>
        <p:txBody>
          <a:bodyPr/>
          <a:lstStyle/>
          <a:p>
            <a:r>
              <a:rPr lang="en-US" dirty="0">
                <a:latin typeface="+mj-lt"/>
              </a:rPr>
              <a:t>Fault Symptom – PC5 Cannot Communicate with Any </a:t>
            </a:r>
            <a:r>
              <a:rPr lang="en-US" dirty="0" smtClean="0">
                <a:latin typeface="+mj-lt"/>
              </a:rPr>
              <a:t>Host (5)</a:t>
            </a:r>
            <a:endParaRPr lang="en-US" dirty="0">
              <a:latin typeface="+mj-lt"/>
            </a:endParaRPr>
          </a:p>
        </p:txBody>
      </p:sp>
      <p:sp>
        <p:nvSpPr>
          <p:cNvPr id="59" name="AutoShape 17"/>
          <p:cNvSpPr>
            <a:spLocks noChangeArrowheads="1"/>
          </p:cNvSpPr>
          <p:nvPr/>
        </p:nvSpPr>
        <p:spPr bwMode="auto">
          <a:xfrm>
            <a:off x="5385476" y="1777266"/>
            <a:ext cx="5198832" cy="472186"/>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r>
              <a:rPr lang="en-US" sz="1050" dirty="0">
                <a:solidFill>
                  <a:srgbClr val="1D1D1A"/>
                </a:solidFill>
                <a:latin typeface="+mj-lt"/>
                <a:ea typeface="方正兰亭黑简体" panose="02000000000000000000" pitchFamily="2" charset="-122"/>
              </a:rPr>
              <a:t>[R3]interface </a:t>
            </a:r>
            <a:r>
              <a:rPr lang="en-US" sz="1050" dirty="0" err="1">
                <a:solidFill>
                  <a:srgbClr val="1D1D1A"/>
                </a:solidFill>
                <a:latin typeface="+mj-lt"/>
                <a:ea typeface="方正兰亭黑简体" panose="02000000000000000000" pitchFamily="2" charset="-122"/>
              </a:rPr>
              <a:t>GigabitEthernet</a:t>
            </a:r>
            <a:r>
              <a:rPr lang="en-US" sz="1050" dirty="0">
                <a:solidFill>
                  <a:srgbClr val="1D1D1A"/>
                </a:solidFill>
                <a:latin typeface="+mj-lt"/>
                <a:ea typeface="方正兰亭黑简体" panose="02000000000000000000" pitchFamily="2" charset="-122"/>
              </a:rPr>
              <a:t> 0/0/2.35	</a:t>
            </a:r>
          </a:p>
          <a:p>
            <a:r>
              <a:rPr lang="en-US" sz="1050" dirty="0">
                <a:solidFill>
                  <a:srgbClr val="1D1D1A"/>
                </a:solidFill>
                <a:latin typeface="+mj-lt"/>
                <a:ea typeface="方正兰亭黑简体" panose="02000000000000000000" pitchFamily="2" charset="-122"/>
              </a:rPr>
              <a:t>[R3-GigabitEthernet0/0/2.35]</a:t>
            </a:r>
            <a:r>
              <a:rPr lang="en-US" sz="1050" dirty="0" err="1">
                <a:solidFill>
                  <a:srgbClr val="1D1D1A"/>
                </a:solidFill>
                <a:latin typeface="+mj-lt"/>
                <a:ea typeface="方正兰亭黑简体" panose="02000000000000000000" pitchFamily="2" charset="-122"/>
              </a:rPr>
              <a:t>dhcp</a:t>
            </a:r>
            <a:r>
              <a:rPr lang="en-US" sz="1050" dirty="0">
                <a:solidFill>
                  <a:srgbClr val="1D1D1A"/>
                </a:solidFill>
                <a:latin typeface="+mj-lt"/>
                <a:ea typeface="方正兰亭黑简体" panose="02000000000000000000" pitchFamily="2" charset="-122"/>
              </a:rPr>
              <a:t> select global </a:t>
            </a:r>
          </a:p>
        </p:txBody>
      </p:sp>
      <p:sp>
        <p:nvSpPr>
          <p:cNvPr id="41" name="AutoShape 17"/>
          <p:cNvSpPr>
            <a:spLocks noChangeArrowheads="1"/>
          </p:cNvSpPr>
          <p:nvPr/>
        </p:nvSpPr>
        <p:spPr bwMode="auto">
          <a:xfrm>
            <a:off x="5385476" y="2811786"/>
            <a:ext cx="5198832" cy="1557013"/>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smtClean="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a:p>
            <a:endParaRPr lang="en-US" altLang="zh-CN" sz="1200" kern="0" dirty="0" smtClean="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a:p>
            <a:endParaRPr lang="en-US" altLang="zh-CN" sz="1200" kern="0" dirty="0" smtClean="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1584028629"/>
              </p:ext>
            </p:extLst>
          </p:nvPr>
        </p:nvGraphicFramePr>
        <p:xfrm>
          <a:off x="5490311" y="2856374"/>
          <a:ext cx="3434482" cy="1440180"/>
        </p:xfrm>
        <a:graphic>
          <a:graphicData uri="http://schemas.openxmlformats.org/drawingml/2006/table">
            <a:tbl>
              <a:tblPr>
                <a:tableStyleId>{72833802-FEF1-4C79-8D5D-14CF1EAF98D9}</a:tableStyleId>
              </a:tblPr>
              <a:tblGrid>
                <a:gridCol w="3224422"/>
                <a:gridCol w="210060"/>
              </a:tblGrid>
              <a:tr h="154001">
                <a:tc gridSpan="2">
                  <a:txBody>
                    <a:bodyPr/>
                    <a:lstStyle/>
                    <a:p>
                      <a:pPr algn="l" fontAlgn="b"/>
                      <a:r>
                        <a:rPr lang="en-US" sz="1050" u="none" strike="noStrike" dirty="0"/>
                        <a:t>&lt;R3&gt;display  </a:t>
                      </a:r>
                      <a:r>
                        <a:rPr lang="en-US" sz="1050" u="none" strike="noStrike" dirty="0" err="1"/>
                        <a:t>dhcp</a:t>
                      </a:r>
                      <a:r>
                        <a:rPr lang="en-US" sz="1050" u="none" strike="noStrike" dirty="0"/>
                        <a:t> server statistics </a:t>
                      </a:r>
                    </a:p>
                  </a:txBody>
                  <a:tcPr marL="0" marR="0" marT="0" marB="0" anchor="b">
                    <a:lnL w="6350" cap="flat" cmpd="sng" algn="ctr">
                      <a:noFill/>
                      <a:prstDash val="solid"/>
                      <a:miter lim="800000"/>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c hMerge="1">
                  <a:txBody>
                    <a:bodyPr/>
                    <a:lstStyle/>
                    <a:p>
                      <a:endParaRPr lang="zh-CN" altLang="en-US"/>
                    </a:p>
                  </a:txBody>
                  <a:tcPr/>
                </a:tc>
              </a:tr>
              <a:tr h="154001">
                <a:tc>
                  <a:txBody>
                    <a:bodyPr/>
                    <a:lstStyle/>
                    <a:p>
                      <a:pPr algn="l" rtl="0" fontAlgn="t"/>
                      <a:r>
                        <a:rPr lang="en-US" sz="1050" u="none" strike="noStrike" dirty="0"/>
                        <a:t> DHCP Server Statistics: </a:t>
                      </a: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rtl="0" fontAlgn="b"/>
                      <a:endParaRPr lang="en-US" altLang="zh-CN" sz="1050" b="0" i="0" u="none" strike="noStrike" dirty="0">
                        <a:effectLst/>
                        <a:latin typeface="宋体" panose="02010600030101010101" pitchFamily="2" charset="-122"/>
                        <a:ea typeface="宋体" panose="02010600030101010101" pitchFamily="2" charset="-122"/>
                      </a:endParaRP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050" u="none" strike="noStrike" dirty="0"/>
                        <a:t> Client Request         </a:t>
                      </a: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sz="1050" u="none" strike="noStrike" dirty="0"/>
                        <a:t>2</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050" u="none" strike="noStrike" dirty="0"/>
                        <a:t>  </a:t>
                      </a:r>
                      <a:r>
                        <a:rPr lang="en-US" sz="1050" u="none" strike="noStrike" dirty="0" err="1"/>
                        <a:t>Dhcp</a:t>
                      </a:r>
                      <a:r>
                        <a:rPr lang="en-US" sz="1050" u="none" strike="noStrike" dirty="0"/>
                        <a:t> Discover            </a:t>
                      </a: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sz="1050" u="none" strike="noStrike" dirty="0"/>
                        <a:t>1</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050" u="none" strike="noStrike" dirty="0"/>
                        <a:t>  </a:t>
                      </a:r>
                      <a:r>
                        <a:rPr lang="en-US" sz="1050" u="none" strike="noStrike" dirty="0" err="1"/>
                        <a:t>Dhcp</a:t>
                      </a:r>
                      <a:r>
                        <a:rPr lang="en-US" sz="1050" u="none" strike="noStrike" dirty="0"/>
                        <a:t> Request             </a:t>
                      </a: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sz="1050" u="none" strike="noStrike" dirty="0"/>
                        <a:t>1</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050" u="none" strike="noStrike" dirty="0"/>
                        <a:t>Server Reply          </a:t>
                      </a: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sz="1050" u="none" strike="noStrike" dirty="0"/>
                        <a:t>2</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050" u="none" strike="noStrike" dirty="0"/>
                        <a:t>  </a:t>
                      </a:r>
                      <a:r>
                        <a:rPr lang="en-US" sz="1050" u="none" strike="noStrike" dirty="0" err="1"/>
                        <a:t>Dhcp</a:t>
                      </a:r>
                      <a:r>
                        <a:rPr lang="en-US" sz="1050" u="none" strike="noStrike" dirty="0"/>
                        <a:t> Offer              </a:t>
                      </a: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sz="1050" u="none" strike="noStrike" dirty="0"/>
                        <a:t>1</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050" u="none" strike="noStrike" dirty="0"/>
                        <a:t>  </a:t>
                      </a:r>
                      <a:r>
                        <a:rPr lang="en-US" sz="1050" u="none" strike="noStrike" dirty="0" err="1"/>
                        <a:t>Dhcp</a:t>
                      </a:r>
                      <a:r>
                        <a:rPr lang="en-US" sz="1050" u="none" strike="noStrike" dirty="0"/>
                        <a:t> </a:t>
                      </a:r>
                      <a:r>
                        <a:rPr lang="en-US" sz="1050" u="none" strike="noStrike" dirty="0" err="1"/>
                        <a:t>Ack</a:t>
                      </a:r>
                      <a:r>
                        <a:rPr lang="en-US" sz="1050" u="none" strike="noStrike" dirty="0"/>
                        <a:t>              </a:t>
                      </a:r>
                    </a:p>
                  </a:txBody>
                  <a:tcPr marL="0" marR="0" marT="0" marB="0">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ctr" rtl="0" fontAlgn="b"/>
                      <a:r>
                        <a:rPr lang="en-US" sz="1050" u="none" strike="noStrike" dirty="0"/>
                        <a:t>1</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54001">
                <a:tc>
                  <a:txBody>
                    <a:bodyPr/>
                    <a:lstStyle/>
                    <a:p>
                      <a:pPr algn="l" rtl="0" fontAlgn="t"/>
                      <a:r>
                        <a:rPr lang="en-US" sz="1050" u="none" strike="noStrike" dirty="0"/>
                        <a:t>Bad Messages          </a:t>
                      </a:r>
                    </a:p>
                  </a:txBody>
                  <a:tcPr marL="0" marR="0" marT="0" marB="0">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ctr" rtl="0" fontAlgn="b"/>
                      <a:r>
                        <a:rPr lang="en-US" sz="1050" u="none" strike="noStrike" dirty="0"/>
                        <a:t>0</a:t>
                      </a: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1" name="AutoShape 17"/>
          <p:cNvSpPr>
            <a:spLocks noChangeArrowheads="1"/>
          </p:cNvSpPr>
          <p:nvPr/>
        </p:nvSpPr>
        <p:spPr bwMode="auto">
          <a:xfrm>
            <a:off x="5385476" y="4739635"/>
            <a:ext cx="5198832" cy="1144663"/>
          </a:xfrm>
          <a:prstGeom prst="roundRect">
            <a:avLst>
              <a:gd name="adj" fmla="val 0"/>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endParaRPr lang="en-US" altLang="zh-CN" sz="1200" kern="0" dirty="0" smtClean="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a:p>
            <a:endParaRPr lang="en-US" altLang="zh-CN" sz="1200" kern="0" dirty="0" smtClean="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a:p>
            <a:endParaRPr lang="en-US" altLang="zh-CN" sz="1200" kern="0" dirty="0" smtClean="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a:p>
            <a:endParaRPr lang="en-US" altLang="zh-CN" sz="1200" kern="0" dirty="0">
              <a:solidFill>
                <a:srgbClr val="1D1D1A"/>
              </a:solidFill>
              <a:latin typeface="+mj-lt"/>
              <a:ea typeface="方正兰亭黑简体" panose="02000000000000000000" pitchFamily="2"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3547771832"/>
              </p:ext>
            </p:extLst>
          </p:nvPr>
        </p:nvGraphicFramePr>
        <p:xfrm>
          <a:off x="5637642" y="4765752"/>
          <a:ext cx="2870200" cy="1085850"/>
        </p:xfrm>
        <a:graphic>
          <a:graphicData uri="http://schemas.openxmlformats.org/drawingml/2006/table">
            <a:tbl>
              <a:tblPr>
                <a:tableStyleId>{72833802-FEF1-4C79-8D5D-14CF1EAF98D9}</a:tableStyleId>
              </a:tblPr>
              <a:tblGrid>
                <a:gridCol w="1397084"/>
                <a:gridCol w="1473116"/>
              </a:tblGrid>
              <a:tr h="180975">
                <a:tc>
                  <a:txBody>
                    <a:bodyPr/>
                    <a:lstStyle/>
                    <a:p>
                      <a:pPr algn="l" fontAlgn="b"/>
                      <a:r>
                        <a:rPr lang="en-US" sz="1050" u="none" strike="noStrike" dirty="0"/>
                        <a:t>PC&gt;</a:t>
                      </a:r>
                      <a:r>
                        <a:rPr lang="en-US" sz="1050" u="none" strike="noStrike" dirty="0" err="1"/>
                        <a:t>ipconfig</a:t>
                      </a:r>
                      <a:endParaRPr lang="en-US" sz="1050" u="none" strike="noStrike" dirty="0"/>
                    </a:p>
                  </a:txBody>
                  <a:tcPr marL="0" marR="0" marT="0" marB="0" anchor="b">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rtl="0" fontAlgn="b"/>
                      <a:endParaRPr lang="en-US" altLang="zh-CN" sz="1050" b="0" i="0" u="none" strike="noStrike" dirty="0">
                        <a:effectLst/>
                        <a:latin typeface="宋体" panose="02010600030101010101" pitchFamily="2" charset="-122"/>
                        <a:ea typeface="宋体" panose="02010600030101010101" pitchFamily="2" charset="-122"/>
                      </a:endParaRPr>
                    </a:p>
                  </a:txBody>
                  <a:tcPr marL="0" marR="0" marT="0" marB="0" anchor="b">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80975">
                <a:tc>
                  <a:txBody>
                    <a:bodyPr/>
                    <a:lstStyle/>
                    <a:p>
                      <a:pPr algn="l" fontAlgn="b"/>
                      <a:r>
                        <a:rPr lang="en-US" sz="1050" u="none" strike="noStrike" dirty="0"/>
                        <a:t>IPv4 address</a:t>
                      </a: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192.168.56.253</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050" u="none" strike="noStrike" dirty="0"/>
                        <a:t>Subnet mask</a:t>
                      </a: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255.255.255.0</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050" u="none" strike="noStrike" dirty="0"/>
                        <a:t>Gateway</a:t>
                      </a: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192.168.56.254</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050" u="none" strike="noStrike" dirty="0"/>
                        <a:t>Physical address</a:t>
                      </a:r>
                    </a:p>
                  </a:txBody>
                  <a:tcPr marL="0" marR="0" marT="0" marB="0" anchor="b">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b"/>
                      <a:r>
                        <a:rPr lang="en-US" sz="1050" u="none" strike="noStrike" dirty="0"/>
                        <a:t>54-89-98-39-22-B7</a:t>
                      </a:r>
                    </a:p>
                  </a:txBody>
                  <a:tcPr marL="0" marR="0" marT="0" marB="0" anchor="b">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0975">
                <a:tc>
                  <a:txBody>
                    <a:bodyPr/>
                    <a:lstStyle/>
                    <a:p>
                      <a:pPr algn="l" fontAlgn="b"/>
                      <a:r>
                        <a:rPr lang="en-US" sz="1050" u="none" strike="noStrike" dirty="0"/>
                        <a:t>DNS server</a:t>
                      </a:r>
                    </a:p>
                  </a:txBody>
                  <a:tcPr marL="0" marR="0" marT="0" marB="0" anchor="b">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b"/>
                      <a:r>
                        <a:rPr lang="en-US" sz="1050" u="none" strike="noStrike" dirty="0"/>
                        <a:t>192.168.1.1</a:t>
                      </a:r>
                    </a:p>
                  </a:txBody>
                  <a:tcPr marL="0" marR="0" marT="0" marB="0" anchor="b">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36" name="isḻïḑe">
            <a:extLst>
              <a:ext uri="{FF2B5EF4-FFF2-40B4-BE49-F238E27FC236}">
                <a16:creationId xmlns:a16="http://schemas.microsoft.com/office/drawing/2014/main" xmlns="" id="{24CBC826-002E-4B71-8291-B729E4BED0E3}"/>
              </a:ext>
            </a:extLst>
          </p:cNvPr>
          <p:cNvSpPr txBox="1"/>
          <p:nvPr/>
        </p:nvSpPr>
        <p:spPr bwMode="auto">
          <a:xfrm>
            <a:off x="530925" y="1781925"/>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latin typeface="+mj-lt"/>
              </a:rPr>
              <a:t>DHCP server</a:t>
            </a:r>
          </a:p>
        </p:txBody>
      </p:sp>
      <p:sp>
        <p:nvSpPr>
          <p:cNvPr id="42" name="ïšļïďe">
            <a:extLst>
              <a:ext uri="{FF2B5EF4-FFF2-40B4-BE49-F238E27FC236}">
                <a16:creationId xmlns:a16="http://schemas.microsoft.com/office/drawing/2014/main" xmlns="" id="{FB41FAD4-0BA5-4580-B72E-A6BFF22F8784}"/>
              </a:ext>
            </a:extLst>
          </p:cNvPr>
          <p:cNvSpPr txBox="1"/>
          <p:nvPr/>
        </p:nvSpPr>
        <p:spPr bwMode="auto">
          <a:xfrm>
            <a:off x="530925" y="3394393"/>
            <a:ext cx="1316636"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DHCP </a:t>
            </a:r>
            <a:r>
              <a:rPr lang="en-US" dirty="0" smtClean="0">
                <a:solidFill>
                  <a:schemeClr val="bg1">
                    <a:lumMod val="50000"/>
                  </a:schemeClr>
                </a:solidFill>
                <a:latin typeface="+mj-lt"/>
              </a:rPr>
              <a:t/>
            </a:r>
            <a:br>
              <a:rPr lang="en-US" dirty="0" smtClean="0">
                <a:solidFill>
                  <a:schemeClr val="bg1">
                    <a:lumMod val="50000"/>
                  </a:schemeClr>
                </a:solidFill>
                <a:latin typeface="+mj-lt"/>
              </a:rPr>
            </a:br>
            <a:r>
              <a:rPr lang="en-US" dirty="0" smtClean="0">
                <a:solidFill>
                  <a:schemeClr val="bg1">
                    <a:lumMod val="50000"/>
                  </a:schemeClr>
                </a:solidFill>
                <a:latin typeface="+mj-lt"/>
              </a:rPr>
              <a:t>relay </a:t>
            </a:r>
            <a:br>
              <a:rPr lang="en-US" dirty="0" smtClean="0">
                <a:solidFill>
                  <a:schemeClr val="bg1">
                    <a:lumMod val="50000"/>
                  </a:schemeClr>
                </a:solidFill>
                <a:latin typeface="+mj-lt"/>
              </a:rPr>
            </a:br>
            <a:r>
              <a:rPr lang="en-US" dirty="0" smtClean="0">
                <a:solidFill>
                  <a:schemeClr val="bg1">
                    <a:lumMod val="50000"/>
                  </a:schemeClr>
                </a:solidFill>
                <a:latin typeface="+mj-lt"/>
              </a:rPr>
              <a:t>agent</a:t>
            </a:r>
            <a:endParaRPr lang="en-US" dirty="0">
              <a:solidFill>
                <a:schemeClr val="bg1">
                  <a:lumMod val="50000"/>
                </a:schemeClr>
              </a:solidFill>
              <a:latin typeface="+mj-lt"/>
            </a:endParaRPr>
          </a:p>
        </p:txBody>
      </p:sp>
      <p:sp>
        <p:nvSpPr>
          <p:cNvPr id="43" name="ïṧļíḍê">
            <a:extLst>
              <a:ext uri="{FF2B5EF4-FFF2-40B4-BE49-F238E27FC236}">
                <a16:creationId xmlns:a16="http://schemas.microsoft.com/office/drawing/2014/main" xmlns="" id="{D1BCCD92-D45A-41F7-960F-30FC35568CBF}"/>
              </a:ext>
            </a:extLst>
          </p:cNvPr>
          <p:cNvSpPr txBox="1"/>
          <p:nvPr/>
        </p:nvSpPr>
        <p:spPr bwMode="auto">
          <a:xfrm>
            <a:off x="461658" y="4919773"/>
            <a:ext cx="9708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dirty="0">
                <a:solidFill>
                  <a:schemeClr val="bg1">
                    <a:lumMod val="50000"/>
                  </a:schemeClr>
                </a:solidFill>
                <a:latin typeface="+mj-lt"/>
              </a:rPr>
              <a:t>VLAN</a:t>
            </a:r>
          </a:p>
        </p:txBody>
      </p:sp>
      <p:cxnSp>
        <p:nvCxnSpPr>
          <p:cNvPr id="45" name="直接连接符 44">
            <a:extLst>
              <a:ext uri="{FF2B5EF4-FFF2-40B4-BE49-F238E27FC236}">
                <a16:creationId xmlns:a16="http://schemas.microsoft.com/office/drawing/2014/main" xmlns="" id="{4AA622A8-8183-4782-A4A5-6DF01B92BB53}"/>
              </a:ext>
            </a:extLst>
          </p:cNvPr>
          <p:cNvCxnSpPr/>
          <p:nvPr/>
        </p:nvCxnSpPr>
        <p:spPr bwMode="gray">
          <a:xfrm>
            <a:off x="474688" y="1824558"/>
            <a:ext cx="0" cy="4252244"/>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36317" y="2088087"/>
            <a:ext cx="540000" cy="442800"/>
          </a:xfrm>
          <a:prstGeom prst="rect">
            <a:avLst/>
          </a:prstGeom>
        </p:spPr>
      </p:pic>
      <p:pic>
        <p:nvPicPr>
          <p:cNvPr id="66" name="图片 6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036317" y="3399197"/>
            <a:ext cx="540000" cy="442800"/>
          </a:xfrm>
          <a:prstGeom prst="rect">
            <a:avLst/>
          </a:prstGeom>
        </p:spPr>
      </p:pic>
      <p:pic>
        <p:nvPicPr>
          <p:cNvPr id="67" name="图片 66" descr="通用交换机.png"/>
          <p:cNvPicPr>
            <a:picLocks noChangeAspect="1"/>
          </p:cNvPicPr>
          <p:nvPr/>
        </p:nvPicPr>
        <p:blipFill>
          <a:blip r:embed="rId5" cstate="print"/>
          <a:stretch>
            <a:fillRect/>
          </a:stretch>
        </p:blipFill>
        <p:spPr>
          <a:xfrm>
            <a:off x="2036317" y="4508449"/>
            <a:ext cx="540000" cy="441818"/>
          </a:xfrm>
          <a:prstGeom prst="rect">
            <a:avLst/>
          </a:prstGeom>
        </p:spPr>
      </p:pic>
      <p:cxnSp>
        <p:nvCxnSpPr>
          <p:cNvPr id="68" name="直接连接符 67"/>
          <p:cNvCxnSpPr>
            <a:stCxn id="65" idx="2"/>
            <a:endCxn id="66" idx="0"/>
          </p:cNvCxnSpPr>
          <p:nvPr/>
        </p:nvCxnSpPr>
        <p:spPr>
          <a:xfrm>
            <a:off x="2306317" y="2530887"/>
            <a:ext cx="0" cy="868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6" idx="2"/>
            <a:endCxn id="67" idx="0"/>
          </p:cNvCxnSpPr>
          <p:nvPr/>
        </p:nvCxnSpPr>
        <p:spPr>
          <a:xfrm>
            <a:off x="2306317" y="3841997"/>
            <a:ext cx="0" cy="666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75" idx="0"/>
            <a:endCxn id="67" idx="2"/>
          </p:cNvCxnSpPr>
          <p:nvPr/>
        </p:nvCxnSpPr>
        <p:spPr>
          <a:xfrm flipV="1">
            <a:off x="2305849" y="4950267"/>
            <a:ext cx="468" cy="8125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123"/>
          <p:cNvSpPr txBox="1"/>
          <p:nvPr/>
        </p:nvSpPr>
        <p:spPr>
          <a:xfrm>
            <a:off x="1355178" y="5820140"/>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PC5</a:t>
            </a:r>
          </a:p>
        </p:txBody>
      </p:sp>
      <p:sp>
        <p:nvSpPr>
          <p:cNvPr id="72" name="TextBox 123"/>
          <p:cNvSpPr txBox="1"/>
          <p:nvPr/>
        </p:nvSpPr>
        <p:spPr>
          <a:xfrm>
            <a:off x="1355178" y="222526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R3</a:t>
            </a:r>
          </a:p>
        </p:txBody>
      </p:sp>
      <p:sp>
        <p:nvSpPr>
          <p:cNvPr id="73" name="TextBox 123"/>
          <p:cNvSpPr txBox="1"/>
          <p:nvPr/>
        </p:nvSpPr>
        <p:spPr>
          <a:xfrm>
            <a:off x="1355178" y="4625249"/>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SW6</a:t>
            </a:r>
          </a:p>
        </p:txBody>
      </p:sp>
      <p:sp>
        <p:nvSpPr>
          <p:cNvPr id="74" name="TextBox 123"/>
          <p:cNvSpPr txBox="1"/>
          <p:nvPr/>
        </p:nvSpPr>
        <p:spPr>
          <a:xfrm>
            <a:off x="1355178" y="3486631"/>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SW5</a:t>
            </a:r>
          </a:p>
        </p:txBody>
      </p:sp>
      <p:pic>
        <p:nvPicPr>
          <p:cNvPr id="75" name="图片 74" descr="PC.png"/>
          <p:cNvPicPr>
            <a:picLocks noChangeAspect="1"/>
          </p:cNvPicPr>
          <p:nvPr/>
        </p:nvPicPr>
        <p:blipFill>
          <a:blip r:embed="rId6" cstate="print"/>
          <a:stretch>
            <a:fillRect/>
          </a:stretch>
        </p:blipFill>
        <p:spPr>
          <a:xfrm>
            <a:off x="2036317" y="5762812"/>
            <a:ext cx="539063" cy="414000"/>
          </a:xfrm>
          <a:prstGeom prst="rect">
            <a:avLst/>
          </a:prstGeom>
        </p:spPr>
      </p:pic>
      <p:sp>
        <p:nvSpPr>
          <p:cNvPr id="76" name="TextBox 123"/>
          <p:cNvSpPr txBox="1"/>
          <p:nvPr/>
        </p:nvSpPr>
        <p:spPr>
          <a:xfrm rot="16200000">
            <a:off x="1984103" y="4054605"/>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GE0/0/4</a:t>
            </a:r>
          </a:p>
        </p:txBody>
      </p:sp>
      <p:sp>
        <p:nvSpPr>
          <p:cNvPr id="77" name="TextBox 123"/>
          <p:cNvSpPr txBox="1"/>
          <p:nvPr/>
        </p:nvSpPr>
        <p:spPr>
          <a:xfrm rot="16200000">
            <a:off x="1998844" y="2832303"/>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GE0/0/2</a:t>
            </a:r>
          </a:p>
        </p:txBody>
      </p:sp>
      <p:sp>
        <p:nvSpPr>
          <p:cNvPr id="78" name="TextBox 123"/>
          <p:cNvSpPr txBox="1"/>
          <p:nvPr/>
        </p:nvSpPr>
        <p:spPr>
          <a:xfrm rot="16200000">
            <a:off x="1987030" y="5202954"/>
            <a:ext cx="868378" cy="276999"/>
          </a:xfrm>
          <a:prstGeom prst="rect">
            <a:avLst/>
          </a:prstGeom>
          <a:noFill/>
        </p:spPr>
        <p:txBody>
          <a:bodyPr wrap="square" rtlCol="0">
            <a:spAutoFit/>
          </a:bodyPr>
          <a:lstStyle/>
          <a:p>
            <a:pPr algn="ctr"/>
            <a:r>
              <a:rPr lang="en-US" sz="1200" dirty="0">
                <a:latin typeface="+mj-lt"/>
                <a:ea typeface="方正兰亭黑简体" panose="02000000000000000000" pitchFamily="2" charset="-122"/>
                <a:sym typeface="Huawei Sans" panose="020C0503030203020204" pitchFamily="34" charset="0"/>
              </a:rPr>
              <a:t>GE0/0/10</a:t>
            </a:r>
          </a:p>
        </p:txBody>
      </p:sp>
      <p:sp>
        <p:nvSpPr>
          <p:cNvPr id="79" name="左大括号 78"/>
          <p:cNvSpPr/>
          <p:nvPr/>
        </p:nvSpPr>
        <p:spPr>
          <a:xfrm rot="10800000">
            <a:off x="2772575" y="2069246"/>
            <a:ext cx="341732" cy="460569"/>
          </a:xfrm>
          <a:prstGeom prst="leftBrace">
            <a:avLst>
              <a:gd name="adj1" fmla="val 8333"/>
              <a:gd name="adj2" fmla="val 4737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mj-lt"/>
            </a:endParaRPr>
          </a:p>
        </p:txBody>
      </p:sp>
      <p:sp>
        <p:nvSpPr>
          <p:cNvPr id="29" name="文本占位符 139"/>
          <p:cNvSpPr txBox="1">
            <a:spLocks/>
          </p:cNvSpPr>
          <p:nvPr/>
        </p:nvSpPr>
        <p:spPr bwMode="auto">
          <a:xfrm>
            <a:off x="5126668" y="5948572"/>
            <a:ext cx="6632894" cy="40777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altLang="zh-CN" sz="1200" dirty="0">
                <a:latin typeface="+mj-lt"/>
              </a:rPr>
              <a:t>PC5 has obtained an IP address and </a:t>
            </a:r>
            <a:r>
              <a:rPr lang="en-US" altLang="zh-CN" sz="1200" dirty="0" smtClean="0">
                <a:latin typeface="+mj-lt"/>
              </a:rPr>
              <a:t>can use it to </a:t>
            </a:r>
            <a:r>
              <a:rPr lang="en-US" altLang="zh-CN" sz="1200" dirty="0">
                <a:latin typeface="+mj-lt"/>
              </a:rPr>
              <a:t>communicate with all hosts. The troubleshooting is complete.</a:t>
            </a:r>
          </a:p>
          <a:p>
            <a:pPr>
              <a:lnSpc>
                <a:spcPct val="100000"/>
              </a:lnSpc>
            </a:pPr>
            <a:endParaRPr lang="en-US" altLang="zh-CN" sz="1200" dirty="0">
              <a:latin typeface="+mj-lt"/>
            </a:endParaRPr>
          </a:p>
        </p:txBody>
      </p:sp>
      <p:sp>
        <p:nvSpPr>
          <p:cNvPr id="30" name="文本占位符 139"/>
          <p:cNvSpPr txBox="1">
            <a:spLocks/>
          </p:cNvSpPr>
          <p:nvPr/>
        </p:nvSpPr>
        <p:spPr bwMode="auto">
          <a:xfrm>
            <a:off x="5126668" y="4435833"/>
            <a:ext cx="6632894" cy="26056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r>
              <a:rPr lang="en-US" altLang="zh-CN" sz="1200" dirty="0">
                <a:latin typeface="+mj-lt"/>
              </a:rPr>
              <a:t>Check the IP address </a:t>
            </a:r>
            <a:r>
              <a:rPr lang="en-US" altLang="zh-CN" sz="1200" dirty="0" smtClean="0">
                <a:latin typeface="+mj-lt"/>
              </a:rPr>
              <a:t>on </a:t>
            </a:r>
            <a:r>
              <a:rPr lang="en-US" altLang="zh-CN" sz="1200" dirty="0">
                <a:latin typeface="+mj-lt"/>
              </a:rPr>
              <a:t>PC5.</a:t>
            </a:r>
          </a:p>
        </p:txBody>
      </p:sp>
      <p:sp>
        <p:nvSpPr>
          <p:cNvPr id="32" name="文本占位符 139"/>
          <p:cNvSpPr txBox="1">
            <a:spLocks/>
          </p:cNvSpPr>
          <p:nvPr/>
        </p:nvSpPr>
        <p:spPr bwMode="auto">
          <a:xfrm>
            <a:off x="5126668" y="2249452"/>
            <a:ext cx="6632894" cy="40777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altLang="zh-CN" sz="1200" dirty="0">
                <a:latin typeface="+mj-lt"/>
              </a:rPr>
              <a:t>After the preceding configurations are complete on R3, check the status of the DHCP server on R3.</a:t>
            </a:r>
          </a:p>
        </p:txBody>
      </p:sp>
    </p:spTree>
    <p:extLst>
      <p:ext uri="{BB962C8B-B14F-4D97-AF65-F5344CB8AC3E}">
        <p14:creationId xmlns:p14="http://schemas.microsoft.com/office/powerpoint/2010/main" val="364839410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600" dirty="0">
                <a:latin typeface="+mj-lt"/>
              </a:rPr>
              <a:t>(</a:t>
            </a:r>
            <a:r>
              <a:rPr lang="en-US" sz="1600" dirty="0" smtClean="0">
                <a:latin typeface="+mj-lt"/>
              </a:rPr>
              <a:t>Multiple) </a:t>
            </a:r>
            <a:r>
              <a:rPr lang="en-US" sz="1600" dirty="0">
                <a:latin typeface="+mj-lt"/>
              </a:rPr>
              <a:t>Which of the following causes are possible for a failure to establish an OSPF neighbor relationship?</a:t>
            </a:r>
          </a:p>
          <a:p>
            <a:pPr marL="744376" lvl="1" indent="-342900">
              <a:buFont typeface="+mj-lt"/>
              <a:buAutoNum type="alphaUcPeriod"/>
            </a:pPr>
            <a:r>
              <a:rPr lang="en-US" sz="1400" dirty="0">
                <a:latin typeface="+mj-lt"/>
              </a:rPr>
              <a:t>Router ID </a:t>
            </a:r>
            <a:r>
              <a:rPr lang="en-US" sz="1400" dirty="0" smtClean="0">
                <a:latin typeface="+mj-lt"/>
              </a:rPr>
              <a:t>conflict</a:t>
            </a:r>
            <a:endParaRPr lang="en-US" sz="1400" dirty="0">
              <a:latin typeface="+mj-lt"/>
            </a:endParaRPr>
          </a:p>
          <a:p>
            <a:pPr marL="744376" lvl="1" indent="-342900">
              <a:buFont typeface="+mj-lt"/>
              <a:buAutoNum type="alphaUcPeriod"/>
            </a:pPr>
            <a:r>
              <a:rPr lang="en-US" sz="1400" dirty="0">
                <a:latin typeface="+mj-lt"/>
              </a:rPr>
              <a:t>Area ID inconsistency</a:t>
            </a:r>
          </a:p>
          <a:p>
            <a:pPr marL="744376" lvl="1" indent="-342900">
              <a:buFont typeface="+mj-lt"/>
              <a:buAutoNum type="alphaUcPeriod"/>
            </a:pPr>
            <a:r>
              <a:rPr lang="en-US" sz="1400" dirty="0">
                <a:latin typeface="+mj-lt"/>
              </a:rPr>
              <a:t>Interface mask inconsistency</a:t>
            </a:r>
          </a:p>
          <a:p>
            <a:pPr marL="744376" lvl="1" indent="-342900">
              <a:buFont typeface="+mj-lt"/>
              <a:buAutoNum type="alphaUcPeriod"/>
            </a:pPr>
            <a:r>
              <a:rPr lang="en-US" sz="1400" dirty="0">
                <a:latin typeface="+mj-lt"/>
              </a:rPr>
              <a:t>Process ID inconsistency</a:t>
            </a:r>
          </a:p>
          <a:p>
            <a:pPr>
              <a:buFont typeface="+mj-lt"/>
              <a:buAutoNum type="arabicPeriod"/>
            </a:pPr>
            <a:r>
              <a:rPr lang="en-US" sz="1600" dirty="0">
                <a:latin typeface="+mj-lt"/>
              </a:rPr>
              <a:t>(</a:t>
            </a:r>
            <a:r>
              <a:rPr lang="en-US" sz="1600" dirty="0" err="1" smtClean="0">
                <a:latin typeface="+mj-lt"/>
              </a:rPr>
              <a:t>TorF</a:t>
            </a:r>
            <a:r>
              <a:rPr lang="en-US" sz="1600" dirty="0" smtClean="0">
                <a:latin typeface="+mj-lt"/>
              </a:rPr>
              <a:t>) </a:t>
            </a:r>
            <a:r>
              <a:rPr lang="en-US" sz="1600" dirty="0">
                <a:latin typeface="+mj-lt"/>
              </a:rPr>
              <a:t>If the </a:t>
            </a:r>
            <a:r>
              <a:rPr lang="en-US" sz="1600" dirty="0" smtClean="0">
                <a:latin typeface="+mj-lt"/>
              </a:rPr>
              <a:t>level </a:t>
            </a:r>
            <a:r>
              <a:rPr lang="en-US" sz="1600" dirty="0">
                <a:latin typeface="+mj-lt"/>
              </a:rPr>
              <a:t>of an interface on an IS-IS router is different from the global router level, the </a:t>
            </a:r>
            <a:r>
              <a:rPr lang="en-US" sz="1600" dirty="0" smtClean="0">
                <a:latin typeface="+mj-lt"/>
              </a:rPr>
              <a:t>level </a:t>
            </a:r>
            <a:r>
              <a:rPr lang="en-US" sz="1600" dirty="0">
                <a:latin typeface="+mj-lt"/>
              </a:rPr>
              <a:t>of the interface takes effect.</a:t>
            </a:r>
          </a:p>
          <a:p>
            <a:pPr lvl="0"/>
            <a:r>
              <a:rPr lang="en-US" sz="1600" dirty="0">
                <a:latin typeface="+mj-lt"/>
              </a:rPr>
              <a:t>(</a:t>
            </a:r>
            <a:r>
              <a:rPr lang="en-US" sz="1600" dirty="0" smtClean="0">
                <a:latin typeface="+mj-lt"/>
              </a:rPr>
              <a:t>Multiple) </a:t>
            </a:r>
            <a:r>
              <a:rPr lang="en-US" sz="1600" dirty="0">
                <a:latin typeface="+mj-lt"/>
              </a:rPr>
              <a:t>Which of the following faults may occur in case of a Layer 2 loop?</a:t>
            </a:r>
          </a:p>
          <a:p>
            <a:pPr marL="744376" lvl="1" indent="-342900">
              <a:buFont typeface="+mj-lt"/>
              <a:buAutoNum type="alphaUcPeriod"/>
            </a:pPr>
            <a:r>
              <a:rPr lang="en-US" sz="1400" dirty="0" smtClean="0">
                <a:latin typeface="+mj-lt"/>
              </a:rPr>
              <a:t>An attempt to </a:t>
            </a:r>
            <a:r>
              <a:rPr lang="en-US" sz="1400" dirty="0">
                <a:latin typeface="+mj-lt"/>
              </a:rPr>
              <a:t>remotely log in to a </a:t>
            </a:r>
            <a:r>
              <a:rPr lang="en-US" sz="1400" dirty="0" smtClean="0">
                <a:latin typeface="+mj-lt"/>
              </a:rPr>
              <a:t>device fails.</a:t>
            </a:r>
            <a:endParaRPr lang="en-US" sz="1400" dirty="0">
              <a:latin typeface="+mj-lt"/>
            </a:endParaRPr>
          </a:p>
          <a:p>
            <a:pPr marL="744376" lvl="1" indent="-342900">
              <a:buFont typeface="+mj-lt"/>
              <a:buAutoNum type="alphaUcPeriod"/>
            </a:pPr>
            <a:r>
              <a:rPr lang="en-US" sz="1400" dirty="0">
                <a:latin typeface="+mj-lt"/>
              </a:rPr>
              <a:t>An interface receives a large number of broadcast packets, which can be viewed in the </a:t>
            </a:r>
            <a:r>
              <a:rPr lang="en-US" sz="1400" b="1" dirty="0">
                <a:latin typeface="+mj-lt"/>
              </a:rPr>
              <a:t>display interface</a:t>
            </a:r>
            <a:r>
              <a:rPr lang="en-US" sz="1400" dirty="0">
                <a:latin typeface="+mj-lt"/>
              </a:rPr>
              <a:t> command output</a:t>
            </a:r>
            <a:r>
              <a:rPr lang="en-US" sz="1400" dirty="0" smtClean="0">
                <a:latin typeface="+mj-lt"/>
              </a:rPr>
              <a:t>.</a:t>
            </a:r>
            <a:endParaRPr lang="en-US" sz="1400" dirty="0">
              <a:latin typeface="+mj-lt"/>
            </a:endParaRPr>
          </a:p>
          <a:p>
            <a:pPr marL="744376" lvl="1" indent="-342900">
              <a:buFont typeface="+mj-lt"/>
              <a:buAutoNum type="alphaUcPeriod"/>
            </a:pPr>
            <a:r>
              <a:rPr lang="en-US" sz="1400" dirty="0">
                <a:latin typeface="+mj-lt"/>
              </a:rPr>
              <a:t>An attempt to log in to a device through the serial port is time consuming.</a:t>
            </a:r>
          </a:p>
          <a:p>
            <a:pPr marL="744376" lvl="1" indent="-342900">
              <a:buFont typeface="+mj-lt"/>
              <a:buAutoNum type="alphaUcPeriod"/>
            </a:pPr>
            <a:r>
              <a:rPr lang="en-US" sz="1400" dirty="0">
                <a:latin typeface="+mj-lt"/>
              </a:rPr>
              <a:t>CPU usage exceeds 70</a:t>
            </a:r>
            <a:r>
              <a:rPr lang="en-US" sz="1400" dirty="0" smtClean="0">
                <a:latin typeface="+mj-lt"/>
              </a:rPr>
              <a:t>%.</a:t>
            </a:r>
            <a:endParaRPr lang="en-US" sz="1400" dirty="0">
              <a:latin typeface="+mj-lt"/>
            </a:endParaRPr>
          </a:p>
        </p:txBody>
      </p:sp>
    </p:spTree>
    <p:extLst>
      <p:ext uri="{BB962C8B-B14F-4D97-AF65-F5344CB8AC3E}">
        <p14:creationId xmlns:p14="http://schemas.microsoft.com/office/powerpoint/2010/main" val="249491538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sz="1600" dirty="0" smtClean="0">
                <a:latin typeface="+mj-lt"/>
              </a:rPr>
              <a:t>The structured troubleshooting process involves fault report, fault confirmation, information collection, identification and analysis, cause listing, assessment, step-by-step troubleshooting, fault resolving, and wrap-up work.</a:t>
            </a:r>
          </a:p>
          <a:p>
            <a:r>
              <a:rPr lang="en-US" sz="1600" dirty="0" smtClean="0">
                <a:latin typeface="+mj-lt"/>
              </a:rPr>
              <a:t>The purpose of troubleshooting is to restore the proper service running status. First, determine a service traffic path before troubleshooting. The layered, comparison, block-based, segment-based, and replacement approaches are used.</a:t>
            </a:r>
          </a:p>
          <a:p>
            <a:r>
              <a:rPr lang="en-US" sz="1600" dirty="0" smtClean="0">
                <a:latin typeface="+mj-lt"/>
              </a:rPr>
              <a:t>On a LAN, the commonly used methods are to replace hardware to rectify link or device faults and to use STP to rectify LAN loops.</a:t>
            </a:r>
          </a:p>
          <a:p>
            <a:r>
              <a:rPr lang="en-US" sz="1600" dirty="0" smtClean="0">
                <a:latin typeface="+mj-lt"/>
              </a:rPr>
              <a:t>Network-layer faults are mainly caused by unavailable routes. This course describes the causes and troubleshooting procedures for the failures to establish OSPF and IS-IS neighbor relationships and BGP peer relationships.</a:t>
            </a:r>
          </a:p>
          <a:p>
            <a:r>
              <a:rPr lang="en-US" sz="1600" dirty="0" smtClean="0">
                <a:latin typeface="+mj-lt"/>
              </a:rPr>
              <a:t>Troubleshooting personnel must have abundant knowledge and be skilled in using multiple troubleshooting approaches. Troubleshooting experience summary also matters.</a:t>
            </a:r>
          </a:p>
          <a:p>
            <a:endParaRPr lang="en-US" altLang="zh-CN" sz="1600" dirty="0" smtClean="0">
              <a:latin typeface="+mj-lt"/>
            </a:endParaRPr>
          </a:p>
          <a:p>
            <a:endParaRPr lang="en-US" altLang="zh-CN" sz="1600" dirty="0">
              <a:latin typeface="+mj-lt"/>
            </a:endParaRPr>
          </a:p>
        </p:txBody>
      </p:sp>
    </p:spTree>
    <p:extLst>
      <p:ext uri="{BB962C8B-B14F-4D97-AF65-F5344CB8AC3E}">
        <p14:creationId xmlns:p14="http://schemas.microsoft.com/office/powerpoint/2010/main" val="222976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t>Troubleshooting Data Communication Network </a:t>
            </a:r>
            <a:r>
              <a:rPr lang="en-US" b="1" dirty="0"/>
              <a:t>Faults</a:t>
            </a:r>
          </a:p>
          <a:p>
            <a:pPr lvl="1"/>
            <a:r>
              <a:rPr lang="en-US" dirty="0">
                <a:solidFill>
                  <a:schemeClr val="bg1">
                    <a:lumMod val="50000"/>
                  </a:schemeClr>
                </a:solidFill>
              </a:rPr>
              <a:t>Overview of Network Faults</a:t>
            </a:r>
          </a:p>
          <a:p>
            <a:pPr lvl="1"/>
            <a:r>
              <a:rPr lang="en-US" b="1" dirty="0"/>
              <a:t>Troubleshooting Process</a:t>
            </a:r>
          </a:p>
          <a:p>
            <a:pPr lvl="1"/>
            <a:r>
              <a:rPr lang="en-US" dirty="0">
                <a:solidFill>
                  <a:schemeClr val="bg1">
                    <a:lumMod val="50000"/>
                  </a:schemeClr>
                </a:solidFill>
              </a:rPr>
              <a:t>Core Ideas and Methods of Network Troubleshooting</a:t>
            </a:r>
          </a:p>
          <a:p>
            <a:r>
              <a:rPr lang="en-US" dirty="0">
                <a:solidFill>
                  <a:schemeClr val="bg1">
                    <a:lumMod val="50000"/>
                  </a:schemeClr>
                </a:solidFill>
              </a:rPr>
              <a:t>Troubleshooting Common Network Faults</a:t>
            </a:r>
          </a:p>
        </p:txBody>
      </p:sp>
    </p:spTree>
    <p:extLst>
      <p:ext uri="{BB962C8B-B14F-4D97-AF65-F5344CB8AC3E}">
        <p14:creationId xmlns:p14="http://schemas.microsoft.com/office/powerpoint/2010/main" val="379332749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mj-lt"/>
              </a:rPr>
              <a:t>Structured Network Troubleshooting Process</a:t>
            </a:r>
          </a:p>
        </p:txBody>
      </p:sp>
      <p:sp>
        <p:nvSpPr>
          <p:cNvPr id="34" name="矩形 33"/>
          <p:cNvSpPr/>
          <p:nvPr/>
        </p:nvSpPr>
        <p:spPr bwMode="auto">
          <a:xfrm>
            <a:off x="2619705" y="1673364"/>
            <a:ext cx="7272808" cy="4391955"/>
          </a:xfrm>
          <a:prstGeom prst="rect">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200" kern="0" dirty="0">
              <a:solidFill>
                <a:srgbClr val="1D1D1A"/>
              </a:solidFill>
              <a:latin typeface="+mj-lt"/>
              <a:ea typeface="方正兰亭黑简体" panose="02000000000000000000" pitchFamily="2" charset="-122"/>
            </a:endParaRPr>
          </a:p>
        </p:txBody>
      </p:sp>
      <p:sp>
        <p:nvSpPr>
          <p:cNvPr id="35" name="Text Box 22"/>
          <p:cNvSpPr txBox="1">
            <a:spLocks noChangeArrowheads="1"/>
          </p:cNvSpPr>
          <p:nvPr/>
        </p:nvSpPr>
        <p:spPr bwMode="auto">
          <a:xfrm>
            <a:off x="5304191" y="5003809"/>
            <a:ext cx="444967" cy="276999"/>
          </a:xfrm>
          <a:prstGeom prst="rect">
            <a:avLst/>
          </a:prstGeom>
          <a:noFill/>
          <a:ln w="9525">
            <a:noFill/>
            <a:miter lim="800000"/>
            <a:headEnd/>
            <a:tailEnd/>
          </a:ln>
          <a:effectLst/>
        </p:spPr>
        <p:txBody>
          <a:bodyPr wrap="square">
            <a:spAutoFit/>
          </a:bodyPr>
          <a:lstStyle/>
          <a:p>
            <a:pPr>
              <a:spcBef>
                <a:spcPct val="50000"/>
              </a:spcBef>
            </a:pPr>
            <a:r>
              <a:rPr lang="en-US" sz="1200" dirty="0">
                <a:latin typeface="+mj-lt"/>
                <a:ea typeface="+mn-ea"/>
                <a:cs typeface="Courier New" pitchFamily="49" charset="0"/>
              </a:rPr>
              <a:t>No</a:t>
            </a:r>
          </a:p>
        </p:txBody>
      </p:sp>
      <p:sp>
        <p:nvSpPr>
          <p:cNvPr id="36" name="Text Box 22"/>
          <p:cNvSpPr txBox="1">
            <a:spLocks noChangeArrowheads="1"/>
          </p:cNvSpPr>
          <p:nvPr/>
        </p:nvSpPr>
        <p:spPr bwMode="auto">
          <a:xfrm>
            <a:off x="4153858" y="5407763"/>
            <a:ext cx="570542" cy="276999"/>
          </a:xfrm>
          <a:prstGeom prst="rect">
            <a:avLst/>
          </a:prstGeom>
          <a:noFill/>
          <a:ln w="9525">
            <a:noFill/>
            <a:miter lim="800000"/>
            <a:headEnd/>
            <a:tailEnd/>
          </a:ln>
          <a:effectLst/>
        </p:spPr>
        <p:txBody>
          <a:bodyPr wrap="square">
            <a:spAutoFit/>
          </a:bodyPr>
          <a:lstStyle/>
          <a:p>
            <a:pPr>
              <a:spcBef>
                <a:spcPct val="50000"/>
              </a:spcBef>
            </a:pPr>
            <a:r>
              <a:rPr lang="en-US" sz="1200" dirty="0">
                <a:latin typeface="+mj-lt"/>
                <a:ea typeface="+mn-ea"/>
                <a:cs typeface="Courier New" pitchFamily="49" charset="0"/>
              </a:rPr>
              <a:t>Yes</a:t>
            </a:r>
          </a:p>
        </p:txBody>
      </p:sp>
      <p:sp>
        <p:nvSpPr>
          <p:cNvPr id="37" name="Rectangle 6"/>
          <p:cNvSpPr>
            <a:spLocks noChangeArrowheads="1"/>
          </p:cNvSpPr>
          <p:nvPr/>
        </p:nvSpPr>
        <p:spPr bwMode="auto">
          <a:xfrm>
            <a:off x="2899091" y="3422983"/>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smtClean="0">
                <a:solidFill>
                  <a:srgbClr val="1D1D1A"/>
                </a:solidFill>
                <a:latin typeface="+mj-lt"/>
                <a:ea typeface="方正兰亭黑简体" panose="02000000000000000000" pitchFamily="2" charset="-122"/>
              </a:rPr>
              <a:t>Cause listing</a:t>
            </a:r>
            <a:endParaRPr lang="en-US" sz="1200" dirty="0">
              <a:solidFill>
                <a:srgbClr val="1D1D1A"/>
              </a:solidFill>
              <a:latin typeface="+mj-lt"/>
              <a:ea typeface="方正兰亭黑简体" panose="02000000000000000000" pitchFamily="2" charset="-122"/>
            </a:endParaRPr>
          </a:p>
        </p:txBody>
      </p:sp>
      <p:sp>
        <p:nvSpPr>
          <p:cNvPr id="38" name="Rectangle 7"/>
          <p:cNvSpPr>
            <a:spLocks noChangeArrowheads="1"/>
          </p:cNvSpPr>
          <p:nvPr/>
        </p:nvSpPr>
        <p:spPr bwMode="auto">
          <a:xfrm>
            <a:off x="2886899" y="5683316"/>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smtClean="0">
                <a:solidFill>
                  <a:srgbClr val="1D1D1A"/>
                </a:solidFill>
                <a:latin typeface="+mj-lt"/>
                <a:ea typeface="方正兰亭黑简体" panose="02000000000000000000" pitchFamily="2" charset="-122"/>
              </a:rPr>
              <a:t>Fault resolving</a:t>
            </a:r>
            <a:endParaRPr lang="en-US" sz="1200" dirty="0">
              <a:solidFill>
                <a:srgbClr val="1D1D1A"/>
              </a:solidFill>
              <a:latin typeface="+mj-lt"/>
              <a:ea typeface="方正兰亭黑简体" panose="02000000000000000000" pitchFamily="2" charset="-122"/>
            </a:endParaRPr>
          </a:p>
        </p:txBody>
      </p:sp>
      <p:sp>
        <p:nvSpPr>
          <p:cNvPr id="39" name="Rectangle 8"/>
          <p:cNvSpPr>
            <a:spLocks noChangeArrowheads="1"/>
          </p:cNvSpPr>
          <p:nvPr/>
        </p:nvSpPr>
        <p:spPr bwMode="auto">
          <a:xfrm>
            <a:off x="2899091" y="3972758"/>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Fault assessment</a:t>
            </a:r>
          </a:p>
        </p:txBody>
      </p:sp>
      <p:sp>
        <p:nvSpPr>
          <p:cNvPr id="40" name="Rectangle 9"/>
          <p:cNvSpPr>
            <a:spLocks noChangeArrowheads="1"/>
          </p:cNvSpPr>
          <p:nvPr/>
        </p:nvSpPr>
        <p:spPr bwMode="auto">
          <a:xfrm>
            <a:off x="2899091" y="2874540"/>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Identification and analysis</a:t>
            </a:r>
          </a:p>
        </p:txBody>
      </p:sp>
      <p:sp>
        <p:nvSpPr>
          <p:cNvPr id="41" name="Rectangle 10"/>
          <p:cNvSpPr>
            <a:spLocks noChangeArrowheads="1"/>
          </p:cNvSpPr>
          <p:nvPr/>
        </p:nvSpPr>
        <p:spPr bwMode="auto">
          <a:xfrm>
            <a:off x="7139530" y="5116236"/>
            <a:ext cx="2518903" cy="306170"/>
          </a:xfrm>
          <a:prstGeom prst="rect">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The network recovers.</a:t>
            </a:r>
          </a:p>
        </p:txBody>
      </p:sp>
      <p:sp>
        <p:nvSpPr>
          <p:cNvPr id="42" name="Line 12"/>
          <p:cNvSpPr>
            <a:spLocks noChangeShapeType="1"/>
          </p:cNvSpPr>
          <p:nvPr/>
        </p:nvSpPr>
        <p:spPr bwMode="auto">
          <a:xfrm>
            <a:off x="4152447" y="2657558"/>
            <a:ext cx="0" cy="21565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3" name="Line 13"/>
          <p:cNvSpPr>
            <a:spLocks noChangeShapeType="1"/>
          </p:cNvSpPr>
          <p:nvPr/>
        </p:nvSpPr>
        <p:spPr bwMode="auto">
          <a:xfrm>
            <a:off x="4152447" y="2114440"/>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4" name="Line 14"/>
          <p:cNvSpPr>
            <a:spLocks noChangeShapeType="1"/>
          </p:cNvSpPr>
          <p:nvPr/>
        </p:nvSpPr>
        <p:spPr bwMode="auto">
          <a:xfrm>
            <a:off x="4152447" y="3178047"/>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5" name="Line 15"/>
          <p:cNvSpPr>
            <a:spLocks noChangeShapeType="1"/>
          </p:cNvSpPr>
          <p:nvPr/>
        </p:nvSpPr>
        <p:spPr bwMode="auto">
          <a:xfrm>
            <a:off x="4152447" y="3721166"/>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6" name="Line 16"/>
          <p:cNvSpPr>
            <a:spLocks noChangeShapeType="1"/>
          </p:cNvSpPr>
          <p:nvPr/>
        </p:nvSpPr>
        <p:spPr bwMode="auto">
          <a:xfrm>
            <a:off x="4152447" y="4276266"/>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7" name="Line 17"/>
          <p:cNvSpPr>
            <a:spLocks noChangeShapeType="1"/>
          </p:cNvSpPr>
          <p:nvPr/>
        </p:nvSpPr>
        <p:spPr bwMode="auto">
          <a:xfrm>
            <a:off x="4137816" y="5442374"/>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8" name="Line 18"/>
          <p:cNvSpPr>
            <a:spLocks noChangeShapeType="1"/>
          </p:cNvSpPr>
          <p:nvPr/>
        </p:nvSpPr>
        <p:spPr bwMode="auto">
          <a:xfrm>
            <a:off x="5376541" y="5260003"/>
            <a:ext cx="1762989"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49" name="Line 19"/>
          <p:cNvSpPr>
            <a:spLocks noChangeShapeType="1"/>
          </p:cNvSpPr>
          <p:nvPr/>
        </p:nvSpPr>
        <p:spPr bwMode="auto">
          <a:xfrm>
            <a:off x="8400201" y="2511129"/>
            <a:ext cx="2438" cy="2605107"/>
          </a:xfrm>
          <a:prstGeom prst="line">
            <a:avLst/>
          </a:prstGeom>
          <a:solidFill>
            <a:schemeClr val="bg1">
              <a:lumMod val="75000"/>
            </a:schemeClr>
          </a:solidFill>
          <a:ln w="9525">
            <a:solidFill>
              <a:schemeClr val="tx1"/>
            </a:solidFill>
            <a:round/>
            <a:headEnd/>
            <a:tailEnd/>
          </a:ln>
          <a:effectLst/>
        </p:spPr>
        <p:txBody>
          <a:bodyPr/>
          <a:lstStyle/>
          <a:p>
            <a:endParaRPr lang="en-US" altLang="zh-CN" sz="1200" dirty="0">
              <a:latin typeface="+mj-lt"/>
              <a:ea typeface="+mn-ea"/>
            </a:endParaRPr>
          </a:p>
        </p:txBody>
      </p:sp>
      <p:sp>
        <p:nvSpPr>
          <p:cNvPr id="50" name="Line 20"/>
          <p:cNvSpPr>
            <a:spLocks noChangeShapeType="1"/>
          </p:cNvSpPr>
          <p:nvPr/>
        </p:nvSpPr>
        <p:spPr bwMode="auto">
          <a:xfrm flipH="1">
            <a:off x="5413118" y="2511129"/>
            <a:ext cx="2989521" cy="0"/>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51" name="Line 21"/>
          <p:cNvSpPr>
            <a:spLocks noChangeShapeType="1"/>
          </p:cNvSpPr>
          <p:nvPr/>
        </p:nvSpPr>
        <p:spPr bwMode="auto">
          <a:xfrm flipH="1" flipV="1">
            <a:off x="5418365" y="4680653"/>
            <a:ext cx="2984273" cy="4283"/>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52" name="Rectangle 4"/>
          <p:cNvSpPr>
            <a:spLocks noChangeArrowheads="1"/>
          </p:cNvSpPr>
          <p:nvPr/>
        </p:nvSpPr>
        <p:spPr bwMode="auto">
          <a:xfrm>
            <a:off x="2899091" y="1826906"/>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Fault confirmation</a:t>
            </a:r>
          </a:p>
        </p:txBody>
      </p:sp>
      <p:sp>
        <p:nvSpPr>
          <p:cNvPr id="53" name="AutoShape 11"/>
          <p:cNvSpPr>
            <a:spLocks noChangeArrowheads="1"/>
          </p:cNvSpPr>
          <p:nvPr/>
        </p:nvSpPr>
        <p:spPr bwMode="auto">
          <a:xfrm>
            <a:off x="2928352" y="5072307"/>
            <a:ext cx="2433558" cy="370066"/>
          </a:xfrm>
          <a:prstGeom prst="flowChartDecision">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Is fault rectified?</a:t>
            </a:r>
          </a:p>
        </p:txBody>
      </p:sp>
      <p:sp>
        <p:nvSpPr>
          <p:cNvPr id="54" name="Rectangle 4"/>
          <p:cNvSpPr>
            <a:spLocks noChangeArrowheads="1"/>
          </p:cNvSpPr>
          <p:nvPr/>
        </p:nvSpPr>
        <p:spPr bwMode="auto">
          <a:xfrm>
            <a:off x="2899463" y="2354675"/>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Information collection</a:t>
            </a:r>
          </a:p>
        </p:txBody>
      </p:sp>
      <p:sp>
        <p:nvSpPr>
          <p:cNvPr id="55" name="Rectangle 4"/>
          <p:cNvSpPr>
            <a:spLocks noChangeArrowheads="1"/>
          </p:cNvSpPr>
          <p:nvPr/>
        </p:nvSpPr>
        <p:spPr bwMode="auto">
          <a:xfrm>
            <a:off x="2891924" y="1250842"/>
            <a:ext cx="2520000"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Fault report</a:t>
            </a:r>
          </a:p>
        </p:txBody>
      </p:sp>
      <p:sp>
        <p:nvSpPr>
          <p:cNvPr id="56" name="Line 16"/>
          <p:cNvSpPr>
            <a:spLocks noChangeShapeType="1"/>
          </p:cNvSpPr>
          <p:nvPr/>
        </p:nvSpPr>
        <p:spPr bwMode="auto">
          <a:xfrm>
            <a:off x="4152064" y="1574878"/>
            <a:ext cx="1" cy="252028"/>
          </a:xfrm>
          <a:prstGeom prst="line">
            <a:avLst/>
          </a:prstGeom>
          <a:solidFill>
            <a:schemeClr val="bg1">
              <a:lumMod val="75000"/>
            </a:schemeClr>
          </a:solidFill>
          <a:ln w="9525">
            <a:solidFill>
              <a:schemeClr val="tx1"/>
            </a:solidFill>
            <a:prstDash val="lgDash"/>
            <a:round/>
            <a:headEnd/>
            <a:tailEnd type="triangle" w="med" len="med"/>
          </a:ln>
          <a:effectLst/>
        </p:spPr>
        <p:txBody>
          <a:bodyPr/>
          <a:lstStyle/>
          <a:p>
            <a:endParaRPr lang="en-US" altLang="zh-CN" sz="1200" dirty="0">
              <a:latin typeface="+mj-lt"/>
              <a:ea typeface="+mn-ea"/>
            </a:endParaRPr>
          </a:p>
        </p:txBody>
      </p:sp>
      <p:sp>
        <p:nvSpPr>
          <p:cNvPr id="57" name="Rectangle 10"/>
          <p:cNvSpPr>
            <a:spLocks noChangeArrowheads="1"/>
          </p:cNvSpPr>
          <p:nvPr/>
        </p:nvSpPr>
        <p:spPr bwMode="auto">
          <a:xfrm>
            <a:off x="7140396" y="5689814"/>
            <a:ext cx="2518903" cy="306170"/>
          </a:xfrm>
          <a:prstGeom prst="rect">
            <a:avLst/>
          </a:prstGeom>
          <a:solidFill>
            <a:srgbClr val="F3FBFE"/>
          </a:solidFill>
          <a:ln w="12700" cap="flat" cmpd="sng" algn="ctr">
            <a:solidFill>
              <a:srgbClr val="EC7061"/>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Wrap-up work</a:t>
            </a:r>
          </a:p>
        </p:txBody>
      </p:sp>
      <p:sp>
        <p:nvSpPr>
          <p:cNvPr id="58" name="Line 18"/>
          <p:cNvSpPr>
            <a:spLocks noChangeShapeType="1"/>
          </p:cNvSpPr>
          <p:nvPr/>
        </p:nvSpPr>
        <p:spPr bwMode="auto">
          <a:xfrm>
            <a:off x="5412204" y="5839354"/>
            <a:ext cx="1728192" cy="0"/>
          </a:xfrm>
          <a:prstGeom prst="line">
            <a:avLst/>
          </a:prstGeom>
          <a:solidFill>
            <a:schemeClr val="bg1">
              <a:lumMod val="75000"/>
            </a:schemeClr>
          </a:solidFill>
          <a:ln w="12700">
            <a:solidFill>
              <a:srgbClr val="EC7061"/>
            </a:solidFill>
            <a:prstDash val="dash"/>
            <a:round/>
            <a:headEnd/>
            <a:tailEnd type="triangle" w="med" len="med"/>
          </a:ln>
          <a:effectLst/>
        </p:spPr>
        <p:txBody>
          <a:bodyPr/>
          <a:lstStyle/>
          <a:p>
            <a:endParaRPr lang="en-US" altLang="zh-CN" sz="1200" dirty="0">
              <a:latin typeface="+mj-lt"/>
              <a:ea typeface="+mn-ea"/>
            </a:endParaRPr>
          </a:p>
        </p:txBody>
      </p:sp>
      <p:sp>
        <p:nvSpPr>
          <p:cNvPr id="59" name="Rectangle 8"/>
          <p:cNvSpPr>
            <a:spLocks noChangeArrowheads="1"/>
          </p:cNvSpPr>
          <p:nvPr/>
        </p:nvSpPr>
        <p:spPr bwMode="auto">
          <a:xfrm>
            <a:off x="2899091" y="4522533"/>
            <a:ext cx="2518903" cy="3061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mj-lt"/>
                <a:ea typeface="方正兰亭黑简体" panose="02000000000000000000" pitchFamily="2" charset="-122"/>
              </a:rPr>
              <a:t>Step-by-step troubleshooting</a:t>
            </a:r>
          </a:p>
        </p:txBody>
      </p:sp>
      <p:sp>
        <p:nvSpPr>
          <p:cNvPr id="60" name="Line 16"/>
          <p:cNvSpPr>
            <a:spLocks noChangeShapeType="1"/>
          </p:cNvSpPr>
          <p:nvPr/>
        </p:nvSpPr>
        <p:spPr bwMode="auto">
          <a:xfrm>
            <a:off x="4143954" y="4828703"/>
            <a:ext cx="0" cy="239611"/>
          </a:xfrm>
          <a:prstGeom prst="line">
            <a:avLst/>
          </a:prstGeom>
          <a:solidFill>
            <a:schemeClr val="bg1">
              <a:lumMod val="75000"/>
            </a:schemeClr>
          </a:solidFill>
          <a:ln w="9525">
            <a:solidFill>
              <a:schemeClr val="tx1"/>
            </a:solidFill>
            <a:round/>
            <a:headEnd/>
            <a:tailEnd type="triangle" w="med" len="med"/>
          </a:ln>
          <a:effectLst/>
        </p:spPr>
        <p:txBody>
          <a:bodyPr/>
          <a:lstStyle/>
          <a:p>
            <a:endParaRPr lang="en-US" altLang="zh-CN" sz="1200" dirty="0">
              <a:latin typeface="+mj-lt"/>
              <a:ea typeface="+mn-ea"/>
            </a:endParaRPr>
          </a:p>
        </p:txBody>
      </p:sp>
      <p:sp>
        <p:nvSpPr>
          <p:cNvPr id="61" name="Rectangle 10"/>
          <p:cNvSpPr>
            <a:spLocks noChangeArrowheads="1"/>
          </p:cNvSpPr>
          <p:nvPr/>
        </p:nvSpPr>
        <p:spPr bwMode="auto">
          <a:xfrm>
            <a:off x="6474372" y="1862848"/>
            <a:ext cx="3138829" cy="306170"/>
          </a:xfrm>
          <a:prstGeom prst="rect">
            <a:avLst/>
          </a:prstGeom>
          <a:noFill/>
          <a:ln w="12700" cap="flat" cmpd="sng" algn="ctr">
            <a:no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EC7061"/>
                </a:solidFill>
                <a:latin typeface="+mj-lt"/>
                <a:ea typeface="方正兰亭黑简体" panose="02000000000000000000" pitchFamily="2" charset="-122"/>
              </a:rPr>
              <a:t>Structured network </a:t>
            </a:r>
            <a:r>
              <a:rPr lang="en-US" sz="1400" dirty="0" smtClean="0">
                <a:solidFill>
                  <a:srgbClr val="EC7061"/>
                </a:solidFill>
                <a:latin typeface="+mj-lt"/>
                <a:ea typeface="方正兰亭黑简体" panose="02000000000000000000" pitchFamily="2" charset="-122"/>
              </a:rPr>
              <a:t>troubleshooting</a:t>
            </a:r>
            <a:endParaRPr lang="en-US" sz="1400" dirty="0">
              <a:solidFill>
                <a:srgbClr val="EC7061"/>
              </a:solidFill>
              <a:latin typeface="+mj-lt"/>
              <a:ea typeface="方正兰亭黑简体" panose="02000000000000000000" pitchFamily="2" charset="-122"/>
            </a:endParaRPr>
          </a:p>
        </p:txBody>
      </p:sp>
    </p:spTree>
    <p:extLst>
      <p:ext uri="{BB962C8B-B14F-4D97-AF65-F5344CB8AC3E}">
        <p14:creationId xmlns:p14="http://schemas.microsoft.com/office/powerpoint/2010/main" val="41436420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798349" y="1242453"/>
            <a:ext cx="5959703" cy="4680000"/>
          </a:xfrm>
        </p:spPr>
        <p:txBody>
          <a:bodyPr/>
          <a:lstStyle/>
          <a:p>
            <a:r>
              <a:rPr lang="en-US" sz="1300" dirty="0">
                <a:latin typeface="+mj-lt"/>
              </a:rPr>
              <a:t>An enterprise has multiple departments, such as finance, human resource, logistics, marketing, and R&amp;D departments. These departments need to communicate. </a:t>
            </a:r>
            <a:r>
              <a:rPr lang="en-US" sz="1300" dirty="0" smtClean="0">
                <a:latin typeface="+mj-lt"/>
              </a:rPr>
              <a:t>To properly </a:t>
            </a:r>
            <a:r>
              <a:rPr lang="en-US" sz="1300" dirty="0">
                <a:latin typeface="+mj-lt"/>
              </a:rPr>
              <a:t>guarantee network </a:t>
            </a:r>
            <a:r>
              <a:rPr lang="en-US" sz="1300" dirty="0" smtClean="0">
                <a:latin typeface="+mj-lt"/>
              </a:rPr>
              <a:t>operations, e</a:t>
            </a:r>
            <a:r>
              <a:rPr lang="en-US" altLang="zh-CN" sz="1300" dirty="0"/>
              <a:t>nterprises</a:t>
            </a:r>
            <a:r>
              <a:rPr lang="en-US" sz="1300" dirty="0" smtClean="0">
                <a:latin typeface="+mj-lt"/>
              </a:rPr>
              <a:t> </a:t>
            </a:r>
            <a:r>
              <a:rPr lang="en-US" sz="1300" dirty="0">
                <a:latin typeface="+mj-lt"/>
              </a:rPr>
              <a:t>may take the following measures:</a:t>
            </a:r>
          </a:p>
          <a:p>
            <a:pPr marL="609600" lvl="1" indent="-304800"/>
            <a:r>
              <a:rPr lang="en-US" sz="1200" dirty="0">
                <a:latin typeface="+mj-lt"/>
              </a:rPr>
              <a:t>Large- and medium-sized enterprises set up </a:t>
            </a:r>
            <a:r>
              <a:rPr lang="en-US" sz="1200" dirty="0" smtClean="0">
                <a:latin typeface="+mj-lt"/>
              </a:rPr>
              <a:t>network </a:t>
            </a:r>
            <a:r>
              <a:rPr lang="en-US" sz="1200" dirty="0">
                <a:latin typeface="+mj-lt"/>
              </a:rPr>
              <a:t>maintenance </a:t>
            </a:r>
            <a:r>
              <a:rPr lang="en-US" sz="1200" dirty="0" smtClean="0">
                <a:latin typeface="+mj-lt"/>
              </a:rPr>
              <a:t>departments </a:t>
            </a:r>
            <a:r>
              <a:rPr lang="en-US" sz="1200" dirty="0">
                <a:latin typeface="+mj-lt"/>
              </a:rPr>
              <a:t>to build professional network teams.</a:t>
            </a:r>
          </a:p>
          <a:p>
            <a:pPr marL="609600" lvl="1" indent="-304800"/>
            <a:r>
              <a:rPr lang="en-US" sz="1200" dirty="0">
                <a:latin typeface="+mj-lt"/>
              </a:rPr>
              <a:t>To reduce expenses, small-sized enterprises do </a:t>
            </a:r>
            <a:r>
              <a:rPr lang="en-US" sz="1200" dirty="0" smtClean="0">
                <a:latin typeface="+mj-lt"/>
              </a:rPr>
              <a:t>not set up an independent </a:t>
            </a:r>
            <a:r>
              <a:rPr lang="en-US" sz="1200" dirty="0">
                <a:latin typeface="+mj-lt"/>
              </a:rPr>
              <a:t>network maintenance </a:t>
            </a:r>
            <a:r>
              <a:rPr lang="en-US" sz="1200" dirty="0" smtClean="0">
                <a:latin typeface="+mj-lt"/>
              </a:rPr>
              <a:t>department. </a:t>
            </a:r>
            <a:r>
              <a:rPr lang="en-US" sz="1200" dirty="0">
                <a:latin typeface="+mj-lt"/>
              </a:rPr>
              <a:t>Instead, they entrust their networks to professional network maintenance companies.</a:t>
            </a:r>
          </a:p>
          <a:p>
            <a:pPr marL="609600" lvl="1" indent="-304800"/>
            <a:r>
              <a:rPr lang="en-US" sz="1200" dirty="0">
                <a:latin typeface="+mj-lt"/>
              </a:rPr>
              <a:t>Contact device manufacturers for after-sales service.</a:t>
            </a:r>
          </a:p>
          <a:p>
            <a:r>
              <a:rPr lang="en-US" sz="1300" dirty="0">
                <a:latin typeface="+mj-lt"/>
              </a:rPr>
              <a:t>Generally, the person who first </a:t>
            </a:r>
            <a:r>
              <a:rPr lang="en-US" sz="1300" dirty="0" smtClean="0">
                <a:latin typeface="+mj-lt"/>
              </a:rPr>
              <a:t>percepts </a:t>
            </a:r>
            <a:r>
              <a:rPr lang="en-US" sz="1300" dirty="0">
                <a:latin typeface="+mj-lt"/>
              </a:rPr>
              <a:t>network faults is </a:t>
            </a:r>
            <a:r>
              <a:rPr lang="en-US" sz="1300" dirty="0" smtClean="0">
                <a:latin typeface="+mj-lt"/>
              </a:rPr>
              <a:t>from </a:t>
            </a:r>
            <a:r>
              <a:rPr lang="en-US" sz="1300" dirty="0">
                <a:latin typeface="+mj-lt"/>
              </a:rPr>
              <a:t>a</a:t>
            </a:r>
            <a:r>
              <a:rPr lang="en-US" sz="1300" dirty="0" smtClean="0">
                <a:latin typeface="+mj-lt"/>
              </a:rPr>
              <a:t> department </a:t>
            </a:r>
            <a:r>
              <a:rPr lang="en-US" sz="1300" dirty="0">
                <a:latin typeface="+mj-lt"/>
              </a:rPr>
              <a:t>related to </a:t>
            </a:r>
            <a:r>
              <a:rPr lang="en-US" sz="1300" dirty="0" smtClean="0">
                <a:latin typeface="+mj-lt"/>
              </a:rPr>
              <a:t>services, rather than a </a:t>
            </a:r>
            <a:r>
              <a:rPr lang="en-US" altLang="zh-CN" sz="1300" dirty="0" smtClean="0"/>
              <a:t>network </a:t>
            </a:r>
            <a:r>
              <a:rPr lang="en-US" altLang="zh-CN" sz="1300" dirty="0"/>
              <a:t>maintenance </a:t>
            </a:r>
            <a:r>
              <a:rPr lang="en-US" altLang="zh-CN" sz="1300" dirty="0" smtClean="0"/>
              <a:t>engineer</a:t>
            </a:r>
            <a:r>
              <a:rPr lang="en-US" sz="1300" dirty="0" smtClean="0">
                <a:latin typeface="+mj-lt"/>
              </a:rPr>
              <a:t>. </a:t>
            </a:r>
            <a:r>
              <a:rPr lang="en-US" sz="1300" dirty="0">
                <a:latin typeface="+mj-lt"/>
              </a:rPr>
              <a:t>Network engineers often receive calls for help, such as "the computer suddenly cannot access the Internet", "the web page cannot be displayed normally", and "the game is stuck".</a:t>
            </a:r>
          </a:p>
        </p:txBody>
      </p:sp>
      <p:sp>
        <p:nvSpPr>
          <p:cNvPr id="2" name="标题 1"/>
          <p:cNvSpPr>
            <a:spLocks noGrp="1"/>
          </p:cNvSpPr>
          <p:nvPr>
            <p:ph type="title"/>
          </p:nvPr>
        </p:nvSpPr>
        <p:spPr/>
        <p:txBody>
          <a:bodyPr/>
          <a:lstStyle/>
          <a:p>
            <a:r>
              <a:rPr lang="en-US" dirty="0">
                <a:latin typeface="+mj-lt"/>
              </a:rPr>
              <a:t>Fault </a:t>
            </a:r>
            <a:r>
              <a:rPr lang="en-US" altLang="zh-CN" dirty="0" smtClean="0">
                <a:latin typeface="+mj-lt"/>
              </a:rPr>
              <a:t>R</a:t>
            </a:r>
            <a:r>
              <a:rPr lang="en-US" dirty="0" smtClean="0">
                <a:latin typeface="+mj-lt"/>
              </a:rPr>
              <a:t>eport</a:t>
            </a:r>
            <a:endParaRPr lang="en-US" dirty="0">
              <a:latin typeface="+mj-lt"/>
            </a:endParaRPr>
          </a:p>
        </p:txBody>
      </p:sp>
      <p:sp>
        <p:nvSpPr>
          <p:cNvPr id="19" name="五边形 18"/>
          <p:cNvSpPr/>
          <p:nvPr/>
        </p:nvSpPr>
        <p:spPr bwMode="auto">
          <a:xfrm>
            <a:off x="4248368" y="15639"/>
            <a:ext cx="781200" cy="343232"/>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b="1" dirty="0">
                <a:solidFill>
                  <a:srgbClr val="FFFFFF"/>
                </a:solidFill>
                <a:latin typeface="+mj-lt"/>
                <a:ea typeface="方正兰亭黑简体" panose="02000000000000000000" pitchFamily="2" charset="-122"/>
                <a:sym typeface="Huawei Sans" panose="020C0503030203020204" pitchFamily="34" charset="0"/>
              </a:rPr>
              <a:t>Fault </a:t>
            </a:r>
            <a:r>
              <a:rPr lang="en-US" sz="1000" b="1" dirty="0" smtClean="0">
                <a:solidFill>
                  <a:srgbClr val="FFFFFF"/>
                </a:solidFill>
                <a:latin typeface="+mj-lt"/>
                <a:ea typeface="方正兰亭黑简体" panose="02000000000000000000" pitchFamily="2" charset="-122"/>
                <a:sym typeface="Huawei Sans" panose="020C0503030203020204" pitchFamily="34" charset="0"/>
              </a:rPr>
              <a:t>Report</a:t>
            </a:r>
            <a:endParaRPr lang="en-US" sz="1000" b="1" dirty="0">
              <a:solidFill>
                <a:srgbClr val="FFFFFF"/>
              </a:solidFill>
              <a:latin typeface="+mj-lt"/>
              <a:ea typeface="方正兰亭黑简体" panose="02000000000000000000" pitchFamily="2" charset="-122"/>
              <a:sym typeface="Huawei Sans" panose="020C0503030203020204" pitchFamily="34" charset="0"/>
            </a:endParaRPr>
          </a:p>
        </p:txBody>
      </p:sp>
      <p:sp>
        <p:nvSpPr>
          <p:cNvPr id="20" name="燕尾形 19"/>
          <p:cNvSpPr/>
          <p:nvPr/>
        </p:nvSpPr>
        <p:spPr bwMode="auto">
          <a:xfrm>
            <a:off x="4889630" y="15639"/>
            <a:ext cx="1136748"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mj-lt"/>
                <a:ea typeface="方正兰亭黑简体" panose="02000000000000000000" pitchFamily="2" charset="-122"/>
                <a:sym typeface="Huawei Sans" panose="020C0503030203020204" pitchFamily="34" charset="0"/>
              </a:rPr>
              <a:t>Fault </a:t>
            </a:r>
            <a:r>
              <a:rPr lang="en-US" sz="1000" dirty="0" smtClean="0">
                <a:latin typeface="+mj-lt"/>
                <a:ea typeface="方正兰亭黑简体" panose="02000000000000000000" pitchFamily="2" charset="-122"/>
                <a:sym typeface="Huawei Sans" panose="020C0503030203020204" pitchFamily="34" charset="0"/>
              </a:rPr>
              <a:t>Confirmation</a:t>
            </a:r>
            <a:endParaRPr lang="en-US" sz="1000" dirty="0">
              <a:latin typeface="+mj-lt"/>
              <a:ea typeface="方正兰亭黑简体" panose="02000000000000000000" pitchFamily="2" charset="-122"/>
              <a:sym typeface="Huawei Sans" panose="020C0503030203020204" pitchFamily="34" charset="0"/>
            </a:endParaRPr>
          </a:p>
        </p:txBody>
      </p:sp>
      <p:sp>
        <p:nvSpPr>
          <p:cNvPr id="21" name="燕尾形 20"/>
          <p:cNvSpPr/>
          <p:nvPr/>
        </p:nvSpPr>
        <p:spPr bwMode="auto">
          <a:xfrm>
            <a:off x="5884725" y="15639"/>
            <a:ext cx="1043580"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mj-lt"/>
                <a:ea typeface="方正兰亭黑简体" panose="02000000000000000000" pitchFamily="2" charset="-122"/>
                <a:sym typeface="Huawei Sans" panose="020C0503030203020204" pitchFamily="34" charset="0"/>
              </a:rPr>
              <a:t>Information </a:t>
            </a:r>
            <a:r>
              <a:rPr lang="en-US" sz="1000" dirty="0" smtClean="0">
                <a:latin typeface="+mj-lt"/>
                <a:ea typeface="方正兰亭黑简体" panose="02000000000000000000" pitchFamily="2" charset="-122"/>
                <a:sym typeface="Huawei Sans" panose="020C0503030203020204" pitchFamily="34" charset="0"/>
              </a:rPr>
              <a:t>Collection</a:t>
            </a:r>
            <a:endParaRPr lang="en-US" sz="1000" dirty="0">
              <a:latin typeface="+mj-lt"/>
              <a:ea typeface="方正兰亭黑简体" panose="02000000000000000000" pitchFamily="2" charset="-122"/>
              <a:sym typeface="Huawei Sans" panose="020C0503030203020204" pitchFamily="34" charset="0"/>
            </a:endParaRPr>
          </a:p>
        </p:txBody>
      </p:sp>
      <p:sp>
        <p:nvSpPr>
          <p:cNvPr id="22" name="燕尾形 21"/>
          <p:cNvSpPr/>
          <p:nvPr/>
        </p:nvSpPr>
        <p:spPr bwMode="auto">
          <a:xfrm>
            <a:off x="6793252" y="15639"/>
            <a:ext cx="113406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mj-lt"/>
                <a:ea typeface="方正兰亭黑简体" panose="02000000000000000000" pitchFamily="2" charset="-122"/>
                <a:sym typeface="Huawei Sans" panose="020C0503030203020204" pitchFamily="34" charset="0"/>
              </a:rPr>
              <a:t>Identification and </a:t>
            </a:r>
            <a:r>
              <a:rPr lang="en-US" sz="1000" dirty="0" smtClean="0">
                <a:latin typeface="+mj-lt"/>
                <a:ea typeface="方正兰亭黑简体" panose="02000000000000000000" pitchFamily="2" charset="-122"/>
                <a:sym typeface="Huawei Sans" panose="020C0503030203020204" pitchFamily="34" charset="0"/>
              </a:rPr>
              <a:t>Analysis</a:t>
            </a:r>
            <a:endParaRPr lang="en-US" sz="1000" dirty="0">
              <a:latin typeface="+mj-lt"/>
              <a:ea typeface="方正兰亭黑简体" panose="02000000000000000000" pitchFamily="2" charset="-122"/>
              <a:sym typeface="Huawei Sans" panose="020C0503030203020204" pitchFamily="34" charset="0"/>
            </a:endParaRPr>
          </a:p>
        </p:txBody>
      </p:sp>
      <p:sp>
        <p:nvSpPr>
          <p:cNvPr id="23" name="燕尾形 22"/>
          <p:cNvSpPr/>
          <p:nvPr/>
        </p:nvSpPr>
        <p:spPr bwMode="auto">
          <a:xfrm>
            <a:off x="7791442" y="15639"/>
            <a:ext cx="767359"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mj-lt"/>
                <a:ea typeface="方正兰亭黑简体" panose="02000000000000000000" pitchFamily="2" charset="-122"/>
                <a:sym typeface="Huawei Sans" panose="020C0503030203020204" pitchFamily="34" charset="0"/>
              </a:rPr>
              <a:t>Cause Listing</a:t>
            </a:r>
            <a:endParaRPr lang="en-US" sz="1000" dirty="0">
              <a:latin typeface="+mj-lt"/>
              <a:ea typeface="方正兰亭黑简体" panose="02000000000000000000" pitchFamily="2" charset="-122"/>
              <a:sym typeface="Huawei Sans" panose="020C0503030203020204" pitchFamily="34" charset="0"/>
            </a:endParaRPr>
          </a:p>
        </p:txBody>
      </p:sp>
      <p:sp>
        <p:nvSpPr>
          <p:cNvPr id="24" name="燕尾形 23"/>
          <p:cNvSpPr/>
          <p:nvPr/>
        </p:nvSpPr>
        <p:spPr bwMode="auto">
          <a:xfrm>
            <a:off x="8422272" y="15639"/>
            <a:ext cx="102135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mj-lt"/>
                <a:ea typeface="方正兰亭黑简体" panose="02000000000000000000" pitchFamily="2" charset="-122"/>
                <a:sym typeface="Huawei Sans" panose="020C0503030203020204" pitchFamily="34" charset="0"/>
              </a:rPr>
              <a:t>Fault </a:t>
            </a:r>
            <a:r>
              <a:rPr lang="en-US" sz="1000" dirty="0" smtClean="0">
                <a:latin typeface="+mj-lt"/>
                <a:ea typeface="方正兰亭黑简体" panose="02000000000000000000" pitchFamily="2" charset="-122"/>
                <a:sym typeface="Huawei Sans" panose="020C0503030203020204" pitchFamily="34" charset="0"/>
              </a:rPr>
              <a:t>Assessment</a:t>
            </a:r>
            <a:endParaRPr lang="en-US" sz="1000" dirty="0">
              <a:latin typeface="+mj-lt"/>
              <a:ea typeface="方正兰亭黑简体" panose="02000000000000000000" pitchFamily="2" charset="-122"/>
              <a:sym typeface="Huawei Sans" panose="020C0503030203020204" pitchFamily="34" charset="0"/>
            </a:endParaRPr>
          </a:p>
        </p:txBody>
      </p:sp>
      <p:sp>
        <p:nvSpPr>
          <p:cNvPr id="25" name="燕尾形 24"/>
          <p:cNvSpPr/>
          <p:nvPr/>
        </p:nvSpPr>
        <p:spPr bwMode="auto">
          <a:xfrm>
            <a:off x="9315867" y="15639"/>
            <a:ext cx="135942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mj-lt"/>
                <a:ea typeface="方正兰亭黑简体" panose="02000000000000000000" pitchFamily="2" charset="-122"/>
                <a:sym typeface="Huawei Sans" panose="020C0503030203020204" pitchFamily="34" charset="0"/>
              </a:rPr>
              <a:t>Step-by-Step </a:t>
            </a:r>
            <a:r>
              <a:rPr lang="en-US" sz="1000" dirty="0">
                <a:latin typeface="+mj-lt"/>
                <a:ea typeface="方正兰亭黑简体" panose="02000000000000000000" pitchFamily="2" charset="-122"/>
                <a:sym typeface="Huawei Sans" panose="020C0503030203020204" pitchFamily="34" charset="0"/>
              </a:rPr>
              <a:t>T</a:t>
            </a:r>
            <a:r>
              <a:rPr lang="en-US" sz="1000" dirty="0" smtClean="0">
                <a:latin typeface="+mj-lt"/>
                <a:ea typeface="方正兰亭黑简体" panose="02000000000000000000" pitchFamily="2" charset="-122"/>
                <a:sym typeface="Huawei Sans" panose="020C0503030203020204" pitchFamily="34" charset="0"/>
              </a:rPr>
              <a:t>roubleshooting</a:t>
            </a:r>
            <a:endParaRPr lang="en-US" sz="1000" dirty="0">
              <a:latin typeface="+mj-lt"/>
              <a:ea typeface="方正兰亭黑简体" panose="02000000000000000000" pitchFamily="2" charset="-122"/>
              <a:sym typeface="Huawei Sans" panose="020C0503030203020204" pitchFamily="34" charset="0"/>
            </a:endParaRPr>
          </a:p>
        </p:txBody>
      </p:sp>
      <p:sp>
        <p:nvSpPr>
          <p:cNvPr id="26" name="燕尾形 25"/>
          <p:cNvSpPr/>
          <p:nvPr/>
        </p:nvSpPr>
        <p:spPr bwMode="auto">
          <a:xfrm>
            <a:off x="10539646" y="15639"/>
            <a:ext cx="928505"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smtClean="0">
                <a:latin typeface="+mj-lt"/>
                <a:ea typeface="方正兰亭黑简体" panose="02000000000000000000" pitchFamily="2" charset="-122"/>
                <a:sym typeface="Huawei Sans" panose="020C0503030203020204" pitchFamily="34" charset="0"/>
              </a:rPr>
              <a:t>Fault Resolving</a:t>
            </a:r>
            <a:endParaRPr lang="en-US" sz="1000" dirty="0">
              <a:latin typeface="+mj-lt"/>
              <a:ea typeface="方正兰亭黑简体" panose="02000000000000000000" pitchFamily="2" charset="-122"/>
              <a:sym typeface="Huawei Sans" panose="020C0503030203020204" pitchFamily="34" charset="0"/>
            </a:endParaRPr>
          </a:p>
        </p:txBody>
      </p:sp>
      <p:sp>
        <p:nvSpPr>
          <p:cNvPr id="27" name="燕尾形 26"/>
          <p:cNvSpPr/>
          <p:nvPr/>
        </p:nvSpPr>
        <p:spPr bwMode="auto">
          <a:xfrm>
            <a:off x="11327676" y="15639"/>
            <a:ext cx="861876" cy="343232"/>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r>
              <a:rPr lang="en-US" sz="1000" dirty="0">
                <a:latin typeface="+mj-lt"/>
                <a:ea typeface="方正兰亭黑简体" panose="02000000000000000000" pitchFamily="2" charset="-122"/>
                <a:sym typeface="Huawei Sans" panose="020C0503030203020204" pitchFamily="34" charset="0"/>
              </a:rPr>
              <a:t>Wrap-up </a:t>
            </a:r>
            <a:r>
              <a:rPr lang="en-US" sz="1000" dirty="0" smtClean="0">
                <a:latin typeface="+mj-lt"/>
                <a:ea typeface="方正兰亭黑简体" panose="02000000000000000000" pitchFamily="2" charset="-122"/>
                <a:sym typeface="Huawei Sans" panose="020C0503030203020204" pitchFamily="34" charset="0"/>
              </a:rPr>
              <a:t>Work</a:t>
            </a:r>
            <a:endParaRPr lang="en-US" sz="1000" dirty="0">
              <a:latin typeface="+mj-lt"/>
              <a:ea typeface="方正兰亭黑简体" panose="02000000000000000000" pitchFamily="2" charset="-122"/>
              <a:sym typeface="Huawei Sans" panose="020C0503030203020204" pitchFamily="34" charset="0"/>
            </a:endParaRPr>
          </a:p>
        </p:txBody>
      </p:sp>
      <p:grpSp>
        <p:nvGrpSpPr>
          <p:cNvPr id="28" name="组合 159"/>
          <p:cNvGrpSpPr>
            <a:grpSpLocks/>
          </p:cNvGrpSpPr>
          <p:nvPr/>
        </p:nvGrpSpPr>
        <p:grpSpPr bwMode="auto">
          <a:xfrm>
            <a:off x="4485128" y="1313029"/>
            <a:ext cx="924847" cy="924847"/>
            <a:chOff x="388938" y="3479800"/>
            <a:chExt cx="1114425" cy="1116013"/>
          </a:xfrm>
        </p:grpSpPr>
        <p:sp>
          <p:nvSpPr>
            <p:cNvPr id="29" name="Freeform 39"/>
            <p:cNvSpPr>
              <a:spLocks/>
            </p:cNvSpPr>
            <p:nvPr/>
          </p:nvSpPr>
          <p:spPr bwMode="auto">
            <a:xfrm>
              <a:off x="388938" y="3479800"/>
              <a:ext cx="1114425" cy="1116013"/>
            </a:xfrm>
            <a:custGeom>
              <a:avLst/>
              <a:gdLst>
                <a:gd name="T0" fmla="*/ 2147483646 w 2659"/>
                <a:gd name="T1" fmla="*/ 2147483646 h 2659"/>
                <a:gd name="T2" fmla="*/ 2147483646 w 2659"/>
                <a:gd name="T3" fmla="*/ 2147483646 h 2659"/>
                <a:gd name="T4" fmla="*/ 2147483646 w 2659"/>
                <a:gd name="T5" fmla="*/ 2147483646 h 2659"/>
                <a:gd name="T6" fmla="*/ 0 w 2659"/>
                <a:gd name="T7" fmla="*/ 2147483646 h 2659"/>
                <a:gd name="T8" fmla="*/ 2147483646 w 2659"/>
                <a:gd name="T9" fmla="*/ 0 h 2659"/>
                <a:gd name="T10" fmla="*/ 2147483646 w 2659"/>
                <a:gd name="T11" fmla="*/ 2147483646 h 2659"/>
                <a:gd name="T12" fmla="*/ 0 60000 65536"/>
                <a:gd name="T13" fmla="*/ 0 60000 65536"/>
                <a:gd name="T14" fmla="*/ 0 60000 65536"/>
                <a:gd name="T15" fmla="*/ 0 60000 65536"/>
                <a:gd name="T16" fmla="*/ 0 60000 65536"/>
                <a:gd name="T17" fmla="*/ 0 60000 65536"/>
                <a:gd name="T18" fmla="*/ 0 w 2659"/>
                <a:gd name="T19" fmla="*/ 0 h 2659"/>
                <a:gd name="T20" fmla="*/ 2659 w 2659"/>
                <a:gd name="T21" fmla="*/ 2659 h 2659"/>
              </a:gdLst>
              <a:ahLst/>
              <a:cxnLst>
                <a:cxn ang="T12">
                  <a:pos x="T0" y="T1"/>
                </a:cxn>
                <a:cxn ang="T13">
                  <a:pos x="T2" y="T3"/>
                </a:cxn>
                <a:cxn ang="T14">
                  <a:pos x="T4" y="T5"/>
                </a:cxn>
                <a:cxn ang="T15">
                  <a:pos x="T6" y="T7"/>
                </a:cxn>
                <a:cxn ang="T16">
                  <a:pos x="T8" y="T9"/>
                </a:cxn>
                <a:cxn ang="T17">
                  <a:pos x="T10" y="T11"/>
                </a:cxn>
              </a:cxnLst>
              <a:rect l="T18" t="T19" r="T20" b="T21"/>
              <a:pathLst>
                <a:path w="2659" h="2659">
                  <a:moveTo>
                    <a:pt x="2659" y="1330"/>
                  </a:moveTo>
                  <a:lnTo>
                    <a:pt x="2659" y="1330"/>
                  </a:lnTo>
                  <a:cubicBezTo>
                    <a:pt x="2659" y="2064"/>
                    <a:pt x="2063" y="2659"/>
                    <a:pt x="1329" y="2659"/>
                  </a:cubicBezTo>
                  <a:cubicBezTo>
                    <a:pt x="595" y="2659"/>
                    <a:pt x="0" y="2064"/>
                    <a:pt x="0" y="1330"/>
                  </a:cubicBezTo>
                  <a:cubicBezTo>
                    <a:pt x="0" y="595"/>
                    <a:pt x="595" y="0"/>
                    <a:pt x="1329" y="0"/>
                  </a:cubicBezTo>
                  <a:cubicBezTo>
                    <a:pt x="2063" y="0"/>
                    <a:pt x="2659" y="595"/>
                    <a:pt x="2659" y="1330"/>
                  </a:cubicBezTo>
                  <a:close/>
                </a:path>
              </a:pathLst>
            </a:custGeom>
            <a:solidFill>
              <a:srgbClr val="15B0E8"/>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mj-lt"/>
              </a:endParaRPr>
            </a:p>
          </p:txBody>
        </p:sp>
        <p:sp>
          <p:nvSpPr>
            <p:cNvPr id="30" name="Freeform 40"/>
            <p:cNvSpPr>
              <a:spLocks noEditPoints="1"/>
            </p:cNvSpPr>
            <p:nvPr/>
          </p:nvSpPr>
          <p:spPr bwMode="auto">
            <a:xfrm>
              <a:off x="679450" y="3749675"/>
              <a:ext cx="533400" cy="576263"/>
            </a:xfrm>
            <a:custGeom>
              <a:avLst/>
              <a:gdLst>
                <a:gd name="T0" fmla="*/ 2147483646 w 1270"/>
                <a:gd name="T1" fmla="*/ 2147483646 h 1375"/>
                <a:gd name="T2" fmla="*/ 2147483646 w 1270"/>
                <a:gd name="T3" fmla="*/ 2147483646 h 1375"/>
                <a:gd name="T4" fmla="*/ 2147483646 w 1270"/>
                <a:gd name="T5" fmla="*/ 2147483646 h 1375"/>
                <a:gd name="T6" fmla="*/ 2147483646 w 1270"/>
                <a:gd name="T7" fmla="*/ 2147483646 h 1375"/>
                <a:gd name="T8" fmla="*/ 2147483646 w 1270"/>
                <a:gd name="T9" fmla="*/ 2147483646 h 1375"/>
                <a:gd name="T10" fmla="*/ 2147483646 w 1270"/>
                <a:gd name="T11" fmla="*/ 2147483646 h 1375"/>
                <a:gd name="T12" fmla="*/ 2147483646 w 1270"/>
                <a:gd name="T13" fmla="*/ 2147483646 h 1375"/>
                <a:gd name="T14" fmla="*/ 2147483646 w 1270"/>
                <a:gd name="T15" fmla="*/ 2147483646 h 1375"/>
                <a:gd name="T16" fmla="*/ 2147483646 w 1270"/>
                <a:gd name="T17" fmla="*/ 2147483646 h 1375"/>
                <a:gd name="T18" fmla="*/ 2147483646 w 1270"/>
                <a:gd name="T19" fmla="*/ 2147483646 h 1375"/>
                <a:gd name="T20" fmla="*/ 2147483646 w 1270"/>
                <a:gd name="T21" fmla="*/ 2147483646 h 1375"/>
                <a:gd name="T22" fmla="*/ 2147483646 w 1270"/>
                <a:gd name="T23" fmla="*/ 2147483646 h 1375"/>
                <a:gd name="T24" fmla="*/ 2147483646 w 1270"/>
                <a:gd name="T25" fmla="*/ 2147483646 h 1375"/>
                <a:gd name="T26" fmla="*/ 2147483646 w 1270"/>
                <a:gd name="T27" fmla="*/ 2147483646 h 1375"/>
                <a:gd name="T28" fmla="*/ 2147483646 w 1270"/>
                <a:gd name="T29" fmla="*/ 2147483646 h 1375"/>
                <a:gd name="T30" fmla="*/ 2147483646 w 1270"/>
                <a:gd name="T31" fmla="*/ 2147483646 h 1375"/>
                <a:gd name="T32" fmla="*/ 2147483646 w 1270"/>
                <a:gd name="T33" fmla="*/ 2147483646 h 1375"/>
                <a:gd name="T34" fmla="*/ 2147483646 w 1270"/>
                <a:gd name="T35" fmla="*/ 2147483646 h 1375"/>
                <a:gd name="T36" fmla="*/ 2147483646 w 1270"/>
                <a:gd name="T37" fmla="*/ 2147483646 h 1375"/>
                <a:gd name="T38" fmla="*/ 2147483646 w 1270"/>
                <a:gd name="T39" fmla="*/ 2147483646 h 1375"/>
                <a:gd name="T40" fmla="*/ 2147483646 w 1270"/>
                <a:gd name="T41" fmla="*/ 2147483646 h 1375"/>
                <a:gd name="T42" fmla="*/ 2147483646 w 1270"/>
                <a:gd name="T43" fmla="*/ 2147483646 h 1375"/>
                <a:gd name="T44" fmla="*/ 2147483646 w 1270"/>
                <a:gd name="T45" fmla="*/ 2147483646 h 1375"/>
                <a:gd name="T46" fmla="*/ 2147483646 w 1270"/>
                <a:gd name="T47" fmla="*/ 2147483646 h 1375"/>
                <a:gd name="T48" fmla="*/ 2147483646 w 1270"/>
                <a:gd name="T49" fmla="*/ 2147483646 h 1375"/>
                <a:gd name="T50" fmla="*/ 2147483646 w 1270"/>
                <a:gd name="T51" fmla="*/ 2147483646 h 1375"/>
                <a:gd name="T52" fmla="*/ 2147483646 w 1270"/>
                <a:gd name="T53" fmla="*/ 2147483646 h 1375"/>
                <a:gd name="T54" fmla="*/ 2147483646 w 1270"/>
                <a:gd name="T55" fmla="*/ 2147483646 h 1375"/>
                <a:gd name="T56" fmla="*/ 2147483646 w 1270"/>
                <a:gd name="T57" fmla="*/ 2147483646 h 1375"/>
                <a:gd name="T58" fmla="*/ 2147483646 w 1270"/>
                <a:gd name="T59" fmla="*/ 0 h 1375"/>
                <a:gd name="T60" fmla="*/ 2147483646 w 1270"/>
                <a:gd name="T61" fmla="*/ 2147483646 h 1375"/>
                <a:gd name="T62" fmla="*/ 2147483646 w 1270"/>
                <a:gd name="T63" fmla="*/ 2147483646 h 1375"/>
                <a:gd name="T64" fmla="*/ 0 w 1270"/>
                <a:gd name="T65" fmla="*/ 2147483646 h 1375"/>
                <a:gd name="T66" fmla="*/ 0 w 1270"/>
                <a:gd name="T67" fmla="*/ 2147483646 h 1375"/>
                <a:gd name="T68" fmla="*/ 2147483646 w 1270"/>
                <a:gd name="T69" fmla="*/ 2147483646 h 1375"/>
                <a:gd name="T70" fmla="*/ 2147483646 w 1270"/>
                <a:gd name="T71" fmla="*/ 2147483646 h 1375"/>
                <a:gd name="T72" fmla="*/ 2147483646 w 1270"/>
                <a:gd name="T73" fmla="*/ 2147483646 h 1375"/>
                <a:gd name="T74" fmla="*/ 2147483646 w 1270"/>
                <a:gd name="T75" fmla="*/ 2147483646 h 1375"/>
                <a:gd name="T76" fmla="*/ 2147483646 w 1270"/>
                <a:gd name="T77" fmla="*/ 2147483646 h 1375"/>
                <a:gd name="T78" fmla="*/ 2147483646 w 1270"/>
                <a:gd name="T79" fmla="*/ 2147483646 h 1375"/>
                <a:gd name="T80" fmla="*/ 2147483646 w 1270"/>
                <a:gd name="T81" fmla="*/ 2147483646 h 1375"/>
                <a:gd name="T82" fmla="*/ 2147483646 w 1270"/>
                <a:gd name="T83" fmla="*/ 2147483646 h 1375"/>
                <a:gd name="T84" fmla="*/ 2147483646 w 1270"/>
                <a:gd name="T85" fmla="*/ 2147483646 h 1375"/>
                <a:gd name="T86" fmla="*/ 2147483646 w 1270"/>
                <a:gd name="T87" fmla="*/ 2147483646 h 1375"/>
                <a:gd name="T88" fmla="*/ 2147483646 w 1270"/>
                <a:gd name="T89" fmla="*/ 2147483646 h 1375"/>
                <a:gd name="T90" fmla="*/ 2147483646 w 1270"/>
                <a:gd name="T91" fmla="*/ 2147483646 h 1375"/>
                <a:gd name="T92" fmla="*/ 2147483646 w 1270"/>
                <a:gd name="T93" fmla="*/ 2147483646 h 1375"/>
                <a:gd name="T94" fmla="*/ 2147483646 w 1270"/>
                <a:gd name="T95" fmla="*/ 2147483646 h 1375"/>
                <a:gd name="T96" fmla="*/ 2147483646 w 1270"/>
                <a:gd name="T97" fmla="*/ 2147483646 h 1375"/>
                <a:gd name="T98" fmla="*/ 2147483646 w 1270"/>
                <a:gd name="T99" fmla="*/ 2147483646 h 1375"/>
                <a:gd name="T100" fmla="*/ 2147483646 w 1270"/>
                <a:gd name="T101" fmla="*/ 2147483646 h 13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70"/>
                <a:gd name="T154" fmla="*/ 0 h 1375"/>
                <a:gd name="T155" fmla="*/ 1270 w 1270"/>
                <a:gd name="T156" fmla="*/ 1375 h 137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70" h="1375">
                  <a:moveTo>
                    <a:pt x="710" y="947"/>
                  </a:moveTo>
                  <a:lnTo>
                    <a:pt x="710" y="947"/>
                  </a:lnTo>
                  <a:lnTo>
                    <a:pt x="657" y="806"/>
                  </a:lnTo>
                  <a:lnTo>
                    <a:pt x="687" y="736"/>
                  </a:lnTo>
                  <a:cubicBezTo>
                    <a:pt x="734" y="740"/>
                    <a:pt x="779" y="750"/>
                    <a:pt x="822" y="765"/>
                  </a:cubicBezTo>
                  <a:lnTo>
                    <a:pt x="710" y="947"/>
                  </a:lnTo>
                  <a:close/>
                  <a:moveTo>
                    <a:pt x="583" y="736"/>
                  </a:moveTo>
                  <a:lnTo>
                    <a:pt x="583" y="736"/>
                  </a:lnTo>
                  <a:lnTo>
                    <a:pt x="613" y="806"/>
                  </a:lnTo>
                  <a:lnTo>
                    <a:pt x="561" y="947"/>
                  </a:lnTo>
                  <a:lnTo>
                    <a:pt x="449" y="765"/>
                  </a:lnTo>
                  <a:cubicBezTo>
                    <a:pt x="492" y="750"/>
                    <a:pt x="537" y="740"/>
                    <a:pt x="583" y="736"/>
                  </a:cubicBezTo>
                  <a:close/>
                  <a:moveTo>
                    <a:pt x="335" y="366"/>
                  </a:moveTo>
                  <a:lnTo>
                    <a:pt x="335" y="366"/>
                  </a:lnTo>
                  <a:cubicBezTo>
                    <a:pt x="335" y="294"/>
                    <a:pt x="361" y="227"/>
                    <a:pt x="404" y="175"/>
                  </a:cubicBezTo>
                  <a:cubicBezTo>
                    <a:pt x="448" y="248"/>
                    <a:pt x="557" y="383"/>
                    <a:pt x="769" y="383"/>
                  </a:cubicBezTo>
                  <a:cubicBezTo>
                    <a:pt x="819" y="383"/>
                    <a:pt x="874" y="376"/>
                    <a:pt x="935" y="358"/>
                  </a:cubicBezTo>
                  <a:cubicBezTo>
                    <a:pt x="935" y="361"/>
                    <a:pt x="935" y="364"/>
                    <a:pt x="935" y="366"/>
                  </a:cubicBezTo>
                  <a:cubicBezTo>
                    <a:pt x="935" y="532"/>
                    <a:pt x="801" y="666"/>
                    <a:pt x="635" y="666"/>
                  </a:cubicBezTo>
                  <a:cubicBezTo>
                    <a:pt x="470" y="666"/>
                    <a:pt x="335" y="532"/>
                    <a:pt x="335" y="366"/>
                  </a:cubicBezTo>
                  <a:close/>
                  <a:moveTo>
                    <a:pt x="926" y="292"/>
                  </a:moveTo>
                  <a:lnTo>
                    <a:pt x="926" y="292"/>
                  </a:lnTo>
                  <a:cubicBezTo>
                    <a:pt x="617" y="384"/>
                    <a:pt x="488" y="194"/>
                    <a:pt x="454" y="128"/>
                  </a:cubicBezTo>
                  <a:cubicBezTo>
                    <a:pt x="504" y="89"/>
                    <a:pt x="567" y="66"/>
                    <a:pt x="635" y="66"/>
                  </a:cubicBezTo>
                  <a:cubicBezTo>
                    <a:pt x="775" y="66"/>
                    <a:pt x="893" y="162"/>
                    <a:pt x="926" y="292"/>
                  </a:cubicBezTo>
                  <a:close/>
                  <a:moveTo>
                    <a:pt x="1270" y="1301"/>
                  </a:moveTo>
                  <a:lnTo>
                    <a:pt x="1270" y="1301"/>
                  </a:lnTo>
                  <a:cubicBezTo>
                    <a:pt x="1270" y="1011"/>
                    <a:pt x="1074" y="765"/>
                    <a:pt x="807" y="690"/>
                  </a:cubicBezTo>
                  <a:cubicBezTo>
                    <a:pt x="923" y="629"/>
                    <a:pt x="1002" y="507"/>
                    <a:pt x="1002" y="366"/>
                  </a:cubicBezTo>
                  <a:cubicBezTo>
                    <a:pt x="1002" y="164"/>
                    <a:pt x="837" y="0"/>
                    <a:pt x="635" y="0"/>
                  </a:cubicBezTo>
                  <a:cubicBezTo>
                    <a:pt x="433" y="0"/>
                    <a:pt x="269" y="164"/>
                    <a:pt x="269" y="366"/>
                  </a:cubicBezTo>
                  <a:cubicBezTo>
                    <a:pt x="269" y="507"/>
                    <a:pt x="348" y="629"/>
                    <a:pt x="463" y="690"/>
                  </a:cubicBezTo>
                  <a:cubicBezTo>
                    <a:pt x="197" y="765"/>
                    <a:pt x="0" y="1011"/>
                    <a:pt x="0" y="1301"/>
                  </a:cubicBezTo>
                  <a:lnTo>
                    <a:pt x="0" y="1335"/>
                  </a:lnTo>
                  <a:lnTo>
                    <a:pt x="689" y="1335"/>
                  </a:lnTo>
                  <a:cubicBezTo>
                    <a:pt x="700" y="1359"/>
                    <a:pt x="723" y="1375"/>
                    <a:pt x="752" y="1375"/>
                  </a:cubicBezTo>
                  <a:cubicBezTo>
                    <a:pt x="790" y="1375"/>
                    <a:pt x="821" y="1344"/>
                    <a:pt x="821" y="1306"/>
                  </a:cubicBezTo>
                  <a:cubicBezTo>
                    <a:pt x="821" y="1268"/>
                    <a:pt x="790" y="1237"/>
                    <a:pt x="752" y="1237"/>
                  </a:cubicBezTo>
                  <a:cubicBezTo>
                    <a:pt x="727" y="1237"/>
                    <a:pt x="706" y="1249"/>
                    <a:pt x="693" y="1268"/>
                  </a:cubicBezTo>
                  <a:lnTo>
                    <a:pt x="68" y="1268"/>
                  </a:lnTo>
                  <a:cubicBezTo>
                    <a:pt x="80" y="1058"/>
                    <a:pt x="207" y="878"/>
                    <a:pt x="387" y="791"/>
                  </a:cubicBezTo>
                  <a:lnTo>
                    <a:pt x="635" y="1196"/>
                  </a:lnTo>
                  <a:lnTo>
                    <a:pt x="884" y="791"/>
                  </a:lnTo>
                  <a:cubicBezTo>
                    <a:pt x="1064" y="878"/>
                    <a:pt x="1191" y="1058"/>
                    <a:pt x="1203" y="1268"/>
                  </a:cubicBezTo>
                  <a:lnTo>
                    <a:pt x="1023" y="1268"/>
                  </a:lnTo>
                  <a:cubicBezTo>
                    <a:pt x="1010" y="1249"/>
                    <a:pt x="989" y="1237"/>
                    <a:pt x="965" y="1237"/>
                  </a:cubicBezTo>
                  <a:cubicBezTo>
                    <a:pt x="926" y="1237"/>
                    <a:pt x="895" y="1268"/>
                    <a:pt x="895" y="1306"/>
                  </a:cubicBezTo>
                  <a:cubicBezTo>
                    <a:pt x="895" y="1344"/>
                    <a:pt x="926" y="1375"/>
                    <a:pt x="965" y="1375"/>
                  </a:cubicBezTo>
                  <a:cubicBezTo>
                    <a:pt x="993" y="1375"/>
                    <a:pt x="1017" y="1359"/>
                    <a:pt x="1028" y="1335"/>
                  </a:cubicBezTo>
                  <a:lnTo>
                    <a:pt x="1270" y="1335"/>
                  </a:lnTo>
                  <a:lnTo>
                    <a:pt x="1270" y="1301"/>
                  </a:lnTo>
                  <a:close/>
                </a:path>
              </a:pathLst>
            </a:custGeom>
            <a:solidFill>
              <a:srgbClr val="FEFEFE"/>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mj-lt"/>
              </a:endParaRPr>
            </a:p>
          </p:txBody>
        </p:sp>
      </p:grpSp>
      <p:cxnSp>
        <p:nvCxnSpPr>
          <p:cNvPr id="32" name="Straight Connector 79"/>
          <p:cNvCxnSpPr/>
          <p:nvPr/>
        </p:nvCxnSpPr>
        <p:spPr>
          <a:xfrm flipH="1">
            <a:off x="3240161" y="2956061"/>
            <a:ext cx="309238" cy="330261"/>
          </a:xfrm>
          <a:prstGeom prst="line">
            <a:avLst/>
          </a:prstGeom>
          <a:noFill/>
          <a:ln w="19050" cap="flat" cmpd="sng" algn="ctr">
            <a:solidFill>
              <a:sysClr val="windowText" lastClr="000000"/>
            </a:solidFill>
            <a:prstDash val="solid"/>
            <a:miter lim="800000"/>
          </a:ln>
          <a:effectLst/>
        </p:spPr>
      </p:cxnSp>
      <p:cxnSp>
        <p:nvCxnSpPr>
          <p:cNvPr id="33" name="Straight Connector 79"/>
          <p:cNvCxnSpPr/>
          <p:nvPr/>
        </p:nvCxnSpPr>
        <p:spPr>
          <a:xfrm flipH="1" flipV="1">
            <a:off x="3543512" y="2958284"/>
            <a:ext cx="500489" cy="0"/>
          </a:xfrm>
          <a:prstGeom prst="line">
            <a:avLst/>
          </a:prstGeom>
          <a:noFill/>
          <a:ln w="19050" cap="flat" cmpd="sng" algn="ctr">
            <a:solidFill>
              <a:sysClr val="windowText" lastClr="000000"/>
            </a:solidFill>
            <a:prstDash val="solid"/>
            <a:miter lim="800000"/>
          </a:ln>
          <a:effectLst/>
        </p:spPr>
      </p:cxnSp>
      <p:cxnSp>
        <p:nvCxnSpPr>
          <p:cNvPr id="34" name="Straight Connector 79"/>
          <p:cNvCxnSpPr/>
          <p:nvPr/>
        </p:nvCxnSpPr>
        <p:spPr>
          <a:xfrm flipH="1">
            <a:off x="2414576" y="2893588"/>
            <a:ext cx="309238" cy="330261"/>
          </a:xfrm>
          <a:prstGeom prst="line">
            <a:avLst/>
          </a:prstGeom>
          <a:noFill/>
          <a:ln w="19050" cap="flat" cmpd="sng" algn="ctr">
            <a:solidFill>
              <a:sysClr val="windowText" lastClr="000000"/>
            </a:solidFill>
            <a:prstDash val="solid"/>
            <a:miter lim="800000"/>
          </a:ln>
          <a:effectLst/>
        </p:spPr>
      </p:cxnSp>
      <p:cxnSp>
        <p:nvCxnSpPr>
          <p:cNvPr id="35" name="Straight Connector 79"/>
          <p:cNvCxnSpPr/>
          <p:nvPr/>
        </p:nvCxnSpPr>
        <p:spPr>
          <a:xfrm flipH="1" flipV="1">
            <a:off x="2802788" y="2838365"/>
            <a:ext cx="343673" cy="363166"/>
          </a:xfrm>
          <a:prstGeom prst="line">
            <a:avLst/>
          </a:prstGeom>
          <a:noFill/>
          <a:ln w="19050" cap="flat" cmpd="sng" algn="ctr">
            <a:solidFill>
              <a:sysClr val="windowText" lastClr="000000"/>
            </a:solidFill>
            <a:prstDash val="solid"/>
            <a:miter lim="800000"/>
          </a:ln>
          <a:effectLst/>
        </p:spPr>
      </p:cxnSp>
      <p:cxnSp>
        <p:nvCxnSpPr>
          <p:cNvPr id="36" name="Straight Connector 79"/>
          <p:cNvCxnSpPr/>
          <p:nvPr/>
        </p:nvCxnSpPr>
        <p:spPr>
          <a:xfrm flipH="1" flipV="1">
            <a:off x="2047349" y="2895811"/>
            <a:ext cx="343673" cy="363166"/>
          </a:xfrm>
          <a:prstGeom prst="line">
            <a:avLst/>
          </a:prstGeom>
          <a:noFill/>
          <a:ln w="19050" cap="flat" cmpd="sng" algn="ctr">
            <a:solidFill>
              <a:sysClr val="windowText" lastClr="000000"/>
            </a:solidFill>
            <a:prstDash val="solid"/>
            <a:miter lim="800000"/>
          </a:ln>
          <a:effectLst/>
        </p:spPr>
      </p:cxnSp>
      <p:cxnSp>
        <p:nvCxnSpPr>
          <p:cNvPr id="37" name="Straight Connector 79"/>
          <p:cNvCxnSpPr/>
          <p:nvPr/>
        </p:nvCxnSpPr>
        <p:spPr>
          <a:xfrm flipH="1">
            <a:off x="3328948" y="3258977"/>
            <a:ext cx="887838" cy="1"/>
          </a:xfrm>
          <a:prstGeom prst="line">
            <a:avLst/>
          </a:prstGeom>
          <a:noFill/>
          <a:ln w="19050" cap="flat" cmpd="sng" algn="ctr">
            <a:solidFill>
              <a:sysClr val="windowText" lastClr="000000"/>
            </a:solidFill>
            <a:prstDash val="solid"/>
            <a:miter lim="800000"/>
          </a:ln>
          <a:effectLst/>
        </p:spPr>
      </p:cxnSp>
      <p:pic>
        <p:nvPicPr>
          <p:cNvPr id="38" name="图片 105" descr="AP.png"/>
          <p:cNvPicPr>
            <a:picLocks noChangeAspect="1"/>
          </p:cNvPicPr>
          <p:nvPr/>
        </p:nvPicPr>
        <p:blipFill>
          <a:blip r:embed="rId3" cstate="print"/>
          <a:stretch>
            <a:fillRect/>
          </a:stretch>
        </p:blipFill>
        <p:spPr>
          <a:xfrm>
            <a:off x="4053526" y="5413063"/>
            <a:ext cx="335297" cy="274335"/>
          </a:xfrm>
          <a:prstGeom prst="rect">
            <a:avLst/>
          </a:prstGeom>
        </p:spPr>
      </p:pic>
      <p:cxnSp>
        <p:nvCxnSpPr>
          <p:cNvPr id="39" name="Straight Connector 74"/>
          <p:cNvCxnSpPr>
            <a:stCxn id="38" idx="0"/>
            <a:endCxn id="67" idx="2"/>
          </p:cNvCxnSpPr>
          <p:nvPr/>
        </p:nvCxnSpPr>
        <p:spPr>
          <a:xfrm flipV="1">
            <a:off x="4221175" y="5180966"/>
            <a:ext cx="927" cy="232097"/>
          </a:xfrm>
          <a:prstGeom prst="line">
            <a:avLst/>
          </a:prstGeom>
          <a:noFill/>
          <a:ln w="19050" cap="flat" cmpd="sng" algn="ctr">
            <a:solidFill>
              <a:sysClr val="windowText" lastClr="000000"/>
            </a:solidFill>
            <a:prstDash val="solid"/>
            <a:miter lim="800000"/>
          </a:ln>
          <a:effectLst/>
        </p:spPr>
      </p:cxnSp>
      <p:pic>
        <p:nvPicPr>
          <p:cNvPr id="40" name="图片 105" descr="AP.png"/>
          <p:cNvPicPr>
            <a:picLocks noChangeAspect="1"/>
          </p:cNvPicPr>
          <p:nvPr/>
        </p:nvPicPr>
        <p:blipFill>
          <a:blip r:embed="rId3" cstate="print"/>
          <a:stretch>
            <a:fillRect/>
          </a:stretch>
        </p:blipFill>
        <p:spPr>
          <a:xfrm>
            <a:off x="2038960" y="5413063"/>
            <a:ext cx="335297" cy="274335"/>
          </a:xfrm>
          <a:prstGeom prst="rect">
            <a:avLst/>
          </a:prstGeom>
        </p:spPr>
      </p:pic>
      <p:pic>
        <p:nvPicPr>
          <p:cNvPr id="41" name="图片 102" descr="AC-蓝.png"/>
          <p:cNvPicPr>
            <a:picLocks noChangeAspect="1"/>
          </p:cNvPicPr>
          <p:nvPr/>
        </p:nvPicPr>
        <p:blipFill>
          <a:blip r:embed="rId4" cstate="print"/>
          <a:stretch>
            <a:fillRect/>
          </a:stretch>
        </p:blipFill>
        <p:spPr>
          <a:xfrm>
            <a:off x="1286359" y="3121076"/>
            <a:ext cx="337091" cy="275802"/>
          </a:xfrm>
          <a:prstGeom prst="rect">
            <a:avLst/>
          </a:prstGeom>
        </p:spPr>
      </p:pic>
      <p:pic>
        <p:nvPicPr>
          <p:cNvPr id="42" name="图片 86" descr="核心交换机.png"/>
          <p:cNvPicPr>
            <a:picLocks noChangeAspect="1"/>
          </p:cNvPicPr>
          <p:nvPr/>
        </p:nvPicPr>
        <p:blipFill>
          <a:blip r:embed="rId5" cstate="print"/>
          <a:stretch>
            <a:fillRect/>
          </a:stretch>
        </p:blipFill>
        <p:spPr>
          <a:xfrm>
            <a:off x="2225478" y="3121810"/>
            <a:ext cx="335297" cy="274335"/>
          </a:xfrm>
          <a:prstGeom prst="rect">
            <a:avLst/>
          </a:prstGeom>
        </p:spPr>
      </p:pic>
      <p:pic>
        <p:nvPicPr>
          <p:cNvPr id="43" name="图片 86" descr="核心交换机.png"/>
          <p:cNvPicPr>
            <a:picLocks noChangeAspect="1"/>
          </p:cNvPicPr>
          <p:nvPr/>
        </p:nvPicPr>
        <p:blipFill>
          <a:blip r:embed="rId5" cstate="print"/>
          <a:stretch>
            <a:fillRect/>
          </a:stretch>
        </p:blipFill>
        <p:spPr>
          <a:xfrm>
            <a:off x="3047200" y="3121810"/>
            <a:ext cx="335297" cy="274335"/>
          </a:xfrm>
          <a:prstGeom prst="rect">
            <a:avLst/>
          </a:prstGeom>
        </p:spPr>
      </p:pic>
      <p:cxnSp>
        <p:nvCxnSpPr>
          <p:cNvPr id="44" name="Straight Connector 13"/>
          <p:cNvCxnSpPr>
            <a:stCxn id="42" idx="3"/>
            <a:endCxn id="43" idx="1"/>
          </p:cNvCxnSpPr>
          <p:nvPr/>
        </p:nvCxnSpPr>
        <p:spPr>
          <a:xfrm>
            <a:off x="2560775" y="3258978"/>
            <a:ext cx="486425" cy="0"/>
          </a:xfrm>
          <a:prstGeom prst="line">
            <a:avLst/>
          </a:prstGeom>
          <a:noFill/>
          <a:ln w="19050" cap="flat" cmpd="sng" algn="ctr">
            <a:solidFill>
              <a:srgbClr val="EC7061"/>
            </a:solidFill>
            <a:prstDash val="solid"/>
            <a:miter lim="800000"/>
          </a:ln>
          <a:effectLst/>
        </p:spPr>
      </p:cxnSp>
      <p:pic>
        <p:nvPicPr>
          <p:cNvPr id="45" name="图片 87" descr="汇聚交换机.png"/>
          <p:cNvPicPr>
            <a:picLocks noChangeAspect="1"/>
          </p:cNvPicPr>
          <p:nvPr/>
        </p:nvPicPr>
        <p:blipFill>
          <a:blip r:embed="rId6" cstate="print"/>
          <a:stretch>
            <a:fillRect/>
          </a:stretch>
        </p:blipFill>
        <p:spPr>
          <a:xfrm>
            <a:off x="1220198" y="4024571"/>
            <a:ext cx="335297" cy="274335"/>
          </a:xfrm>
          <a:prstGeom prst="rect">
            <a:avLst/>
          </a:prstGeom>
        </p:spPr>
      </p:pic>
      <p:pic>
        <p:nvPicPr>
          <p:cNvPr id="46" name="图片 87" descr="汇聚交换机.png"/>
          <p:cNvPicPr>
            <a:picLocks noChangeAspect="1"/>
          </p:cNvPicPr>
          <p:nvPr/>
        </p:nvPicPr>
        <p:blipFill>
          <a:blip r:embed="rId6" cstate="print"/>
          <a:stretch>
            <a:fillRect/>
          </a:stretch>
        </p:blipFill>
        <p:spPr>
          <a:xfrm>
            <a:off x="2039947" y="4024571"/>
            <a:ext cx="335297" cy="274335"/>
          </a:xfrm>
          <a:prstGeom prst="rect">
            <a:avLst/>
          </a:prstGeom>
        </p:spPr>
      </p:pic>
      <p:cxnSp>
        <p:nvCxnSpPr>
          <p:cNvPr id="47" name="Straight Connector 16"/>
          <p:cNvCxnSpPr>
            <a:stCxn id="45" idx="3"/>
            <a:endCxn id="46" idx="1"/>
          </p:cNvCxnSpPr>
          <p:nvPr/>
        </p:nvCxnSpPr>
        <p:spPr>
          <a:xfrm>
            <a:off x="1555495" y="4161739"/>
            <a:ext cx="484452" cy="0"/>
          </a:xfrm>
          <a:prstGeom prst="line">
            <a:avLst/>
          </a:prstGeom>
          <a:noFill/>
          <a:ln w="19050" cap="flat" cmpd="sng" algn="ctr">
            <a:solidFill>
              <a:srgbClr val="EC7061"/>
            </a:solidFill>
            <a:prstDash val="solid"/>
            <a:miter lim="800000"/>
          </a:ln>
          <a:effectLst/>
        </p:spPr>
      </p:cxnSp>
      <p:pic>
        <p:nvPicPr>
          <p:cNvPr id="48" name="图片 87" descr="汇聚交换机.png"/>
          <p:cNvPicPr>
            <a:picLocks noChangeAspect="1"/>
          </p:cNvPicPr>
          <p:nvPr/>
        </p:nvPicPr>
        <p:blipFill>
          <a:blip r:embed="rId6" cstate="print"/>
          <a:stretch>
            <a:fillRect/>
          </a:stretch>
        </p:blipFill>
        <p:spPr>
          <a:xfrm>
            <a:off x="3233717" y="4024571"/>
            <a:ext cx="335297" cy="274335"/>
          </a:xfrm>
          <a:prstGeom prst="rect">
            <a:avLst/>
          </a:prstGeom>
        </p:spPr>
      </p:pic>
      <p:pic>
        <p:nvPicPr>
          <p:cNvPr id="49" name="图片 87" descr="汇聚交换机.png"/>
          <p:cNvPicPr>
            <a:picLocks noChangeAspect="1"/>
          </p:cNvPicPr>
          <p:nvPr/>
        </p:nvPicPr>
        <p:blipFill>
          <a:blip r:embed="rId6" cstate="print"/>
          <a:stretch>
            <a:fillRect/>
          </a:stretch>
        </p:blipFill>
        <p:spPr>
          <a:xfrm>
            <a:off x="4054453" y="4024571"/>
            <a:ext cx="335297" cy="274335"/>
          </a:xfrm>
          <a:prstGeom prst="rect">
            <a:avLst/>
          </a:prstGeom>
        </p:spPr>
      </p:pic>
      <p:cxnSp>
        <p:nvCxnSpPr>
          <p:cNvPr id="50" name="Straight Connector 29"/>
          <p:cNvCxnSpPr>
            <a:stCxn id="48" idx="3"/>
            <a:endCxn id="49" idx="1"/>
          </p:cNvCxnSpPr>
          <p:nvPr/>
        </p:nvCxnSpPr>
        <p:spPr>
          <a:xfrm>
            <a:off x="3569014" y="4161739"/>
            <a:ext cx="485439" cy="0"/>
          </a:xfrm>
          <a:prstGeom prst="line">
            <a:avLst/>
          </a:prstGeom>
          <a:noFill/>
          <a:ln w="19050" cap="flat" cmpd="sng" algn="ctr">
            <a:solidFill>
              <a:srgbClr val="EC7061"/>
            </a:solidFill>
            <a:prstDash val="solid"/>
            <a:miter lim="800000"/>
          </a:ln>
          <a:effectLst/>
        </p:spPr>
      </p:cxnSp>
      <p:cxnSp>
        <p:nvCxnSpPr>
          <p:cNvPr id="51" name="Straight Connector 30"/>
          <p:cNvCxnSpPr>
            <a:stCxn id="45" idx="0"/>
            <a:endCxn id="42" idx="2"/>
          </p:cNvCxnSpPr>
          <p:nvPr/>
        </p:nvCxnSpPr>
        <p:spPr>
          <a:xfrm flipV="1">
            <a:off x="1387847" y="3396145"/>
            <a:ext cx="1005280" cy="628426"/>
          </a:xfrm>
          <a:prstGeom prst="line">
            <a:avLst/>
          </a:prstGeom>
          <a:noFill/>
          <a:ln w="19050" cap="flat" cmpd="sng" algn="ctr">
            <a:solidFill>
              <a:sysClr val="windowText" lastClr="000000"/>
            </a:solidFill>
            <a:prstDash val="solid"/>
            <a:miter lim="800000"/>
          </a:ln>
          <a:effectLst/>
        </p:spPr>
      </p:cxnSp>
      <p:cxnSp>
        <p:nvCxnSpPr>
          <p:cNvPr id="52" name="Straight Connector 33"/>
          <p:cNvCxnSpPr>
            <a:stCxn id="46" idx="0"/>
            <a:endCxn id="43" idx="2"/>
          </p:cNvCxnSpPr>
          <p:nvPr/>
        </p:nvCxnSpPr>
        <p:spPr>
          <a:xfrm flipV="1">
            <a:off x="2207596" y="3396145"/>
            <a:ext cx="1007253" cy="628426"/>
          </a:xfrm>
          <a:prstGeom prst="line">
            <a:avLst/>
          </a:prstGeom>
          <a:noFill/>
          <a:ln w="19050" cap="flat" cmpd="sng" algn="ctr">
            <a:solidFill>
              <a:sysClr val="windowText" lastClr="000000"/>
            </a:solidFill>
            <a:prstDash val="solid"/>
            <a:miter lim="800000"/>
          </a:ln>
          <a:effectLst/>
        </p:spPr>
      </p:cxnSp>
      <p:cxnSp>
        <p:nvCxnSpPr>
          <p:cNvPr id="53" name="Straight Connector 36"/>
          <p:cNvCxnSpPr>
            <a:stCxn id="48" idx="0"/>
            <a:endCxn id="42" idx="2"/>
          </p:cNvCxnSpPr>
          <p:nvPr/>
        </p:nvCxnSpPr>
        <p:spPr>
          <a:xfrm flipH="1" flipV="1">
            <a:off x="2393127" y="3396145"/>
            <a:ext cx="1008239" cy="628426"/>
          </a:xfrm>
          <a:prstGeom prst="line">
            <a:avLst/>
          </a:prstGeom>
          <a:noFill/>
          <a:ln w="19050" cap="flat" cmpd="sng" algn="ctr">
            <a:solidFill>
              <a:sysClr val="windowText" lastClr="000000"/>
            </a:solidFill>
            <a:prstDash val="solid"/>
            <a:miter lim="800000"/>
          </a:ln>
          <a:effectLst/>
        </p:spPr>
      </p:cxnSp>
      <p:cxnSp>
        <p:nvCxnSpPr>
          <p:cNvPr id="54" name="Straight Connector 39"/>
          <p:cNvCxnSpPr>
            <a:stCxn id="49" idx="0"/>
            <a:endCxn id="43" idx="2"/>
          </p:cNvCxnSpPr>
          <p:nvPr/>
        </p:nvCxnSpPr>
        <p:spPr>
          <a:xfrm flipH="1" flipV="1">
            <a:off x="3214849" y="3396145"/>
            <a:ext cx="1007253" cy="628426"/>
          </a:xfrm>
          <a:prstGeom prst="line">
            <a:avLst/>
          </a:prstGeom>
          <a:noFill/>
          <a:ln w="19050" cap="flat" cmpd="sng" algn="ctr">
            <a:solidFill>
              <a:sysClr val="windowText" lastClr="000000"/>
            </a:solidFill>
            <a:prstDash val="solid"/>
            <a:miter lim="800000"/>
          </a:ln>
          <a:effectLst/>
        </p:spPr>
      </p:cxnSp>
      <p:sp>
        <p:nvSpPr>
          <p:cNvPr id="55" name="Oval 42"/>
          <p:cNvSpPr/>
          <p:nvPr/>
        </p:nvSpPr>
        <p:spPr>
          <a:xfrm rot="3077028">
            <a:off x="2001155" y="3674884"/>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mj-lt"/>
            </a:endParaRPr>
          </a:p>
        </p:txBody>
      </p:sp>
      <p:pic>
        <p:nvPicPr>
          <p:cNvPr id="56" name="图片 106" descr="堆叠交换机蓝.png"/>
          <p:cNvPicPr>
            <a:picLocks noChangeAspect="1"/>
          </p:cNvPicPr>
          <p:nvPr/>
        </p:nvPicPr>
        <p:blipFill>
          <a:blip r:embed="rId7" cstate="print"/>
          <a:stretch>
            <a:fillRect/>
          </a:stretch>
        </p:blipFill>
        <p:spPr>
          <a:xfrm>
            <a:off x="1219301" y="4905164"/>
            <a:ext cx="337091" cy="275802"/>
          </a:xfrm>
          <a:prstGeom prst="rect">
            <a:avLst/>
          </a:prstGeom>
        </p:spPr>
      </p:pic>
      <p:pic>
        <p:nvPicPr>
          <p:cNvPr id="57" name="图片 106" descr="堆叠交换机蓝.png"/>
          <p:cNvPicPr>
            <a:picLocks noChangeAspect="1"/>
          </p:cNvPicPr>
          <p:nvPr/>
        </p:nvPicPr>
        <p:blipFill>
          <a:blip r:embed="rId7" cstate="print"/>
          <a:stretch>
            <a:fillRect/>
          </a:stretch>
        </p:blipFill>
        <p:spPr>
          <a:xfrm>
            <a:off x="2039050" y="4905164"/>
            <a:ext cx="337091" cy="275802"/>
          </a:xfrm>
          <a:prstGeom prst="rect">
            <a:avLst/>
          </a:prstGeom>
        </p:spPr>
      </p:pic>
      <p:cxnSp>
        <p:nvCxnSpPr>
          <p:cNvPr id="58" name="Straight Connector 34"/>
          <p:cNvCxnSpPr>
            <a:stCxn id="56" idx="0"/>
            <a:endCxn id="45" idx="2"/>
          </p:cNvCxnSpPr>
          <p:nvPr/>
        </p:nvCxnSpPr>
        <p:spPr>
          <a:xfrm flipV="1">
            <a:off x="1387847" y="4298906"/>
            <a:ext cx="0" cy="606258"/>
          </a:xfrm>
          <a:prstGeom prst="line">
            <a:avLst/>
          </a:prstGeom>
          <a:noFill/>
          <a:ln w="19050" cap="flat" cmpd="sng" algn="ctr">
            <a:solidFill>
              <a:sysClr val="windowText" lastClr="000000"/>
            </a:solidFill>
            <a:prstDash val="solid"/>
            <a:miter lim="800000"/>
          </a:ln>
          <a:effectLst/>
        </p:spPr>
      </p:cxnSp>
      <p:cxnSp>
        <p:nvCxnSpPr>
          <p:cNvPr id="59" name="Straight Connector 35"/>
          <p:cNvCxnSpPr>
            <a:stCxn id="56" idx="0"/>
            <a:endCxn id="46" idx="2"/>
          </p:cNvCxnSpPr>
          <p:nvPr/>
        </p:nvCxnSpPr>
        <p:spPr>
          <a:xfrm flipV="1">
            <a:off x="1387847" y="4298906"/>
            <a:ext cx="819749" cy="606258"/>
          </a:xfrm>
          <a:prstGeom prst="line">
            <a:avLst/>
          </a:prstGeom>
          <a:noFill/>
          <a:ln w="19050" cap="flat" cmpd="sng" algn="ctr">
            <a:solidFill>
              <a:sysClr val="windowText" lastClr="000000"/>
            </a:solidFill>
            <a:prstDash val="solid"/>
            <a:miter lim="800000"/>
          </a:ln>
          <a:effectLst/>
        </p:spPr>
      </p:cxnSp>
      <p:cxnSp>
        <p:nvCxnSpPr>
          <p:cNvPr id="60" name="Straight Connector 37"/>
          <p:cNvCxnSpPr>
            <a:stCxn id="57" idx="0"/>
            <a:endCxn id="45" idx="2"/>
          </p:cNvCxnSpPr>
          <p:nvPr/>
        </p:nvCxnSpPr>
        <p:spPr>
          <a:xfrm flipH="1" flipV="1">
            <a:off x="1387847" y="4298906"/>
            <a:ext cx="819749" cy="606258"/>
          </a:xfrm>
          <a:prstGeom prst="line">
            <a:avLst/>
          </a:prstGeom>
          <a:noFill/>
          <a:ln w="19050" cap="flat" cmpd="sng" algn="ctr">
            <a:solidFill>
              <a:sysClr val="windowText" lastClr="000000"/>
            </a:solidFill>
            <a:prstDash val="solid"/>
            <a:miter lim="800000"/>
          </a:ln>
          <a:effectLst/>
        </p:spPr>
      </p:cxnSp>
      <p:cxnSp>
        <p:nvCxnSpPr>
          <p:cNvPr id="61" name="Straight Connector 38"/>
          <p:cNvCxnSpPr>
            <a:stCxn id="57" idx="0"/>
            <a:endCxn id="46" idx="2"/>
          </p:cNvCxnSpPr>
          <p:nvPr/>
        </p:nvCxnSpPr>
        <p:spPr>
          <a:xfrm flipV="1">
            <a:off x="2207596" y="4298906"/>
            <a:ext cx="0" cy="606258"/>
          </a:xfrm>
          <a:prstGeom prst="line">
            <a:avLst/>
          </a:prstGeom>
          <a:noFill/>
          <a:ln w="19050" cap="flat" cmpd="sng" algn="ctr">
            <a:solidFill>
              <a:sysClr val="windowText" lastClr="000000"/>
            </a:solidFill>
            <a:prstDash val="solid"/>
            <a:miter lim="800000"/>
          </a:ln>
          <a:effectLst/>
        </p:spPr>
      </p:cxnSp>
      <p:grpSp>
        <p:nvGrpSpPr>
          <p:cNvPr id="62" name="Group 40"/>
          <p:cNvGrpSpPr/>
          <p:nvPr/>
        </p:nvGrpSpPr>
        <p:grpSpPr>
          <a:xfrm>
            <a:off x="1666738" y="5011267"/>
            <a:ext cx="261965" cy="61979"/>
            <a:chOff x="559282" y="6488261"/>
            <a:chExt cx="261965" cy="61979"/>
          </a:xfrm>
          <a:solidFill>
            <a:sysClr val="window" lastClr="FFFFFF">
              <a:lumMod val="50000"/>
            </a:sysClr>
          </a:solidFill>
        </p:grpSpPr>
        <p:sp>
          <p:nvSpPr>
            <p:cNvPr id="63" name="Oval 41"/>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mj-lt"/>
              </a:endParaRPr>
            </a:p>
          </p:txBody>
        </p:sp>
        <p:sp>
          <p:nvSpPr>
            <p:cNvPr id="64" name="Oval 44"/>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mj-lt"/>
              </a:endParaRPr>
            </a:p>
          </p:txBody>
        </p:sp>
        <p:sp>
          <p:nvSpPr>
            <p:cNvPr id="65" name="Oval 45"/>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mj-lt"/>
              </a:endParaRPr>
            </a:p>
          </p:txBody>
        </p:sp>
      </p:grpSp>
      <p:pic>
        <p:nvPicPr>
          <p:cNvPr id="66" name="图片 106" descr="堆叠交换机蓝.png"/>
          <p:cNvPicPr>
            <a:picLocks noChangeAspect="1"/>
          </p:cNvPicPr>
          <p:nvPr/>
        </p:nvPicPr>
        <p:blipFill>
          <a:blip r:embed="rId7" cstate="print"/>
          <a:stretch>
            <a:fillRect/>
          </a:stretch>
        </p:blipFill>
        <p:spPr>
          <a:xfrm>
            <a:off x="3232820" y="4905164"/>
            <a:ext cx="337091" cy="275802"/>
          </a:xfrm>
          <a:prstGeom prst="rect">
            <a:avLst/>
          </a:prstGeom>
        </p:spPr>
      </p:pic>
      <p:pic>
        <p:nvPicPr>
          <p:cNvPr id="67" name="图片 106" descr="堆叠交换机蓝.png"/>
          <p:cNvPicPr>
            <a:picLocks noChangeAspect="1"/>
          </p:cNvPicPr>
          <p:nvPr/>
        </p:nvPicPr>
        <p:blipFill>
          <a:blip r:embed="rId7" cstate="print"/>
          <a:stretch>
            <a:fillRect/>
          </a:stretch>
        </p:blipFill>
        <p:spPr>
          <a:xfrm>
            <a:off x="4053556" y="4905164"/>
            <a:ext cx="337091" cy="275802"/>
          </a:xfrm>
          <a:prstGeom prst="rect">
            <a:avLst/>
          </a:prstGeom>
        </p:spPr>
      </p:pic>
      <p:grpSp>
        <p:nvGrpSpPr>
          <p:cNvPr id="68" name="Group 54"/>
          <p:cNvGrpSpPr/>
          <p:nvPr/>
        </p:nvGrpSpPr>
        <p:grpSpPr>
          <a:xfrm>
            <a:off x="3681244" y="5011267"/>
            <a:ext cx="261965" cy="61979"/>
            <a:chOff x="559282" y="6488261"/>
            <a:chExt cx="261965" cy="61979"/>
          </a:xfrm>
          <a:solidFill>
            <a:sysClr val="window" lastClr="FFFFFF">
              <a:lumMod val="50000"/>
            </a:sysClr>
          </a:solidFill>
        </p:grpSpPr>
        <p:sp>
          <p:nvSpPr>
            <p:cNvPr id="69" name="Oval 55"/>
            <p:cNvSpPr>
              <a:spLocks noChangeAspect="1"/>
            </p:cNvSpPr>
            <p:nvPr/>
          </p:nvSpPr>
          <p:spPr>
            <a:xfrm>
              <a:off x="759268"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mj-lt"/>
              </a:endParaRPr>
            </a:p>
          </p:txBody>
        </p:sp>
        <p:sp>
          <p:nvSpPr>
            <p:cNvPr id="70" name="Oval 56"/>
            <p:cNvSpPr>
              <a:spLocks noChangeAspect="1"/>
            </p:cNvSpPr>
            <p:nvPr/>
          </p:nvSpPr>
          <p:spPr>
            <a:xfrm>
              <a:off x="559282"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mj-lt"/>
              </a:endParaRPr>
            </a:p>
          </p:txBody>
        </p:sp>
        <p:sp>
          <p:nvSpPr>
            <p:cNvPr id="71" name="Oval 57"/>
            <p:cNvSpPr>
              <a:spLocks noChangeAspect="1"/>
            </p:cNvSpPr>
            <p:nvPr/>
          </p:nvSpPr>
          <p:spPr>
            <a:xfrm>
              <a:off x="659275" y="6488261"/>
              <a:ext cx="61979" cy="61979"/>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white"/>
                </a:solidFill>
                <a:effectLst/>
                <a:uLnTx/>
                <a:uFillTx/>
                <a:latin typeface="+mj-lt"/>
              </a:endParaRPr>
            </a:p>
          </p:txBody>
        </p:sp>
      </p:grpSp>
      <p:cxnSp>
        <p:nvCxnSpPr>
          <p:cNvPr id="72" name="Straight Connector 58"/>
          <p:cNvCxnSpPr>
            <a:stCxn id="66" idx="0"/>
            <a:endCxn id="48" idx="2"/>
          </p:cNvCxnSpPr>
          <p:nvPr/>
        </p:nvCxnSpPr>
        <p:spPr>
          <a:xfrm flipV="1">
            <a:off x="3401366" y="4298906"/>
            <a:ext cx="0" cy="606258"/>
          </a:xfrm>
          <a:prstGeom prst="line">
            <a:avLst/>
          </a:prstGeom>
          <a:noFill/>
          <a:ln w="19050" cap="flat" cmpd="sng" algn="ctr">
            <a:solidFill>
              <a:sysClr val="windowText" lastClr="000000"/>
            </a:solidFill>
            <a:prstDash val="solid"/>
            <a:miter lim="800000"/>
          </a:ln>
          <a:effectLst/>
        </p:spPr>
      </p:cxnSp>
      <p:cxnSp>
        <p:nvCxnSpPr>
          <p:cNvPr id="73" name="Straight Connector 61"/>
          <p:cNvCxnSpPr>
            <a:stCxn id="67" idx="0"/>
            <a:endCxn id="49" idx="2"/>
          </p:cNvCxnSpPr>
          <p:nvPr/>
        </p:nvCxnSpPr>
        <p:spPr>
          <a:xfrm flipV="1">
            <a:off x="4222102" y="4298906"/>
            <a:ext cx="0" cy="606258"/>
          </a:xfrm>
          <a:prstGeom prst="line">
            <a:avLst/>
          </a:prstGeom>
          <a:noFill/>
          <a:ln w="19050" cap="flat" cmpd="sng" algn="ctr">
            <a:solidFill>
              <a:sysClr val="windowText" lastClr="000000"/>
            </a:solidFill>
            <a:prstDash val="solid"/>
            <a:miter lim="800000"/>
          </a:ln>
          <a:effectLst/>
        </p:spPr>
      </p:cxnSp>
      <p:cxnSp>
        <p:nvCxnSpPr>
          <p:cNvPr id="74" name="Straight Connector 64"/>
          <p:cNvCxnSpPr>
            <a:stCxn id="66" idx="0"/>
            <a:endCxn id="49" idx="2"/>
          </p:cNvCxnSpPr>
          <p:nvPr/>
        </p:nvCxnSpPr>
        <p:spPr>
          <a:xfrm flipV="1">
            <a:off x="3401366" y="4298906"/>
            <a:ext cx="820736" cy="606258"/>
          </a:xfrm>
          <a:prstGeom prst="line">
            <a:avLst/>
          </a:prstGeom>
          <a:noFill/>
          <a:ln w="19050" cap="flat" cmpd="sng" algn="ctr">
            <a:solidFill>
              <a:sysClr val="windowText" lastClr="000000"/>
            </a:solidFill>
            <a:prstDash val="solid"/>
            <a:miter lim="800000"/>
          </a:ln>
          <a:effectLst/>
        </p:spPr>
      </p:cxnSp>
      <p:cxnSp>
        <p:nvCxnSpPr>
          <p:cNvPr id="75" name="Straight Connector 67"/>
          <p:cNvCxnSpPr>
            <a:stCxn id="67" idx="0"/>
            <a:endCxn id="48" idx="2"/>
          </p:cNvCxnSpPr>
          <p:nvPr/>
        </p:nvCxnSpPr>
        <p:spPr>
          <a:xfrm flipH="1" flipV="1">
            <a:off x="3401366" y="4298906"/>
            <a:ext cx="820736" cy="606258"/>
          </a:xfrm>
          <a:prstGeom prst="line">
            <a:avLst/>
          </a:prstGeom>
          <a:noFill/>
          <a:ln w="19050" cap="flat" cmpd="sng" algn="ctr">
            <a:solidFill>
              <a:sysClr val="windowText" lastClr="000000"/>
            </a:solidFill>
            <a:prstDash val="solid"/>
            <a:miter lim="800000"/>
          </a:ln>
          <a:effectLst/>
        </p:spPr>
      </p:cxnSp>
      <p:cxnSp>
        <p:nvCxnSpPr>
          <p:cNvPr id="76" name="Straight Connector 70"/>
          <p:cNvCxnSpPr>
            <a:stCxn id="40" idx="0"/>
            <a:endCxn id="57" idx="2"/>
          </p:cNvCxnSpPr>
          <p:nvPr/>
        </p:nvCxnSpPr>
        <p:spPr>
          <a:xfrm flipV="1">
            <a:off x="2206609" y="5180966"/>
            <a:ext cx="987" cy="232097"/>
          </a:xfrm>
          <a:prstGeom prst="line">
            <a:avLst/>
          </a:prstGeom>
          <a:noFill/>
          <a:ln w="19050" cap="flat" cmpd="sng" algn="ctr">
            <a:solidFill>
              <a:sysClr val="windowText" lastClr="000000"/>
            </a:solidFill>
            <a:prstDash val="solid"/>
            <a:miter lim="800000"/>
          </a:ln>
          <a:effectLst/>
        </p:spPr>
      </p:cxnSp>
      <p:cxnSp>
        <p:nvCxnSpPr>
          <p:cNvPr id="77" name="Straight Connector 79"/>
          <p:cNvCxnSpPr>
            <a:stCxn id="42" idx="1"/>
            <a:endCxn id="41" idx="3"/>
          </p:cNvCxnSpPr>
          <p:nvPr/>
        </p:nvCxnSpPr>
        <p:spPr>
          <a:xfrm flipH="1" flipV="1">
            <a:off x="1623450" y="3258977"/>
            <a:ext cx="602028" cy="1"/>
          </a:xfrm>
          <a:prstGeom prst="line">
            <a:avLst/>
          </a:prstGeom>
          <a:noFill/>
          <a:ln w="19050" cap="flat" cmpd="sng" algn="ctr">
            <a:solidFill>
              <a:sysClr val="windowText" lastClr="000000"/>
            </a:solidFill>
            <a:prstDash val="solid"/>
            <a:miter lim="800000"/>
          </a:ln>
          <a:effectLst/>
        </p:spPr>
      </p:cxnSp>
      <p:pic>
        <p:nvPicPr>
          <p:cNvPr id="78"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auto">
          <a:xfrm>
            <a:off x="2222477" y="1846573"/>
            <a:ext cx="337091" cy="275801"/>
          </a:xfrm>
          <a:prstGeom prst="rect">
            <a:avLst/>
          </a:prstGeom>
          <a:noFill/>
        </p:spPr>
      </p:pic>
      <p:pic>
        <p:nvPicPr>
          <p:cNvPr id="79" name="Picture 2" descr="G:\做的项目\公共\扁平图标切换\更新2015_01_21\oss扁平图标库2015_01_21更新-04.png"/>
          <p:cNvPicPr>
            <a:picLocks noChangeAspect="1" noChangeArrowheads="1"/>
          </p:cNvPicPr>
          <p:nvPr/>
        </p:nvPicPr>
        <p:blipFill>
          <a:blip r:embed="rId8" cstate="print"/>
          <a:stretch>
            <a:fillRect/>
          </a:stretch>
        </p:blipFill>
        <p:spPr bwMode="auto">
          <a:xfrm>
            <a:off x="3046303" y="1846573"/>
            <a:ext cx="337091" cy="275801"/>
          </a:xfrm>
          <a:prstGeom prst="rect">
            <a:avLst/>
          </a:prstGeom>
          <a:noFill/>
        </p:spPr>
      </p:pic>
      <p:cxnSp>
        <p:nvCxnSpPr>
          <p:cNvPr id="80" name="Straight Connector 98"/>
          <p:cNvCxnSpPr>
            <a:stCxn id="79" idx="2"/>
            <a:endCxn id="43" idx="0"/>
          </p:cNvCxnSpPr>
          <p:nvPr/>
        </p:nvCxnSpPr>
        <p:spPr>
          <a:xfrm>
            <a:off x="3214849" y="2122374"/>
            <a:ext cx="0" cy="999436"/>
          </a:xfrm>
          <a:prstGeom prst="line">
            <a:avLst/>
          </a:prstGeom>
          <a:noFill/>
          <a:ln w="19050" cap="flat" cmpd="sng" algn="ctr">
            <a:solidFill>
              <a:sysClr val="windowText" lastClr="000000"/>
            </a:solidFill>
            <a:prstDash val="solid"/>
            <a:miter lim="800000"/>
          </a:ln>
          <a:effectLst/>
        </p:spPr>
      </p:cxnSp>
      <p:cxnSp>
        <p:nvCxnSpPr>
          <p:cNvPr id="81" name="Straight Connector 101"/>
          <p:cNvCxnSpPr>
            <a:stCxn id="78" idx="2"/>
            <a:endCxn id="42" idx="0"/>
          </p:cNvCxnSpPr>
          <p:nvPr/>
        </p:nvCxnSpPr>
        <p:spPr>
          <a:xfrm>
            <a:off x="2391023" y="2122374"/>
            <a:ext cx="2104" cy="999436"/>
          </a:xfrm>
          <a:prstGeom prst="line">
            <a:avLst/>
          </a:prstGeom>
          <a:noFill/>
          <a:ln w="19050" cap="flat" cmpd="sng" algn="ctr">
            <a:solidFill>
              <a:sysClr val="windowText" lastClr="000000"/>
            </a:solidFill>
            <a:prstDash val="solid"/>
            <a:miter lim="800000"/>
          </a:ln>
          <a:effectLst/>
        </p:spPr>
      </p:cxnSp>
      <p:cxnSp>
        <p:nvCxnSpPr>
          <p:cNvPr id="82" name="Straight Connector 104"/>
          <p:cNvCxnSpPr>
            <a:stCxn id="78" idx="3"/>
            <a:endCxn id="79" idx="1"/>
          </p:cNvCxnSpPr>
          <p:nvPr/>
        </p:nvCxnSpPr>
        <p:spPr>
          <a:xfrm>
            <a:off x="2559568" y="1984474"/>
            <a:ext cx="486735" cy="0"/>
          </a:xfrm>
          <a:prstGeom prst="line">
            <a:avLst/>
          </a:prstGeom>
          <a:noFill/>
          <a:ln w="19050" cap="flat" cmpd="sng" algn="ctr">
            <a:solidFill>
              <a:sysClr val="windowText" lastClr="000000"/>
            </a:solidFill>
            <a:prstDash val="solid"/>
            <a:miter lim="800000"/>
          </a:ln>
          <a:effectLst/>
        </p:spPr>
      </p:cxnSp>
      <p:sp>
        <p:nvSpPr>
          <p:cNvPr id="83" name="Oval 59"/>
          <p:cNvSpPr/>
          <p:nvPr/>
        </p:nvSpPr>
        <p:spPr>
          <a:xfrm rot="1782887">
            <a:off x="1310663" y="4700623"/>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mj-lt"/>
            </a:endParaRPr>
          </a:p>
        </p:txBody>
      </p:sp>
      <p:sp>
        <p:nvSpPr>
          <p:cNvPr id="84" name="Oval 62"/>
          <p:cNvSpPr/>
          <p:nvPr/>
        </p:nvSpPr>
        <p:spPr>
          <a:xfrm rot="19401600">
            <a:off x="1968564" y="4713374"/>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mj-lt"/>
            </a:endParaRPr>
          </a:p>
        </p:txBody>
      </p:sp>
      <p:sp>
        <p:nvSpPr>
          <p:cNvPr id="85" name="Oval 63"/>
          <p:cNvSpPr/>
          <p:nvPr/>
        </p:nvSpPr>
        <p:spPr>
          <a:xfrm rot="1782887">
            <a:off x="3312077" y="4732502"/>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mj-lt"/>
            </a:endParaRPr>
          </a:p>
        </p:txBody>
      </p:sp>
      <p:sp>
        <p:nvSpPr>
          <p:cNvPr id="86" name="Oval 65"/>
          <p:cNvSpPr/>
          <p:nvPr/>
        </p:nvSpPr>
        <p:spPr>
          <a:xfrm rot="19401600">
            <a:off x="4006901" y="4707690"/>
            <a:ext cx="311619" cy="90813"/>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mj-lt"/>
            </a:endParaRPr>
          </a:p>
        </p:txBody>
      </p:sp>
      <p:pic>
        <p:nvPicPr>
          <p:cNvPr id="87" name="图片 14" descr="日志告警服务器-蓝.png"/>
          <p:cNvPicPr>
            <a:picLocks noChangeAspect="1"/>
          </p:cNvPicPr>
          <p:nvPr/>
        </p:nvPicPr>
        <p:blipFill>
          <a:blip r:embed="rId9" cstate="print"/>
          <a:stretch>
            <a:fillRect/>
          </a:stretch>
        </p:blipFill>
        <p:spPr>
          <a:xfrm>
            <a:off x="1123890" y="5883943"/>
            <a:ext cx="304595" cy="190195"/>
          </a:xfrm>
          <a:prstGeom prst="rect">
            <a:avLst/>
          </a:prstGeom>
        </p:spPr>
      </p:pic>
      <p:pic>
        <p:nvPicPr>
          <p:cNvPr id="88" name="图片 42" descr="IP电话.png"/>
          <p:cNvPicPr>
            <a:picLocks noChangeAspect="1"/>
          </p:cNvPicPr>
          <p:nvPr/>
        </p:nvPicPr>
        <p:blipFill>
          <a:blip r:embed="rId10" cstate="print"/>
          <a:stretch>
            <a:fillRect/>
          </a:stretch>
        </p:blipFill>
        <p:spPr>
          <a:xfrm>
            <a:off x="1979534" y="5821450"/>
            <a:ext cx="335265" cy="315180"/>
          </a:xfrm>
          <a:prstGeom prst="rect">
            <a:avLst/>
          </a:prstGeom>
        </p:spPr>
      </p:pic>
      <p:pic>
        <p:nvPicPr>
          <p:cNvPr id="89" name="图片 11" descr="开放网络-蓝.png"/>
          <p:cNvPicPr>
            <a:picLocks noChangeAspect="1"/>
          </p:cNvPicPr>
          <p:nvPr/>
        </p:nvPicPr>
        <p:blipFill>
          <a:blip r:embed="rId11" cstate="print"/>
          <a:stretch>
            <a:fillRect/>
          </a:stretch>
        </p:blipFill>
        <p:spPr>
          <a:xfrm>
            <a:off x="3168100" y="5861804"/>
            <a:ext cx="304595" cy="234472"/>
          </a:xfrm>
          <a:prstGeom prst="rect">
            <a:avLst/>
          </a:prstGeom>
        </p:spPr>
      </p:pic>
      <p:pic>
        <p:nvPicPr>
          <p:cNvPr id="90" name="图片 158" descr="SAN网络-蓝.png"/>
          <p:cNvPicPr>
            <a:picLocks noChangeAspect="1"/>
          </p:cNvPicPr>
          <p:nvPr/>
        </p:nvPicPr>
        <p:blipFill>
          <a:blip r:embed="rId12" cstate="print"/>
          <a:stretch>
            <a:fillRect/>
          </a:stretch>
        </p:blipFill>
        <p:spPr>
          <a:xfrm>
            <a:off x="1620949" y="5842962"/>
            <a:ext cx="166121" cy="272157"/>
          </a:xfrm>
          <a:prstGeom prst="rect">
            <a:avLst/>
          </a:prstGeom>
        </p:spPr>
      </p:pic>
      <p:pic>
        <p:nvPicPr>
          <p:cNvPr id="91" name="图片 47" descr="打印机.png"/>
          <p:cNvPicPr>
            <a:picLocks noChangeAspect="1"/>
          </p:cNvPicPr>
          <p:nvPr/>
        </p:nvPicPr>
        <p:blipFill>
          <a:blip r:embed="rId13" cstate="print"/>
          <a:stretch>
            <a:fillRect/>
          </a:stretch>
        </p:blipFill>
        <p:spPr>
          <a:xfrm>
            <a:off x="4044001" y="5846038"/>
            <a:ext cx="334175" cy="266004"/>
          </a:xfrm>
          <a:prstGeom prst="rect">
            <a:avLst/>
          </a:prstGeom>
        </p:spPr>
      </p:pic>
      <p:pic>
        <p:nvPicPr>
          <p:cNvPr id="92" name="图片 157" descr="故障链路.png"/>
          <p:cNvPicPr>
            <a:picLocks noChangeAspect="1"/>
          </p:cNvPicPr>
          <p:nvPr/>
        </p:nvPicPr>
        <p:blipFill>
          <a:blip r:embed="rId14" cstate="print"/>
          <a:stretch>
            <a:fillRect/>
          </a:stretch>
        </p:blipFill>
        <p:spPr>
          <a:xfrm>
            <a:off x="3590700" y="5854028"/>
            <a:ext cx="335297" cy="250025"/>
          </a:xfrm>
          <a:prstGeom prst="rect">
            <a:avLst/>
          </a:prstGeom>
        </p:spPr>
      </p:pic>
      <p:sp>
        <p:nvSpPr>
          <p:cNvPr id="98" name="Oval 92"/>
          <p:cNvSpPr/>
          <p:nvPr/>
        </p:nvSpPr>
        <p:spPr>
          <a:xfrm rot="18651691">
            <a:off x="3045463" y="3692372"/>
            <a:ext cx="580554" cy="91395"/>
          </a:xfrm>
          <a:prstGeom prst="ellipse">
            <a:avLst/>
          </a:prstGeom>
          <a:noFill/>
          <a:ln w="19050" cap="flat" cmpd="sng" algn="ctr">
            <a:solidFill>
              <a:sysClr val="windowText" lastClr="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smtClean="0">
              <a:ln>
                <a:noFill/>
              </a:ln>
              <a:solidFill>
                <a:prstClr val="black"/>
              </a:solidFill>
              <a:effectLst/>
              <a:uLnTx/>
              <a:uFillTx/>
              <a:latin typeface="+mj-lt"/>
            </a:endParaRPr>
          </a:p>
        </p:txBody>
      </p:sp>
      <p:pic>
        <p:nvPicPr>
          <p:cNvPr id="99"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212008" y="2269925"/>
            <a:ext cx="337091" cy="275801"/>
          </a:xfrm>
          <a:prstGeom prst="rect">
            <a:avLst/>
          </a:prstGeom>
        </p:spPr>
      </p:pic>
      <p:pic>
        <p:nvPicPr>
          <p:cNvPr id="100" name="图片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046303" y="2269925"/>
            <a:ext cx="337091" cy="275801"/>
          </a:xfrm>
          <a:prstGeom prst="rect">
            <a:avLst/>
          </a:prstGeom>
        </p:spPr>
      </p:pic>
      <p:cxnSp>
        <p:nvCxnSpPr>
          <p:cNvPr id="101" name="Straight Connector 127"/>
          <p:cNvCxnSpPr>
            <a:stCxn id="99" idx="3"/>
            <a:endCxn id="100" idx="1"/>
          </p:cNvCxnSpPr>
          <p:nvPr/>
        </p:nvCxnSpPr>
        <p:spPr>
          <a:xfrm>
            <a:off x="2549099" y="2407826"/>
            <a:ext cx="497204" cy="0"/>
          </a:xfrm>
          <a:prstGeom prst="line">
            <a:avLst/>
          </a:prstGeom>
          <a:noFill/>
          <a:ln w="19050" cap="flat" cmpd="sng" algn="ctr">
            <a:solidFill>
              <a:sysClr val="windowText" lastClr="000000"/>
            </a:solidFill>
            <a:prstDash val="sysDash"/>
            <a:miter lim="800000"/>
          </a:ln>
          <a:effectLst/>
        </p:spPr>
      </p:cxnSp>
      <p:pic>
        <p:nvPicPr>
          <p:cNvPr id="102" name="图片 102" descr="AC-蓝.png"/>
          <p:cNvPicPr>
            <a:picLocks noChangeAspect="1"/>
          </p:cNvPicPr>
          <p:nvPr/>
        </p:nvPicPr>
        <p:blipFill>
          <a:blip r:embed="rId4" cstate="print"/>
          <a:stretch>
            <a:fillRect/>
          </a:stretch>
        </p:blipFill>
        <p:spPr>
          <a:xfrm>
            <a:off x="4014888" y="3121076"/>
            <a:ext cx="337091" cy="275802"/>
          </a:xfrm>
          <a:prstGeom prst="rect">
            <a:avLst/>
          </a:prstGeom>
        </p:spPr>
      </p:pic>
      <p:sp>
        <p:nvSpPr>
          <p:cNvPr id="103" name="圆角矩形 102"/>
          <p:cNvSpPr/>
          <p:nvPr/>
        </p:nvSpPr>
        <p:spPr>
          <a:xfrm>
            <a:off x="4256840" y="2767241"/>
            <a:ext cx="186517" cy="264140"/>
          </a:xfrm>
          <a:prstGeom prst="roundRect">
            <a:avLst>
              <a:gd name="adj" fmla="val 2563"/>
            </a:avLst>
          </a:prstGeom>
          <a:noFill/>
        </p:spPr>
        <p:txBody>
          <a:bodyPr wrap="none" rtlCol="0">
            <a:spAutoFit/>
          </a:bodyPr>
          <a:lstStyle/>
          <a:p>
            <a:pPr algn="ctr"/>
            <a:endParaRPr lang="en-US" altLang="zh-CN" sz="1100" dirty="0">
              <a:latin typeface="+mj-lt"/>
            </a:endParaRPr>
          </a:p>
        </p:txBody>
      </p:sp>
      <p:sp>
        <p:nvSpPr>
          <p:cNvPr id="104" name="TextBox 20"/>
          <p:cNvSpPr txBox="1"/>
          <p:nvPr/>
        </p:nvSpPr>
        <p:spPr>
          <a:xfrm>
            <a:off x="4040135" y="2697017"/>
            <a:ext cx="1451038" cy="261610"/>
          </a:xfrm>
          <a:prstGeom prst="rect">
            <a:avLst/>
          </a:prstGeom>
          <a:noFill/>
        </p:spPr>
        <p:txBody>
          <a:bodyPr wrap="none" rtlCol="0">
            <a:spAutoFit/>
          </a:bodyPr>
          <a:lstStyle/>
          <a:p>
            <a:pPr fontAlgn="auto">
              <a:spcBef>
                <a:spcPts val="0"/>
              </a:spcBef>
              <a:spcAft>
                <a:spcPts val="0"/>
              </a:spcAft>
            </a:pPr>
            <a:r>
              <a:rPr lang="en-US" sz="1100" dirty="0">
                <a:solidFill>
                  <a:prstClr val="black"/>
                </a:solidFill>
                <a:latin typeface="+mj-lt"/>
              </a:rPr>
              <a:t>Network O&amp;M area</a:t>
            </a:r>
          </a:p>
        </p:txBody>
      </p:sp>
      <p:cxnSp>
        <p:nvCxnSpPr>
          <p:cNvPr id="105" name="Straight Connector 79"/>
          <p:cNvCxnSpPr/>
          <p:nvPr/>
        </p:nvCxnSpPr>
        <p:spPr>
          <a:xfrm flipH="1">
            <a:off x="1623451" y="2836440"/>
            <a:ext cx="1190149" cy="0"/>
          </a:xfrm>
          <a:prstGeom prst="line">
            <a:avLst/>
          </a:prstGeom>
          <a:noFill/>
          <a:ln w="19050" cap="flat" cmpd="sng" algn="ctr">
            <a:solidFill>
              <a:sysClr val="windowText" lastClr="000000"/>
            </a:solidFill>
            <a:prstDash val="solid"/>
            <a:miter lim="800000"/>
          </a:ln>
          <a:effectLst/>
        </p:spPr>
      </p:cxnSp>
      <p:cxnSp>
        <p:nvCxnSpPr>
          <p:cNvPr id="106" name="Straight Connector 79"/>
          <p:cNvCxnSpPr/>
          <p:nvPr/>
        </p:nvCxnSpPr>
        <p:spPr>
          <a:xfrm flipH="1">
            <a:off x="1623451" y="2895811"/>
            <a:ext cx="430513" cy="0"/>
          </a:xfrm>
          <a:prstGeom prst="line">
            <a:avLst/>
          </a:prstGeom>
          <a:noFill/>
          <a:ln w="19050" cap="flat" cmpd="sng" algn="ctr">
            <a:solidFill>
              <a:sysClr val="windowText" lastClr="000000"/>
            </a:solidFill>
            <a:prstDash val="solid"/>
            <a:miter lim="800000"/>
          </a:ln>
          <a:effectLst/>
        </p:spPr>
      </p:cxnSp>
      <p:cxnSp>
        <p:nvCxnSpPr>
          <p:cNvPr id="107" name="Straight Connector 79"/>
          <p:cNvCxnSpPr/>
          <p:nvPr/>
        </p:nvCxnSpPr>
        <p:spPr>
          <a:xfrm flipH="1">
            <a:off x="2717926" y="2895811"/>
            <a:ext cx="1185521" cy="0"/>
          </a:xfrm>
          <a:prstGeom prst="line">
            <a:avLst/>
          </a:prstGeom>
          <a:noFill/>
          <a:ln w="19050" cap="flat" cmpd="sng" algn="ctr">
            <a:solidFill>
              <a:sysClr val="windowText" lastClr="000000"/>
            </a:solidFill>
            <a:prstDash val="solid"/>
            <a:miter lim="800000"/>
          </a:ln>
          <a:effectLst/>
        </p:spPr>
      </p:cxnSp>
      <p:pic>
        <p:nvPicPr>
          <p:cNvPr id="108" name="图片 10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042859" y="1462172"/>
            <a:ext cx="560782" cy="282499"/>
          </a:xfrm>
          <a:prstGeom prst="rect">
            <a:avLst/>
          </a:prstGeom>
        </p:spPr>
      </p:pic>
      <p:pic>
        <p:nvPicPr>
          <p:cNvPr id="109" name="图片 10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046303" y="1462172"/>
            <a:ext cx="552349" cy="282499"/>
          </a:xfrm>
          <a:prstGeom prst="rect">
            <a:avLst/>
          </a:prstGeom>
        </p:spPr>
      </p:pic>
      <p:pic>
        <p:nvPicPr>
          <p:cNvPr id="110" name="图片 109" descr="数据中心-蓝.png"/>
          <p:cNvPicPr>
            <a:picLocks noChangeAspect="1"/>
          </p:cNvPicPr>
          <p:nvPr/>
        </p:nvPicPr>
        <p:blipFill>
          <a:blip r:embed="rId18" cstate="print"/>
          <a:stretch>
            <a:fillRect/>
          </a:stretch>
        </p:blipFill>
        <p:spPr>
          <a:xfrm>
            <a:off x="1287047" y="2714276"/>
            <a:ext cx="338400" cy="276873"/>
          </a:xfrm>
          <a:prstGeom prst="rect">
            <a:avLst/>
          </a:prstGeom>
        </p:spPr>
      </p:pic>
      <p:sp>
        <p:nvSpPr>
          <p:cNvPr id="111" name="TextBox 46"/>
          <p:cNvSpPr txBox="1"/>
          <p:nvPr/>
        </p:nvSpPr>
        <p:spPr>
          <a:xfrm>
            <a:off x="638157" y="2557317"/>
            <a:ext cx="609462" cy="600164"/>
          </a:xfrm>
          <a:prstGeom prst="rect">
            <a:avLst/>
          </a:prstGeom>
          <a:noFill/>
        </p:spPr>
        <p:txBody>
          <a:bodyPr wrap="none" rtlCol="0">
            <a:spAutoFit/>
          </a:bodyPr>
          <a:lstStyle/>
          <a:p>
            <a:pPr algn="ctr"/>
            <a:r>
              <a:rPr lang="en-US" sz="1100" dirty="0">
                <a:latin typeface="+mj-lt"/>
              </a:rPr>
              <a:t>Cloud</a:t>
            </a:r>
            <a:r>
              <a:rPr lang="en-US" sz="1100" dirty="0" smtClean="0">
                <a:latin typeface="+mj-lt"/>
              </a:rPr>
              <a:t>/</a:t>
            </a:r>
            <a:br>
              <a:rPr lang="en-US" sz="1100" dirty="0" smtClean="0">
                <a:latin typeface="+mj-lt"/>
              </a:rPr>
            </a:br>
            <a:r>
              <a:rPr lang="en-US" sz="1100" dirty="0" smtClean="0">
                <a:latin typeface="+mj-lt"/>
              </a:rPr>
              <a:t>Data </a:t>
            </a:r>
            <a:br>
              <a:rPr lang="en-US" sz="1100" dirty="0" smtClean="0">
                <a:latin typeface="+mj-lt"/>
              </a:rPr>
            </a:br>
            <a:r>
              <a:rPr lang="en-US" sz="1100" dirty="0" smtClean="0">
                <a:latin typeface="+mj-lt"/>
              </a:rPr>
              <a:t>center</a:t>
            </a:r>
            <a:endParaRPr lang="en-US" sz="1100" dirty="0">
              <a:latin typeface="+mj-lt"/>
            </a:endParaRPr>
          </a:p>
        </p:txBody>
      </p:sp>
      <p:pic>
        <p:nvPicPr>
          <p:cNvPr id="112" name="图片 111" descr="通用网管-蓝.png"/>
          <p:cNvPicPr>
            <a:picLocks noChangeAspect="1"/>
          </p:cNvPicPr>
          <p:nvPr/>
        </p:nvPicPr>
        <p:blipFill>
          <a:blip r:embed="rId19" cstate="print"/>
          <a:stretch>
            <a:fillRect/>
          </a:stretch>
        </p:blipFill>
        <p:spPr>
          <a:xfrm>
            <a:off x="3727147" y="2711331"/>
            <a:ext cx="342000" cy="279818"/>
          </a:xfrm>
          <a:prstGeom prst="rect">
            <a:avLst/>
          </a:prstGeom>
        </p:spPr>
      </p:pic>
      <p:sp>
        <p:nvSpPr>
          <p:cNvPr id="4" name="矩形 3"/>
          <p:cNvSpPr/>
          <p:nvPr/>
        </p:nvSpPr>
        <p:spPr>
          <a:xfrm>
            <a:off x="489551" y="1245434"/>
            <a:ext cx="5243437" cy="5136315"/>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mj-lt"/>
            </a:endParaRPr>
          </a:p>
        </p:txBody>
      </p:sp>
      <p:sp>
        <p:nvSpPr>
          <p:cNvPr id="113" name="TextBox 46"/>
          <p:cNvSpPr txBox="1"/>
          <p:nvPr/>
        </p:nvSpPr>
        <p:spPr>
          <a:xfrm>
            <a:off x="4229400" y="2224298"/>
            <a:ext cx="1444626" cy="276999"/>
          </a:xfrm>
          <a:prstGeom prst="rect">
            <a:avLst/>
          </a:prstGeom>
          <a:noFill/>
        </p:spPr>
        <p:txBody>
          <a:bodyPr wrap="none" rtlCol="0">
            <a:spAutoFit/>
          </a:bodyPr>
          <a:lstStyle/>
          <a:p>
            <a:pPr algn="ctr"/>
            <a:r>
              <a:rPr lang="en-US" sz="1200" dirty="0">
                <a:latin typeface="+mj-lt"/>
              </a:rPr>
              <a:t>Network engineer</a:t>
            </a:r>
          </a:p>
        </p:txBody>
      </p:sp>
      <p:sp>
        <p:nvSpPr>
          <p:cNvPr id="114" name="文本占位符 2"/>
          <p:cNvSpPr txBox="1">
            <a:spLocks/>
          </p:cNvSpPr>
          <p:nvPr/>
        </p:nvSpPr>
        <p:spPr bwMode="auto">
          <a:xfrm>
            <a:off x="6107378" y="5846038"/>
            <a:ext cx="5500048" cy="530142"/>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400" dirty="0" smtClean="0">
                <a:solidFill>
                  <a:srgbClr val="EC7061"/>
                </a:solidFill>
                <a:latin typeface="+mj-lt"/>
              </a:rPr>
              <a:t>What should network engineers do when they receive a call?</a:t>
            </a:r>
          </a:p>
          <a:p>
            <a:pPr marL="0" indent="0">
              <a:buNone/>
            </a:pPr>
            <a:endParaRPr lang="en-US" altLang="zh-CN" sz="1400" dirty="0">
              <a:solidFill>
                <a:srgbClr val="EC7061"/>
              </a:solidFill>
              <a:latin typeface="+mj-lt"/>
            </a:endParaRPr>
          </a:p>
        </p:txBody>
      </p:sp>
    </p:spTree>
    <p:extLst>
      <p:ext uri="{BB962C8B-B14F-4D97-AF65-F5344CB8AC3E}">
        <p14:creationId xmlns:p14="http://schemas.microsoft.com/office/powerpoint/2010/main" val="4022194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0" ma:contentTypeDescription="新建文档。" ma:contentTypeScope="" ma:versionID="96d4672d6a9bf9c7047e1a248268483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6C6550-BED3-4428-A33C-CC94A319EBFF}"/>
</file>

<file path=customXml/itemProps2.xml><?xml version="1.0" encoding="utf-8"?>
<ds:datastoreItem xmlns:ds="http://schemas.openxmlformats.org/officeDocument/2006/customXml" ds:itemID="{9819B201-35F3-4757-8171-AC0B4025DFD3}"/>
</file>

<file path=customXml/itemProps3.xml><?xml version="1.0" encoding="utf-8"?>
<ds:datastoreItem xmlns:ds="http://schemas.openxmlformats.org/officeDocument/2006/customXml" ds:itemID="{849BDA6A-9114-4C03-91D7-12DD2A25BD60}"/>
</file>

<file path=docProps/app.xml><?xml version="1.0" encoding="utf-8"?>
<Properties xmlns="http://schemas.openxmlformats.org/officeDocument/2006/extended-properties" xmlns:vt="http://schemas.openxmlformats.org/officeDocument/2006/docPropsVTypes">
  <Template/>
  <TotalTime>33075</TotalTime>
  <Words>9523</Words>
  <Application>Microsoft Office PowerPoint</Application>
  <PresentationFormat>宽屏</PresentationFormat>
  <Paragraphs>2129</Paragraphs>
  <Slides>70</Slides>
  <Notes>70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70</vt:i4>
      </vt:variant>
    </vt:vector>
  </HeadingPairs>
  <TitlesOfParts>
    <vt:vector size="79" baseType="lpstr">
      <vt:lpstr>Arial</vt:lpstr>
      <vt:lpstr>微软雅黑</vt:lpstr>
      <vt:lpstr>宋体</vt:lpstr>
      <vt:lpstr>Huawei Sans</vt:lpstr>
      <vt:lpstr>方正兰亭黑简体</vt:lpstr>
      <vt:lpstr>Courier New</vt:lpstr>
      <vt:lpstr>Calibri</vt:lpstr>
      <vt:lpstr>Wingdings</vt:lpstr>
      <vt:lpstr>1_主题1</vt:lpstr>
      <vt:lpstr>PowerPoint 演示文稿</vt:lpstr>
      <vt:lpstr>Network Fault Troubleshooting</vt:lpstr>
      <vt:lpstr>PowerPoint 演示文稿</vt:lpstr>
      <vt:lpstr>PowerPoint 演示文稿</vt:lpstr>
      <vt:lpstr>PowerPoint 演示文稿</vt:lpstr>
      <vt:lpstr>What Is a Network Fault?</vt:lpstr>
      <vt:lpstr>PowerPoint 演示文稿</vt:lpstr>
      <vt:lpstr>Structured Network Troubleshooting Process</vt:lpstr>
      <vt:lpstr>Fault Report</vt:lpstr>
      <vt:lpstr>Fault Report — Proactive Communication and Confirmation</vt:lpstr>
      <vt:lpstr>Fault Confirmation</vt:lpstr>
      <vt:lpstr>Information Collection</vt:lpstr>
      <vt:lpstr>Identification and Analysis</vt:lpstr>
      <vt:lpstr>Cause Listing</vt:lpstr>
      <vt:lpstr>Fault Assessment</vt:lpstr>
      <vt:lpstr>Step-by-Step Troubleshooting</vt:lpstr>
      <vt:lpstr>Fault Resolving</vt:lpstr>
      <vt:lpstr>Wrap-up Work</vt:lpstr>
      <vt:lpstr>PowerPoint 演示文稿</vt:lpstr>
      <vt:lpstr>Service Traffic Path-Centric Troubleshooting Ideals</vt:lpstr>
      <vt:lpstr>Determining a Service Traffic Path — Network Layer</vt:lpstr>
      <vt:lpstr>Determining a Service Traffic Path — Data Link Layer</vt:lpstr>
      <vt:lpstr>Layered Troubleshooting Approach</vt:lpstr>
      <vt:lpstr>Configuration Comparison Approach</vt:lpstr>
      <vt:lpstr>Block-based Troubleshooting Approach</vt:lpstr>
      <vt:lpstr>Block-based Troubleshooting Approach — Example</vt:lpstr>
      <vt:lpstr>Segment-based Troubleshooting Approach</vt:lpstr>
      <vt:lpstr>Replacement Approach</vt:lpstr>
      <vt:lpstr>Requirements for Network Maintenance and Management Personnel</vt:lpstr>
      <vt:lpstr>PowerPoint 演示文稿</vt:lpstr>
      <vt:lpstr>PowerPoint 演示文稿</vt:lpstr>
      <vt:lpstr>Troubleshooting Common Network Faults – Topology (1)</vt:lpstr>
      <vt:lpstr>Troubleshooting Common Network Faults – Topology (2)</vt:lpstr>
      <vt:lpstr>Troubleshooting Common Network Faults – Topology (3)</vt:lpstr>
      <vt:lpstr>Common Network Troubleshooting – Symptom</vt:lpstr>
      <vt:lpstr>Symptom – PC1 and PC13 Cannot Communicate (1)</vt:lpstr>
      <vt:lpstr>Symptom – PC1 and PC13 Cannot Communicate (2)</vt:lpstr>
      <vt:lpstr>Symptom – PC1 and PC13 Cannot Communicate (3)</vt:lpstr>
      <vt:lpstr>Symptom – PC1 and PC13 Cannot Communicate (4)</vt:lpstr>
      <vt:lpstr>Symptom – PC1 and PC13 Cannot Communicate (5)</vt:lpstr>
      <vt:lpstr>Symptom – PC1 and PC13 Cannot Communicate (6)</vt:lpstr>
      <vt:lpstr>Symptom – PC1 and PC13 Cannot Communicate (7)</vt:lpstr>
      <vt:lpstr>Symptom – PC1 and PC13 Cannot Communicate (8)</vt:lpstr>
      <vt:lpstr>PowerPoint 演示文稿</vt:lpstr>
      <vt:lpstr>Fault Symptom – PC1 Cannot Use the FTP Service (1)</vt:lpstr>
      <vt:lpstr>Fault Symptom – PC1 Cannot Use the FTP Service (2)</vt:lpstr>
      <vt:lpstr>Fault Symptom – PC1 Cannot Use the FTP Service (3)</vt:lpstr>
      <vt:lpstr>Fault Symptom – PC1 Cannot Use the FTP Service (4)</vt:lpstr>
      <vt:lpstr>Fault Symptom – PC1 Cannot Use the FTP Service (5)</vt:lpstr>
      <vt:lpstr>Fault Symptom – PC1 Cannot Use the FTP Service (6)</vt:lpstr>
      <vt:lpstr>Fault Symptom – PC1 Cannot Use the FTP Service (7)</vt:lpstr>
      <vt:lpstr>Fault Symptom – PC1 Cannot Use the FTP Service (8)</vt:lpstr>
      <vt:lpstr>Fault Symptom – PC1 Cannot Use the FTP Service (9)</vt:lpstr>
      <vt:lpstr>Fault Symptom – PC1 Cannot Use the FTP Service (10)</vt:lpstr>
      <vt:lpstr>Fault Symptom – PC1 Cannot Use the FTP Service (11)</vt:lpstr>
      <vt:lpstr>Fault Symptom – PC1 Cannot Use the FTP Service (12)</vt:lpstr>
      <vt:lpstr>Fault Symptom – PC1 Cannot Use the FTP Service (13)</vt:lpstr>
      <vt:lpstr>Fault Symptom – PC1 Cannot Use the FTP Service (14)</vt:lpstr>
      <vt:lpstr>Fault Symptom – PC1 Cannot Use the FTP Service (15)</vt:lpstr>
      <vt:lpstr>Fault Symptom – PC1 Cannot Use the FTP Service (16)</vt:lpstr>
      <vt:lpstr>Fault Symptom – PC1 Cannot Use the FTP Service</vt:lpstr>
      <vt:lpstr>PowerPoint 演示文稿</vt:lpstr>
      <vt:lpstr>Fault Symptom – PC5 Cannot Communicate with Any Host (1)</vt:lpstr>
      <vt:lpstr>Fault Symptom – PC5 Cannot Communicate with Any Host (2)</vt:lpstr>
      <vt:lpstr>Fault Symptom – PC5 Cannot Communicate with Any Host (3)</vt:lpstr>
      <vt:lpstr>Fault Symptom – PC5 Cannot Communicate with Any Host (4)</vt:lpstr>
      <vt:lpstr>Fault Symptom – PC5 Cannot Communicate with Any Host (5)</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1024</cp:revision>
  <dcterms:created xsi:type="dcterms:W3CDTF">2018-11-29T10:16:29Z</dcterms:created>
  <dcterms:modified xsi:type="dcterms:W3CDTF">2020-09-01T09:53:42Z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(3)q4qZdct72KRsedayRzwR3bAjd2KEvDgsbgpId56v+eOFHIa4xSm+PZZSTmFhYDw5SpNurU8m
M6CJzDDhmp4Ynf3rROd6fissfhDEMng8HII863vcM4hAC13be+1piKVKaHjlyoyWL6F472xE
2LTs9tbERiHzy/FUy44vq0wdogxsX0kDcfelF3qmZBrm6TgF2dQGQCD7UHPvTgIxoZxjkUnk
9dSbvr5Ymtv2CYKQxd</vt:lpwstr>
  </property>
  <property fmtid="{D5CDD505-2E9C-101B-9397-08002B2CF9AE}" pid="3" name="_2015_ms_pID_7253431">
    <vt:lpwstr>ByFAccc5JLcFx5eed4OYPy8esyQ4OR6els5/uRThwIBbpm8RcWugFD
tetoB2LoiMvMIoLWLfJxSSPGkuvox/ewwgRPERceXIjavsO5HwhSX3+003s3iKE1wMUZ1F6Q
OcxrIxAVsB1VGvoEriyBAsWZ628JhykuCWWfGadi0N4jBdfCermkW1sXT0HAyxvParmE0RcS
dStGiy7LuQUsaMRN7gS1q2Jnl0eXwHEE+Ulr</vt:lpwstr>
  </property>
  <property fmtid="{D5CDD505-2E9C-101B-9397-08002B2CF9AE}" pid="4" name="_2015_ms_pID_7253432">
    <vt:lpwstr>dDJJ9ORF7yPfyLzOX7pUBEQ=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1598942333</vt:lpwstr>
  </property>
  <property fmtid="{D5CDD505-2E9C-101B-9397-08002B2CF9AE}" pid="9" name="ContentTypeId">
    <vt:lpwstr>0x01010002C5B4B712841F4C8A7AAEE2CD191271</vt:lpwstr>
  </property>
</Properties>
</file>